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av" ContentType="audio/x-wav"/>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1.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2.xml" ContentType="application/vnd.openxmlformats-officedocument.drawingml.chartshape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96" r:id="rId4"/>
    <p:sldMasterId id="2147483708" r:id="rId5"/>
    <p:sldMasterId id="2147483720" r:id="rId6"/>
    <p:sldMasterId id="2147483744" r:id="rId7"/>
    <p:sldMasterId id="2147483756" r:id="rId8"/>
    <p:sldMasterId id="2147483768" r:id="rId9"/>
    <p:sldMasterId id="2147483780" r:id="rId10"/>
    <p:sldMasterId id="2147483792" r:id="rId11"/>
  </p:sldMasterIdLst>
  <p:notesMasterIdLst>
    <p:notesMasterId r:id="rId94"/>
  </p:notesMasterIdLst>
  <p:sldIdLst>
    <p:sldId id="343" r:id="rId12"/>
    <p:sldId id="336" r:id="rId13"/>
    <p:sldId id="344" r:id="rId14"/>
    <p:sldId id="345" r:id="rId15"/>
    <p:sldId id="257" r:id="rId16"/>
    <p:sldId id="333" r:id="rId17"/>
    <p:sldId id="291" r:id="rId18"/>
    <p:sldId id="337" r:id="rId19"/>
    <p:sldId id="329" r:id="rId20"/>
    <p:sldId id="339" r:id="rId21"/>
    <p:sldId id="341" r:id="rId22"/>
    <p:sldId id="330" r:id="rId23"/>
    <p:sldId id="293" r:id="rId24"/>
    <p:sldId id="294" r:id="rId25"/>
    <p:sldId id="292" r:id="rId26"/>
    <p:sldId id="331" r:id="rId27"/>
    <p:sldId id="266" r:id="rId28"/>
    <p:sldId id="346" r:id="rId29"/>
    <p:sldId id="265" r:id="rId30"/>
    <p:sldId id="349" r:id="rId31"/>
    <p:sldId id="315" r:id="rId32"/>
    <p:sldId id="296" r:id="rId33"/>
    <p:sldId id="267" r:id="rId34"/>
    <p:sldId id="269" r:id="rId35"/>
    <p:sldId id="270" r:id="rId36"/>
    <p:sldId id="271" r:id="rId37"/>
    <p:sldId id="272" r:id="rId38"/>
    <p:sldId id="324" r:id="rId39"/>
    <p:sldId id="325" r:id="rId40"/>
    <p:sldId id="273" r:id="rId41"/>
    <p:sldId id="301" r:id="rId42"/>
    <p:sldId id="302" r:id="rId43"/>
    <p:sldId id="303" r:id="rId44"/>
    <p:sldId id="275" r:id="rId45"/>
    <p:sldId id="277" r:id="rId46"/>
    <p:sldId id="350" r:id="rId47"/>
    <p:sldId id="318" r:id="rId48"/>
    <p:sldId id="295" r:id="rId49"/>
    <p:sldId id="278" r:id="rId50"/>
    <p:sldId id="280" r:id="rId51"/>
    <p:sldId id="281" r:id="rId52"/>
    <p:sldId id="282" r:id="rId53"/>
    <p:sldId id="283" r:id="rId54"/>
    <p:sldId id="326" r:id="rId55"/>
    <p:sldId id="327" r:id="rId56"/>
    <p:sldId id="284" r:id="rId57"/>
    <p:sldId id="304" r:id="rId58"/>
    <p:sldId id="320" r:id="rId59"/>
    <p:sldId id="305" r:id="rId60"/>
    <p:sldId id="276" r:id="rId61"/>
    <p:sldId id="319" r:id="rId62"/>
    <p:sldId id="351" r:id="rId63"/>
    <p:sldId id="262" r:id="rId64"/>
    <p:sldId id="308" r:id="rId65"/>
    <p:sldId id="297" r:id="rId66"/>
    <p:sldId id="298" r:id="rId67"/>
    <p:sldId id="299" r:id="rId68"/>
    <p:sldId id="311" r:id="rId69"/>
    <p:sldId id="306" r:id="rId70"/>
    <p:sldId id="307" r:id="rId71"/>
    <p:sldId id="322" r:id="rId72"/>
    <p:sldId id="352" r:id="rId73"/>
    <p:sldId id="258" r:id="rId74"/>
    <p:sldId id="313" r:id="rId75"/>
    <p:sldId id="312" r:id="rId76"/>
    <p:sldId id="321" r:id="rId77"/>
    <p:sldId id="310" r:id="rId78"/>
    <p:sldId id="359" r:id="rId79"/>
    <p:sldId id="323" r:id="rId80"/>
    <p:sldId id="353" r:id="rId81"/>
    <p:sldId id="314" r:id="rId82"/>
    <p:sldId id="316" r:id="rId83"/>
    <p:sldId id="328" r:id="rId84"/>
    <p:sldId id="356" r:id="rId85"/>
    <p:sldId id="354" r:id="rId86"/>
    <p:sldId id="355" r:id="rId87"/>
    <p:sldId id="360" r:id="rId88"/>
    <p:sldId id="362" r:id="rId89"/>
    <p:sldId id="361" r:id="rId90"/>
    <p:sldId id="317" r:id="rId91"/>
    <p:sldId id="357" r:id="rId92"/>
    <p:sldId id="358"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C8EE"/>
    <a:srgbClr val="BDD7EE"/>
    <a:srgbClr val="DC9EDE"/>
    <a:srgbClr val="C09200"/>
    <a:srgbClr val="FF6600"/>
    <a:srgbClr val="EF2F41"/>
    <a:srgbClr val="E848D1"/>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434" autoAdjust="0"/>
  </p:normalViewPr>
  <p:slideViewPr>
    <p:cSldViewPr snapToGrid="0">
      <p:cViewPr varScale="1">
        <p:scale>
          <a:sx n="107" d="100"/>
          <a:sy n="107" d="100"/>
        </p:scale>
        <p:origin x="90" y="28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4674"/>
    </p:cViewPr>
  </p:sorterViewPr>
  <p:notesViewPr>
    <p:cSldViewPr snapToGrid="0">
      <p:cViewPr varScale="1">
        <p:scale>
          <a:sx n="57" d="100"/>
          <a:sy n="57" d="100"/>
        </p:scale>
        <p:origin x="2832"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slide" Target="slides/slide52.xml"/><Relationship Id="rId68" Type="http://schemas.openxmlformats.org/officeDocument/2006/relationships/slide" Target="slides/slide57.xml"/><Relationship Id="rId76" Type="http://schemas.openxmlformats.org/officeDocument/2006/relationships/slide" Target="slides/slide65.xml"/><Relationship Id="rId84" Type="http://schemas.openxmlformats.org/officeDocument/2006/relationships/slide" Target="slides/slide73.xml"/><Relationship Id="rId89" Type="http://schemas.openxmlformats.org/officeDocument/2006/relationships/slide" Target="slides/slide78.xml"/><Relationship Id="rId97"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slide" Target="slides/slide55.xml"/><Relationship Id="rId74" Type="http://schemas.openxmlformats.org/officeDocument/2006/relationships/slide" Target="slides/slide63.xml"/><Relationship Id="rId79" Type="http://schemas.openxmlformats.org/officeDocument/2006/relationships/slide" Target="slides/slide68.xml"/><Relationship Id="rId87" Type="http://schemas.openxmlformats.org/officeDocument/2006/relationships/slide" Target="slides/slide76.xml"/><Relationship Id="rId5" Type="http://schemas.openxmlformats.org/officeDocument/2006/relationships/slideMaster" Target="slideMasters/slideMaster5.xml"/><Relationship Id="rId61" Type="http://schemas.openxmlformats.org/officeDocument/2006/relationships/slide" Target="slides/slide50.xml"/><Relationship Id="rId82" Type="http://schemas.openxmlformats.org/officeDocument/2006/relationships/slide" Target="slides/slide71.xml"/><Relationship Id="rId90" Type="http://schemas.openxmlformats.org/officeDocument/2006/relationships/slide" Target="slides/slide79.xml"/><Relationship Id="rId95" Type="http://schemas.openxmlformats.org/officeDocument/2006/relationships/presProps" Target="presProps.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77" Type="http://schemas.openxmlformats.org/officeDocument/2006/relationships/slide" Target="slides/slide66.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80" Type="http://schemas.openxmlformats.org/officeDocument/2006/relationships/slide" Target="slides/slide69.xml"/><Relationship Id="rId85" Type="http://schemas.openxmlformats.org/officeDocument/2006/relationships/slide" Target="slides/slide74.xml"/><Relationship Id="rId93" Type="http://schemas.openxmlformats.org/officeDocument/2006/relationships/slide" Target="slides/slide82.xml"/><Relationship Id="rId98"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83" Type="http://schemas.openxmlformats.org/officeDocument/2006/relationships/slide" Target="slides/slide72.xml"/><Relationship Id="rId88" Type="http://schemas.openxmlformats.org/officeDocument/2006/relationships/slide" Target="slides/slide77.xml"/><Relationship Id="rId91" Type="http://schemas.openxmlformats.org/officeDocument/2006/relationships/slide" Target="slides/slide8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10.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slide" Target="slides/slide75.xml"/><Relationship Id="rId9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1.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2.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2400" b="0" u="sng" baseline="0" dirty="0" smtClean="0">
                <a:solidFill>
                  <a:schemeClr val="tx1"/>
                </a:solidFill>
              </a:rPr>
              <a:t>AGE</a:t>
            </a:r>
            <a:endParaRPr lang="en-US" sz="2400" b="0" u="sng" baseline="0" dirty="0">
              <a:solidFill>
                <a:schemeClr val="tx1"/>
              </a:solidFill>
            </a:endParaRP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Sheet1!$F$4</c:f>
              <c:strCache>
                <c:ptCount val="1"/>
                <c:pt idx="0">
                  <c:v>Age</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dLbl>
              <c:idx val="0"/>
              <c:layout>
                <c:manualLayout>
                  <c:x val="1.9444444444444445E-2"/>
                  <c:y val="-3.2407407407407406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0-823C-489F-8356-569BD200AC52}"/>
                </c:ext>
                <c:ext xmlns:c15="http://schemas.microsoft.com/office/drawing/2012/chart" uri="{CE6537A1-D6FC-4f65-9D91-7224C49458BB}"/>
              </c:extLst>
            </c:dLbl>
            <c:dLbl>
              <c:idx val="1"/>
              <c:layout>
                <c:manualLayout>
                  <c:x val="2.4999999999999949E-2"/>
                  <c:y val="-3.2407407407407489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823C-489F-8356-569BD200AC52}"/>
                </c:ext>
                <c:ext xmlns:c15="http://schemas.microsoft.com/office/drawing/2012/chart" uri="{CE6537A1-D6FC-4f65-9D91-7224C49458BB}"/>
              </c:extLst>
            </c:dLbl>
            <c:dLbl>
              <c:idx val="2"/>
              <c:layout>
                <c:manualLayout>
                  <c:x val="2.5000000000000001E-2"/>
                  <c:y val="-2.7777777777777776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2-823C-489F-8356-569BD200AC52}"/>
                </c:ext>
                <c:ext xmlns:c15="http://schemas.microsoft.com/office/drawing/2012/chart" uri="{CE6537A1-D6FC-4f65-9D91-7224C49458BB}"/>
              </c:extLst>
            </c:dLbl>
            <c:dLbl>
              <c:idx val="3"/>
              <c:layout>
                <c:manualLayout>
                  <c:x val="3.3333333333333333E-2"/>
                  <c:y val="-3.2407407407407406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3-823C-489F-8356-569BD200AC52}"/>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accent2"/>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Sheet1!$E$5:$E$8</c:f>
              <c:strCache>
                <c:ptCount val="4"/>
                <c:pt idx="0">
                  <c:v>15-25</c:v>
                </c:pt>
                <c:pt idx="1">
                  <c:v>25-35</c:v>
                </c:pt>
                <c:pt idx="2">
                  <c:v>35-45</c:v>
                </c:pt>
                <c:pt idx="3">
                  <c:v>45 and above</c:v>
                </c:pt>
              </c:strCache>
            </c:strRef>
          </c:cat>
          <c:val>
            <c:numRef>
              <c:f>Sheet1!$F$5:$F$8</c:f>
              <c:numCache>
                <c:formatCode>General</c:formatCode>
                <c:ptCount val="4"/>
                <c:pt idx="0">
                  <c:v>434</c:v>
                </c:pt>
                <c:pt idx="1">
                  <c:v>208</c:v>
                </c:pt>
                <c:pt idx="2">
                  <c:v>207</c:v>
                </c:pt>
                <c:pt idx="3">
                  <c:v>113</c:v>
                </c:pt>
              </c:numCache>
            </c:numRef>
          </c:val>
          <c:extLst xmlns:c16r2="http://schemas.microsoft.com/office/drawing/2015/06/chart">
            <c:ext xmlns:c16="http://schemas.microsoft.com/office/drawing/2014/chart" uri="{C3380CC4-5D6E-409C-BE32-E72D297353CC}">
              <c16:uniqueId val="{00000004-823C-489F-8356-569BD200AC52}"/>
            </c:ext>
          </c:extLst>
        </c:ser>
        <c:dLbls>
          <c:showLegendKey val="0"/>
          <c:showVal val="1"/>
          <c:showCatName val="0"/>
          <c:showSerName val="0"/>
          <c:showPercent val="0"/>
          <c:showBubbleSize val="0"/>
        </c:dLbls>
        <c:gapWidth val="150"/>
        <c:shape val="box"/>
        <c:axId val="174471040"/>
        <c:axId val="174471432"/>
        <c:axId val="0"/>
      </c:bar3DChart>
      <c:catAx>
        <c:axId val="17447104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crossAx val="174471432"/>
        <c:crosses val="autoZero"/>
        <c:auto val="1"/>
        <c:lblAlgn val="ctr"/>
        <c:lblOffset val="100"/>
        <c:noMultiLvlLbl val="0"/>
      </c:catAx>
      <c:valAx>
        <c:axId val="174471432"/>
        <c:scaling>
          <c:orientation val="minMax"/>
        </c:scaling>
        <c:delete val="0"/>
        <c:axPos val="l"/>
        <c:majorGridlines>
          <c:spPr>
            <a:ln w="9525" cap="flat" cmpd="sng" algn="ctr">
              <a:solidFill>
                <a:schemeClr val="tx1">
                  <a:lumMod val="95000"/>
                  <a:lumOff val="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crossAx val="1744710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1"/>
                </a:solidFill>
                <a:latin typeface="+mn-lt"/>
                <a:ea typeface="+mn-ea"/>
                <a:cs typeface="+mn-cs"/>
              </a:defRPr>
            </a:pPr>
            <a:r>
              <a:rPr lang="en-US" sz="2400" b="0" u="sng" dirty="0" smtClean="0">
                <a:solidFill>
                  <a:schemeClr val="tx1"/>
                </a:solidFill>
              </a:rPr>
              <a:t>GENDER</a:t>
            </a:r>
            <a:endParaRPr lang="en-US" sz="2400" b="0" u="sng" dirty="0">
              <a:solidFill>
                <a:schemeClr val="tx1"/>
              </a:solidFill>
            </a:endParaRPr>
          </a:p>
        </c:rich>
      </c:tx>
      <c:layout>
        <c:manualLayout>
          <c:xMode val="edge"/>
          <c:yMode val="edge"/>
          <c:x val="0.38151377952755899"/>
          <c:y val="5.5555555555555552E-2"/>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Gender</c:v>
                </c:pt>
              </c:strCache>
            </c:strRef>
          </c:tx>
          <c:dPt>
            <c:idx val="0"/>
            <c:bubble3D val="0"/>
            <c:explosion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dPt>
          <c:dLbls>
            <c:dLbl>
              <c:idx val="0"/>
              <c:layout>
                <c:manualLayout>
                  <c:x val="-0.24400809273840771"/>
                  <c:y val="-4.6957203266258386E-2"/>
                </c:manualLayout>
              </c:layout>
              <c:tx>
                <c:rich>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fld id="{C1FA8570-46F9-4097-B609-6349E475403C}" type="PERCENTAGE">
                      <a:rPr lang="en-US" sz="1400" b="1" i="0" baseline="0">
                        <a:solidFill>
                          <a:schemeClr val="tx1"/>
                        </a:solidFill>
                      </a:rPr>
                      <a:pPr>
                        <a:defRPr/>
                      </a:pPr>
                      <a:t>[PERCENTAGE]</a:t>
                    </a:fld>
                    <a:endParaRPr lang="en-IN"/>
                  </a:p>
                </c:rich>
              </c:tx>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0.1088888888888889"/>
                      <c:h val="0.19949074074074077"/>
                    </c:manualLayout>
                  </c15:layout>
                  <c15:dlblFieldTable/>
                  <c15:showDataLabelsRange val="0"/>
                </c:ext>
              </c:extLst>
            </c:dLbl>
            <c:dLbl>
              <c:idx val="1"/>
              <c:layout>
                <c:manualLayout>
                  <c:x val="0.2388888888888889"/>
                  <c:y val="-1.1723170020414158E-2"/>
                </c:manualLayout>
              </c:layout>
              <c:tx>
                <c:rich>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fld id="{3DE00A53-18A4-4FD2-911D-20620ECD02D8}" type="PERCENTAGE">
                      <a:rPr lang="en-US" sz="1400" b="1" i="0" baseline="0">
                        <a:solidFill>
                          <a:schemeClr val="tx1"/>
                        </a:solidFill>
                      </a:rPr>
                      <a:pPr>
                        <a:defRPr/>
                      </a:pPr>
                      <a:t>[PERCENTAGE]</a:t>
                    </a:fld>
                    <a:endParaRPr lang="en-IN"/>
                  </a:p>
                </c:rich>
              </c:tx>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0.11874999999999999"/>
                      <c:h val="0.14583333333333334"/>
                    </c:manualLayout>
                  </c15:layout>
                  <c15:dlblFieldTable/>
                  <c15:showDataLabelsRange val="0"/>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Male</c:v>
                </c:pt>
                <c:pt idx="1">
                  <c:v>Female</c:v>
                </c:pt>
              </c:strCache>
            </c:strRef>
          </c:cat>
          <c:val>
            <c:numRef>
              <c:f>Sheet1!$B$2:$B$3</c:f>
              <c:numCache>
                <c:formatCode>General</c:formatCode>
                <c:ptCount val="2"/>
                <c:pt idx="0">
                  <c:v>52.3</c:v>
                </c:pt>
                <c:pt idx="1">
                  <c:v>47.7</c:v>
                </c:pt>
              </c:numCache>
            </c:numRef>
          </c:val>
        </c:ser>
        <c:dLbls>
          <c:showLegendKey val="0"/>
          <c:showVal val="0"/>
          <c:showCatName val="0"/>
          <c:showSerName val="0"/>
          <c:showPercent val="1"/>
          <c:showBubbleSize val="0"/>
          <c:showLeaderLines val="1"/>
        </c:dLbls>
      </c:pie3DChart>
      <c:spPr>
        <a:noFill/>
        <a:ln>
          <a:noFill/>
        </a:ln>
        <a:effectLst/>
      </c:spPr>
    </c:plotArea>
    <c:legend>
      <c:legendPos val="r"/>
      <c:legendEntry>
        <c:idx val="0"/>
        <c:txPr>
          <a:bodyPr rot="0" spcFirstLastPara="1" vertOverflow="ellipsis" vert="horz" wrap="square" anchor="ctr" anchorCtr="1"/>
          <a:lstStyle/>
          <a:p>
            <a:pPr>
              <a:defRPr sz="1000" b="1" i="0" u="none" strike="noStrike" kern="1200" baseline="0">
                <a:solidFill>
                  <a:sysClr val="windowText" lastClr="000000"/>
                </a:solidFill>
                <a:latin typeface="+mn-lt"/>
                <a:ea typeface="+mn-ea"/>
                <a:cs typeface="+mn-cs"/>
              </a:defRPr>
            </a:pPr>
            <a:endParaRPr lang="en-US"/>
          </a:p>
        </c:txPr>
      </c:legendEntry>
      <c:legendEntry>
        <c:idx val="1"/>
        <c:txPr>
          <a:bodyPr rot="0" spcFirstLastPara="1" vertOverflow="ellipsis" vert="horz" wrap="square" anchor="ctr" anchorCtr="1"/>
          <a:lstStyle/>
          <a:p>
            <a:pPr>
              <a:defRPr sz="1000" b="1" i="0" u="none" strike="noStrike" kern="1200" baseline="0">
                <a:solidFill>
                  <a:sysClr val="windowText" lastClr="000000"/>
                </a:solidFill>
                <a:latin typeface="+mn-lt"/>
                <a:ea typeface="+mn-ea"/>
                <a:cs typeface="+mn-cs"/>
              </a:defRPr>
            </a:pPr>
            <a:endParaRPr lang="en-US"/>
          </a:p>
        </c:txPr>
      </c:legendEntry>
      <c:layout>
        <c:manualLayout>
          <c:xMode val="edge"/>
          <c:yMode val="edge"/>
          <c:x val="0.81514829396325461"/>
          <c:y val="0.2147677894429863"/>
          <c:w val="0.12929615048118986"/>
          <c:h val="0.20717701953922427"/>
        </c:manualLayout>
      </c:layout>
      <c:overlay val="0"/>
      <c:spPr>
        <a:solidFill>
          <a:schemeClr val="accent5">
            <a:lumMod val="20000"/>
            <a:lumOff val="80000"/>
          </a:schemeClr>
        </a:solid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0460371714363016"/>
          <c:y val="0.19682612874070213"/>
          <c:w val="0.85421403621484082"/>
          <c:h val="0.49457297233973141"/>
        </c:manualLayout>
      </c:layout>
      <c:bar3DChart>
        <c:barDir val="col"/>
        <c:grouping val="clustered"/>
        <c:varyColors val="0"/>
        <c:ser>
          <c:idx val="0"/>
          <c:order val="0"/>
          <c:tx>
            <c:strRef>
              <c:f>Sheet1!$B$8</c:f>
              <c:strCache>
                <c:ptCount val="1"/>
                <c:pt idx="0">
                  <c:v>Occupation</c:v>
                </c:pt>
              </c:strCache>
            </c:strRef>
          </c:tx>
          <c:spPr>
            <a:gradFill flip="none" rotWithShape="1">
              <a:gsLst>
                <a:gs pos="77895">
                  <a:srgbClr val="588839"/>
                </a:gs>
                <a:gs pos="62848">
                  <a:srgbClr val="669D42"/>
                </a:gs>
                <a:gs pos="35400">
                  <a:srgbClr val="88BF64"/>
                </a:gs>
                <a:gs pos="22126">
                  <a:srgbClr val="9FCB82"/>
                </a:gs>
                <a:gs pos="0">
                  <a:schemeClr val="accent6">
                    <a:lumMod val="40000"/>
                    <a:lumOff val="60000"/>
                  </a:schemeClr>
                </a:gs>
                <a:gs pos="46000">
                  <a:schemeClr val="accent6">
                    <a:lumMod val="95000"/>
                    <a:lumOff val="5000"/>
                  </a:schemeClr>
                </a:gs>
                <a:gs pos="100000">
                  <a:schemeClr val="accent6">
                    <a:lumMod val="60000"/>
                  </a:schemeClr>
                </a:gs>
              </a:gsLst>
              <a:path path="circle">
                <a:fillToRect r="100000" b="100000"/>
              </a:path>
              <a:tileRect l="-100000" t="-100000"/>
            </a:gra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invertIfNegative val="1"/>
          <c:dLbls>
            <c:dLbl>
              <c:idx val="0"/>
              <c:tx>
                <c:rich>
                  <a:bodyPr/>
                  <a:lstStyle/>
                  <a:p>
                    <a:fld id="{D0E5709E-F79F-4D3B-9563-45EF05029D07}" type="VALUE">
                      <a:rPr lang="en-US" sz="1200"/>
                      <a:pPr/>
                      <a:t>[VALUE]</a:t>
                    </a:fld>
                    <a:endParaRPr lang="en-IN"/>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Lst>
            </c:dLbl>
            <c:dLbl>
              <c:idx val="1"/>
              <c:tx>
                <c:rich>
                  <a:bodyPr/>
                  <a:lstStyle/>
                  <a:p>
                    <a:fld id="{88AF87CC-B790-4558-AEB5-954FDA9AF311}" type="VALUE">
                      <a:rPr lang="en-US" sz="1200" baseline="0"/>
                      <a:pPr/>
                      <a:t>[VALUE]</a:t>
                    </a:fld>
                    <a:endParaRPr lang="en-IN"/>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Lst>
            </c:dLbl>
            <c:dLbl>
              <c:idx val="2"/>
              <c:tx>
                <c:rich>
                  <a:bodyPr/>
                  <a:lstStyle/>
                  <a:p>
                    <a:fld id="{B85249B2-0F60-49C2-A29F-DEDDBDAE220E}" type="VALUE">
                      <a:rPr lang="en-US" sz="1200"/>
                      <a:pPr/>
                      <a:t>[VALUE]</a:t>
                    </a:fld>
                    <a:endParaRPr lang="en-IN"/>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Lst>
            </c:dLbl>
            <c:dLbl>
              <c:idx val="3"/>
              <c:tx>
                <c:rich>
                  <a:bodyPr/>
                  <a:lstStyle/>
                  <a:p>
                    <a:fld id="{47C75659-BC4D-4555-8FF3-1111BD068DCD}" type="VALUE">
                      <a:rPr lang="en-US" sz="1200" baseline="0"/>
                      <a:pPr/>
                      <a:t>[VALUE]</a:t>
                    </a:fld>
                    <a:endParaRPr lang="en-IN"/>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Lst>
            </c:dLbl>
            <c:dLbl>
              <c:idx val="4"/>
              <c:tx>
                <c:rich>
                  <a:bodyPr/>
                  <a:lstStyle/>
                  <a:p>
                    <a:fld id="{19B71ED4-5205-4F86-AF55-4EF3B929DF9E}" type="VALUE">
                      <a:rPr lang="en-US" sz="1200" b="1"/>
                      <a:pPr/>
                      <a:t>[VALUE]</a:t>
                    </a:fld>
                    <a:endParaRPr lang="en-IN"/>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Lst>
            </c:dLbl>
            <c:dLbl>
              <c:idx val="5"/>
              <c:tx>
                <c:rich>
                  <a:bodyPr/>
                  <a:lstStyle/>
                  <a:p>
                    <a:fld id="{4E8166B8-8BC6-4D12-AB5B-C45C0B55B851}" type="VALUE">
                      <a:rPr lang="en-US" sz="1200"/>
                      <a:pPr/>
                      <a:t>[VALUE]</a:t>
                    </a:fld>
                    <a:endParaRPr lang="en-IN"/>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Lst>
            </c:dLbl>
            <c:spPr>
              <a:solidFill>
                <a:schemeClr val="accent1">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Sheet1!$A$9:$A$14</c:f>
              <c:strCache>
                <c:ptCount val="6"/>
                <c:pt idx="0">
                  <c:v>Housewives</c:v>
                </c:pt>
                <c:pt idx="1">
                  <c:v>Private</c:v>
                </c:pt>
                <c:pt idx="2">
                  <c:v>Public</c:v>
                </c:pt>
                <c:pt idx="3">
                  <c:v>Student</c:v>
                </c:pt>
                <c:pt idx="4">
                  <c:v>Self-Employed</c:v>
                </c:pt>
                <c:pt idx="5">
                  <c:v>Other</c:v>
                </c:pt>
              </c:strCache>
            </c:strRef>
          </c:cat>
          <c:val>
            <c:numRef>
              <c:f>Sheet1!$B$9:$B$14</c:f>
              <c:numCache>
                <c:formatCode>General</c:formatCode>
                <c:ptCount val="6"/>
                <c:pt idx="0">
                  <c:v>121</c:v>
                </c:pt>
                <c:pt idx="1">
                  <c:v>219</c:v>
                </c:pt>
                <c:pt idx="2">
                  <c:v>12</c:v>
                </c:pt>
                <c:pt idx="3">
                  <c:v>305</c:v>
                </c:pt>
                <c:pt idx="4">
                  <c:v>143</c:v>
                </c:pt>
                <c:pt idx="5">
                  <c:v>49</c:v>
                </c:pt>
              </c:numCache>
            </c:numRef>
          </c:val>
        </c:ser>
        <c:dLbls>
          <c:showLegendKey val="0"/>
          <c:showVal val="1"/>
          <c:showCatName val="0"/>
          <c:showSerName val="0"/>
          <c:showPercent val="0"/>
          <c:showBubbleSize val="0"/>
        </c:dLbls>
        <c:gapWidth val="84"/>
        <c:gapDepth val="53"/>
        <c:shape val="box"/>
        <c:axId val="174472608"/>
        <c:axId val="61782600"/>
        <c:axId val="0"/>
      </c:bar3DChart>
      <c:catAx>
        <c:axId val="17447260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crossAx val="61782600"/>
        <c:crosses val="autoZero"/>
        <c:auto val="1"/>
        <c:lblAlgn val="ctr"/>
        <c:lblOffset val="100"/>
        <c:noMultiLvlLbl val="0"/>
      </c:catAx>
      <c:valAx>
        <c:axId val="61782600"/>
        <c:scaling>
          <c:orientation val="minMax"/>
        </c:scaling>
        <c:delete val="1"/>
        <c:axPos val="l"/>
        <c:numFmt formatCode="General" sourceLinked="1"/>
        <c:majorTickMark val="out"/>
        <c:minorTickMark val="none"/>
        <c:tickLblPos val="nextTo"/>
        <c:crossAx val="174472608"/>
        <c:crosses val="autoZero"/>
        <c:crossBetween val="between"/>
      </c:valAx>
      <c:spPr>
        <a:noFill/>
        <a:ln>
          <a:noFill/>
        </a:ln>
        <a:effectLst/>
      </c:spPr>
    </c:plotArea>
    <c:plotVisOnly val="1"/>
    <c:dispBlanksAs val="gap"/>
    <c:showDLblsOverMax val="0"/>
  </c:chart>
  <c:spPr>
    <a:noFill/>
    <a:ln w="6350" cap="flat" cmpd="sng" algn="ctr">
      <a:noFill/>
      <a:round/>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US" sz="1800" b="1" u="sng" baseline="0" dirty="0" smtClean="0">
                <a:solidFill>
                  <a:schemeClr val="tx1"/>
                </a:solidFill>
              </a:rPr>
              <a:t>EDUCATIONAL LEVEL</a:t>
            </a:r>
            <a:endParaRPr lang="en-US" sz="1400" b="1" u="sng" baseline="0" dirty="0">
              <a:solidFill>
                <a:schemeClr val="tx1"/>
              </a:solidFill>
            </a:endParaRP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1479164600646581"/>
          <c:y val="0.23382538195678154"/>
          <c:w val="0.83734921359011483"/>
          <c:h val="0.46089715086459582"/>
        </c:manualLayout>
      </c:layout>
      <c:bar3DChart>
        <c:barDir val="col"/>
        <c:grouping val="clustered"/>
        <c:varyColors val="0"/>
        <c:ser>
          <c:idx val="0"/>
          <c:order val="0"/>
          <c:tx>
            <c:strRef>
              <c:f>Sheet1!$H$4</c:f>
              <c:strCache>
                <c:ptCount val="1"/>
                <c:pt idx="0">
                  <c:v>Educational Level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p3d/>
          </c:spPr>
          <c:invertIfNegative val="0"/>
          <c:dLbls>
            <c:dLbl>
              <c:idx val="3"/>
              <c:layout>
                <c:manualLayout>
                  <c:x val="7.556675062972292E-3"/>
                  <c:y val="8.7280844328772103E-3"/>
                </c:manualLayout>
              </c:layout>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Sheet1!$G$5:$G$10</c:f>
              <c:strCache>
                <c:ptCount val="6"/>
                <c:pt idx="0">
                  <c:v>Below SSC</c:v>
                </c:pt>
                <c:pt idx="1">
                  <c:v>SSC</c:v>
                </c:pt>
                <c:pt idx="2">
                  <c:v>HSC</c:v>
                </c:pt>
                <c:pt idx="3">
                  <c:v>Graduate</c:v>
                </c:pt>
                <c:pt idx="4">
                  <c:v>Post Graduate</c:v>
                </c:pt>
                <c:pt idx="5">
                  <c:v>Professional Course</c:v>
                </c:pt>
              </c:strCache>
            </c:strRef>
          </c:cat>
          <c:val>
            <c:numRef>
              <c:f>Sheet1!$H$5:$H$10</c:f>
              <c:numCache>
                <c:formatCode>General</c:formatCode>
                <c:ptCount val="6"/>
                <c:pt idx="0">
                  <c:v>35</c:v>
                </c:pt>
                <c:pt idx="1">
                  <c:v>68</c:v>
                </c:pt>
                <c:pt idx="2">
                  <c:v>160</c:v>
                </c:pt>
                <c:pt idx="3">
                  <c:v>372</c:v>
                </c:pt>
                <c:pt idx="4">
                  <c:v>225</c:v>
                </c:pt>
                <c:pt idx="5">
                  <c:v>102</c:v>
                </c:pt>
              </c:numCache>
            </c:numRef>
          </c:val>
          <c:extLst xmlns:c16r2="http://schemas.microsoft.com/office/drawing/2015/06/chart">
            <c:ext xmlns:c16="http://schemas.microsoft.com/office/drawing/2014/chart" uri="{C3380CC4-5D6E-409C-BE32-E72D297353CC}">
              <c16:uniqueId val="{00000000-8B3E-4D3B-AAA6-7490CEAE2EC7}"/>
            </c:ext>
          </c:extLst>
        </c:ser>
        <c:dLbls>
          <c:showLegendKey val="0"/>
          <c:showVal val="1"/>
          <c:showCatName val="0"/>
          <c:showSerName val="0"/>
          <c:showPercent val="0"/>
          <c:showBubbleSize val="0"/>
        </c:dLbls>
        <c:gapWidth val="150"/>
        <c:shape val="box"/>
        <c:axId val="176069992"/>
        <c:axId val="176070384"/>
        <c:axId val="0"/>
      </c:bar3DChart>
      <c:catAx>
        <c:axId val="176069992"/>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crossAx val="176070384"/>
        <c:crosses val="autoZero"/>
        <c:auto val="1"/>
        <c:lblAlgn val="ctr"/>
        <c:lblOffset val="100"/>
        <c:noMultiLvlLbl val="0"/>
      </c:catAx>
      <c:valAx>
        <c:axId val="176070384"/>
        <c:scaling>
          <c:orientation val="minMax"/>
        </c:scaling>
        <c:delete val="0"/>
        <c:axPos val="l"/>
        <c:majorGridlines>
          <c:spPr>
            <a:ln w="9525" cap="flat" cmpd="sng" algn="ctr">
              <a:solidFill>
                <a:schemeClr val="tx1"/>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crossAx val="1760699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tx1"/>
                </a:solidFill>
                <a:latin typeface="+mn-lt"/>
                <a:ea typeface="+mn-ea"/>
                <a:cs typeface="+mn-cs"/>
              </a:defRPr>
            </a:pPr>
            <a:r>
              <a:rPr lang="en-US" b="1" u="sng" dirty="0" smtClean="0">
                <a:solidFill>
                  <a:schemeClr val="tx1"/>
                </a:solidFill>
              </a:rPr>
              <a:t>INCOME</a:t>
            </a:r>
            <a:endParaRPr lang="en-US" b="1" u="sng" dirty="0">
              <a:solidFill>
                <a:schemeClr val="tx1"/>
              </a:solidFill>
            </a:endParaRPr>
          </a:p>
        </c:rich>
      </c:tx>
      <c:layout>
        <c:manualLayout>
          <c:xMode val="edge"/>
          <c:yMode val="edge"/>
          <c:x val="0.44844293089622744"/>
          <c:y val="6.8640077914595525E-3"/>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mn-lt"/>
              <a:ea typeface="+mn-ea"/>
              <a:cs typeface="+mn-cs"/>
            </a:defRPr>
          </a:pPr>
          <a:endParaRPr lang="en-US"/>
        </a:p>
      </c:txPr>
    </c:title>
    <c:autoTitleDeleted val="0"/>
    <c:view3D>
      <c:rotX val="50"/>
      <c:rotY val="0"/>
      <c:depthPercent val="100"/>
      <c:rAngAx val="0"/>
      <c:perspective val="6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4.739937398778675E-2"/>
          <c:y val="0.17245819576042126"/>
          <c:w val="0.69091902150446627"/>
          <c:h val="0.75795806037192115"/>
        </c:manualLayout>
      </c:layout>
      <c:pie3DChart>
        <c:varyColors val="1"/>
        <c:ser>
          <c:idx val="0"/>
          <c:order val="0"/>
          <c:tx>
            <c:strRef>
              <c:f>Sheet1!$E$1</c:f>
              <c:strCache>
                <c:ptCount val="1"/>
                <c:pt idx="0">
                  <c:v>Income</c:v>
                </c:pt>
              </c:strCache>
            </c:strRef>
          </c:tx>
          <c:dPt>
            <c:idx val="0"/>
            <c:bubble3D val="0"/>
            <c:explosion val="7"/>
            <c:spPr>
              <a:solidFill>
                <a:schemeClr val="accent2"/>
              </a:solidFill>
              <a:ln>
                <a:noFill/>
              </a:ln>
              <a:effectLst>
                <a:outerShdw blurRad="88900" sx="102000" sy="102000" algn="ctr" rotWithShape="0">
                  <a:prstClr val="black">
                    <a:alpha val="20000"/>
                  </a:prstClr>
                </a:outerShdw>
              </a:effectLst>
              <a:scene3d>
                <a:camera prst="orthographicFront"/>
                <a:lightRig rig="threePt" dir="t"/>
              </a:scene3d>
              <a:sp3d prstMaterial="matte"/>
            </c:spPr>
          </c:dPt>
          <c:dPt>
            <c:idx val="1"/>
            <c:bubble3D val="0"/>
            <c:explosion val="9"/>
            <c:spPr>
              <a:solidFill>
                <a:schemeClr val="accent4"/>
              </a:solidFill>
              <a:ln>
                <a:noFill/>
              </a:ln>
              <a:effectLst>
                <a:outerShdw blurRad="88900" sx="102000" sy="102000" algn="ctr" rotWithShape="0">
                  <a:prstClr val="black">
                    <a:alpha val="20000"/>
                  </a:prstClr>
                </a:outerShdw>
              </a:effectLst>
              <a:scene3d>
                <a:camera prst="orthographicFront"/>
                <a:lightRig rig="threePt" dir="t"/>
              </a:scene3d>
              <a:sp3d prstMaterial="matte"/>
            </c:spPr>
          </c:dPt>
          <c:dPt>
            <c:idx val="2"/>
            <c:bubble3D val="0"/>
            <c:explosion val="5"/>
            <c:spPr>
              <a:solidFill>
                <a:schemeClr val="accent6"/>
              </a:solidFill>
              <a:ln>
                <a:noFill/>
              </a:ln>
              <a:effectLst>
                <a:outerShdw blurRad="88900" sx="102000" sy="102000" algn="ctr" rotWithShape="0">
                  <a:prstClr val="black">
                    <a:alpha val="20000"/>
                  </a:prstClr>
                </a:outerShdw>
              </a:effectLst>
              <a:scene3d>
                <a:camera prst="orthographicFront"/>
                <a:lightRig rig="threePt" dir="t"/>
              </a:scene3d>
              <a:sp3d prstMaterial="matte"/>
            </c:spPr>
          </c:dPt>
          <c:dPt>
            <c:idx val="3"/>
            <c:bubble3D val="0"/>
            <c:explosion val="7"/>
            <c:spPr>
              <a:solidFill>
                <a:schemeClr val="accent2">
                  <a:lumMod val="60000"/>
                </a:schemeClr>
              </a:solidFill>
              <a:ln>
                <a:noFill/>
              </a:ln>
              <a:effectLst>
                <a:outerShdw blurRad="88900" sx="102000" sy="102000" algn="ctr" rotWithShape="0">
                  <a:prstClr val="black">
                    <a:alpha val="20000"/>
                  </a:prstClr>
                </a:outerShdw>
              </a:effectLst>
              <a:scene3d>
                <a:camera prst="orthographicFront"/>
                <a:lightRig rig="threePt" dir="t"/>
              </a:scene3d>
              <a:sp3d prstMaterial="matte"/>
            </c:spPr>
          </c:dPt>
          <c:dPt>
            <c:idx val="4"/>
            <c:bubble3D val="0"/>
            <c:explosion val="12"/>
            <c:spPr>
              <a:solidFill>
                <a:schemeClr val="accent4">
                  <a:lumMod val="60000"/>
                </a:schemeClr>
              </a:solidFill>
              <a:ln>
                <a:noFill/>
              </a:ln>
              <a:effectLst>
                <a:outerShdw blurRad="88900" sx="102000" sy="102000" algn="ctr" rotWithShape="0">
                  <a:prstClr val="black">
                    <a:alpha val="20000"/>
                  </a:prstClr>
                </a:outerShdw>
              </a:effectLst>
              <a:scene3d>
                <a:camera prst="orthographicFront"/>
                <a:lightRig rig="threePt" dir="t"/>
              </a:scene3d>
              <a:sp3d prstMaterial="matte"/>
            </c:spPr>
          </c:dPt>
          <c:dLbls>
            <c:dLbl>
              <c:idx val="0"/>
              <c:layout>
                <c:manualLayout>
                  <c:x val="-0.1339939945001585"/>
                  <c:y val="5.6524023216560526E-2"/>
                </c:manualLayout>
              </c:layout>
              <c:tx>
                <c:rich>
                  <a:bodyPr/>
                  <a:lstStyle/>
                  <a:p>
                    <a:fld id="{70C042AF-B59A-41ED-BC95-F8A8D5794AEC}" type="PERCENTAGE">
                      <a:rPr lang="en-US" sz="1400" b="1" i="0" baseline="0">
                        <a:solidFill>
                          <a:schemeClr val="tx1"/>
                        </a:solidFill>
                      </a:rPr>
                      <a:pPr/>
                      <a:t>[PERCENTAGE]</a:t>
                    </a:fld>
                    <a:endParaRPr lang="en-IN"/>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Lst>
            </c:dLbl>
            <c:dLbl>
              <c:idx val="1"/>
              <c:layout>
                <c:manualLayout>
                  <c:x val="-7.0323269895325141E-2"/>
                  <c:y val="-0.24986798945645167"/>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dLbl>
              <c:idx val="2"/>
              <c:layout>
                <c:manualLayout>
                  <c:x val="0.10031060333289821"/>
                  <c:y val="-0.23236747195350202"/>
                </c:manualLayout>
              </c:layout>
              <c:tx>
                <c:rich>
                  <a:bodyPr/>
                  <a:lstStyle/>
                  <a:p>
                    <a:fld id="{F116D2D1-8A38-4DB6-A6CB-996F574AA81E}" type="PERCENTAGE">
                      <a:rPr lang="en-US" sz="1400" baseline="0">
                        <a:solidFill>
                          <a:schemeClr val="tx1"/>
                        </a:solidFill>
                      </a:rPr>
                      <a:pPr/>
                      <a:t>[PERCENTAGE]</a:t>
                    </a:fld>
                    <a:endParaRPr lang="en-IN"/>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Lst>
            </c:dLbl>
            <c:dLbl>
              <c:idx val="3"/>
              <c:layout>
                <c:manualLayout>
                  <c:x val="0.14912214482342123"/>
                  <c:y val="-6.4069567529676019E-2"/>
                </c:manualLayout>
              </c:layout>
              <c:tx>
                <c:rich>
                  <a:bodyPr/>
                  <a:lstStyle/>
                  <a:p>
                    <a:fld id="{5C30EAF6-704A-4365-A5F2-3D4B015CF270}" type="PERCENTAGE">
                      <a:rPr lang="en-US" sz="1400" baseline="0">
                        <a:solidFill>
                          <a:schemeClr val="tx1"/>
                        </a:solidFill>
                      </a:rPr>
                      <a:pPr/>
                      <a:t>[PERCENTAGE]</a:t>
                    </a:fld>
                    <a:endParaRPr lang="en-IN"/>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Lst>
            </c:dLbl>
            <c:dLbl>
              <c:idx val="4"/>
              <c:layout>
                <c:manualLayout>
                  <c:x val="7.6868048990763313E-2"/>
                  <c:y val="0.12346728597672399"/>
                </c:manualLayout>
              </c:layout>
              <c:tx>
                <c:rich>
                  <a:bodyPr rot="0" spcFirstLastPara="1" vertOverflow="ellipsis" vert="horz" wrap="square" lIns="38100" tIns="19050" rIns="38100" bIns="19050" anchor="ctr" anchorCtr="0">
                    <a:spAutoFit/>
                  </a:bodyPr>
                  <a:lstStyle/>
                  <a:p>
                    <a:pPr algn="ctr" rtl="0">
                      <a:defRPr lang="en-US" sz="900" b="1" i="0" u="none" strike="noStrike" kern="1200" baseline="0">
                        <a:solidFill>
                          <a:sysClr val="window" lastClr="FFFFFF"/>
                        </a:solidFill>
                        <a:latin typeface="+mn-lt"/>
                        <a:ea typeface="+mn-ea"/>
                        <a:cs typeface="+mn-cs"/>
                      </a:defRPr>
                    </a:pPr>
                    <a:fld id="{59A39293-1ACE-482C-9AC1-85FB9062F17C}" type="PERCENTAGE">
                      <a:rPr lang="en-US" sz="1400" b="1" i="0" u="none" strike="noStrike" kern="1200" baseline="0">
                        <a:solidFill>
                          <a:schemeClr val="tx1"/>
                        </a:solidFill>
                        <a:latin typeface="+mn-lt"/>
                        <a:ea typeface="+mn-ea"/>
                        <a:cs typeface="+mn-cs"/>
                      </a:rPr>
                      <a:pPr algn="ctr" rtl="0">
                        <a:defRPr lang="en-US">
                          <a:solidFill>
                            <a:sysClr val="window" lastClr="FFFFFF"/>
                          </a:solidFill>
                        </a:defRPr>
                      </a:pPr>
                      <a:t>[PERCENTAGE]</a:t>
                    </a:fld>
                    <a:endParaRPr lang="en-IN"/>
                  </a:p>
                </c:rich>
              </c:tx>
              <c:spPr>
                <a:noFill/>
                <a:ln>
                  <a:noFill/>
                </a:ln>
                <a:effectLst/>
              </c:spPr>
              <c:txPr>
                <a:bodyPr rot="0" spcFirstLastPara="1" vertOverflow="ellipsis" vert="horz" wrap="square" lIns="38100" tIns="19050" rIns="38100" bIns="19050" anchor="ctr" anchorCtr="0">
                  <a:spAutoFit/>
                </a:bodyPr>
                <a:lstStyle/>
                <a:p>
                  <a:pPr algn="ctr" rtl="0">
                    <a:defRPr lang="en-US" sz="900" b="1" i="0" u="none" strike="noStrike" kern="1200" baseline="0">
                      <a:solidFill>
                        <a:sysClr val="window" lastClr="FFFFFF"/>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dlblFieldTable/>
                  <c15:showDataLabelsRange val="0"/>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Sheet1!$D$2:$D$6</c:f>
              <c:strCache>
                <c:ptCount val="5"/>
                <c:pt idx="0">
                  <c:v>Dependent Person</c:v>
                </c:pt>
                <c:pt idx="1">
                  <c:v>Less than 1-Lakh</c:v>
                </c:pt>
                <c:pt idx="2">
                  <c:v>1-2 Lakh</c:v>
                </c:pt>
                <c:pt idx="3">
                  <c:v>2-5 Lakh</c:v>
                </c:pt>
                <c:pt idx="4">
                  <c:v>Above 5 Lakh</c:v>
                </c:pt>
              </c:strCache>
            </c:strRef>
          </c:cat>
          <c:val>
            <c:numRef>
              <c:f>Sheet1!$E$2:$E$6</c:f>
              <c:numCache>
                <c:formatCode>General</c:formatCode>
                <c:ptCount val="5"/>
                <c:pt idx="0">
                  <c:v>36.799999999999997</c:v>
                </c:pt>
                <c:pt idx="1">
                  <c:v>14.4</c:v>
                </c:pt>
                <c:pt idx="2">
                  <c:v>12.7</c:v>
                </c:pt>
                <c:pt idx="3">
                  <c:v>21</c:v>
                </c:pt>
                <c:pt idx="4">
                  <c:v>14.6</c:v>
                </c:pt>
              </c:numCache>
            </c:numRef>
          </c:val>
        </c:ser>
        <c:dLbls>
          <c:showLegendKey val="0"/>
          <c:showVal val="0"/>
          <c:showCatName val="0"/>
          <c:showSerName val="0"/>
          <c:showPercent val="1"/>
          <c:showBubbleSize val="0"/>
          <c:showLeaderLines val="1"/>
        </c:dLbls>
      </c:pie3DChart>
      <c:spPr>
        <a:noFill/>
        <a:ln>
          <a:noFill/>
        </a:ln>
        <a:effectLst/>
      </c:spPr>
    </c:plotArea>
    <c:legend>
      <c:legendPos val="r"/>
      <c:legendEntry>
        <c:idx val="0"/>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legendEntry>
      <c:legendEntry>
        <c:idx val="1"/>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legendEntry>
      <c:legendEntry>
        <c:idx val="2"/>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legendEntry>
      <c:legendEntry>
        <c:idx val="3"/>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legendEntry>
      <c:legendEntry>
        <c:idx val="4"/>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legendEntry>
      <c:layout>
        <c:manualLayout>
          <c:xMode val="edge"/>
          <c:yMode val="edge"/>
          <c:x val="0.76066795675294174"/>
          <c:y val="0.15782813064963244"/>
          <c:w val="0.1824006506854719"/>
          <c:h val="0.47147356194983225"/>
        </c:manualLayout>
      </c:layout>
      <c:overlay val="0"/>
      <c:spPr>
        <a:solidFill>
          <a:schemeClr val="bg1">
            <a:lumMod val="85000"/>
          </a:schemeClr>
        </a:solid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noFill/>
    <a:ln w="9525" cap="flat" cmpd="sng" algn="ctr">
      <a:noFill/>
      <a:round/>
    </a:ln>
    <a:effectLst/>
  </c:spPr>
  <c:txPr>
    <a:bodyPr/>
    <a:lstStyle/>
    <a:p>
      <a:pPr algn="just">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2252348627815141"/>
          <c:y val="0.23182687738895583"/>
          <c:w val="0.84440890534127422"/>
          <c:h val="0.60109539943403223"/>
        </c:manualLayout>
      </c:layout>
      <c:bar3DChart>
        <c:barDir val="col"/>
        <c:grouping val="clustered"/>
        <c:varyColors val="0"/>
        <c:ser>
          <c:idx val="0"/>
          <c:order val="0"/>
          <c:tx>
            <c:strRef>
              <c:f>Sheet1!$E$8</c:f>
              <c:strCache>
                <c:ptCount val="1"/>
                <c:pt idx="0">
                  <c:v>Housing Condition</c:v>
                </c:pt>
              </c:strCache>
            </c:strRef>
          </c:tx>
          <c:spPr>
            <a:solidFill>
              <a:schemeClr val="accent2">
                <a:lumMod val="60000"/>
                <a:lumOff val="40000"/>
              </a:schemeClr>
            </a:soli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Sheet1!$D$9:$D$12</c:f>
              <c:strCache>
                <c:ptCount val="4"/>
                <c:pt idx="0">
                  <c:v>Slum</c:v>
                </c:pt>
                <c:pt idx="1">
                  <c:v>Chawl</c:v>
                </c:pt>
                <c:pt idx="2">
                  <c:v>Building</c:v>
                </c:pt>
                <c:pt idx="3">
                  <c:v>Luxurious Apartment</c:v>
                </c:pt>
              </c:strCache>
            </c:strRef>
          </c:cat>
          <c:val>
            <c:numRef>
              <c:f>Sheet1!$E$9:$E$12</c:f>
              <c:numCache>
                <c:formatCode>General</c:formatCode>
                <c:ptCount val="4"/>
                <c:pt idx="0">
                  <c:v>14</c:v>
                </c:pt>
                <c:pt idx="1">
                  <c:v>336</c:v>
                </c:pt>
                <c:pt idx="2">
                  <c:v>496</c:v>
                </c:pt>
                <c:pt idx="3">
                  <c:v>116</c:v>
                </c:pt>
              </c:numCache>
            </c:numRef>
          </c:val>
        </c:ser>
        <c:dLbls>
          <c:showLegendKey val="0"/>
          <c:showVal val="1"/>
          <c:showCatName val="0"/>
          <c:showSerName val="0"/>
          <c:showPercent val="0"/>
          <c:showBubbleSize val="0"/>
        </c:dLbls>
        <c:gapWidth val="150"/>
        <c:shape val="box"/>
        <c:axId val="176071560"/>
        <c:axId val="176071952"/>
        <c:axId val="0"/>
      </c:bar3DChart>
      <c:catAx>
        <c:axId val="17607156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crossAx val="176071952"/>
        <c:crosses val="autoZero"/>
        <c:auto val="1"/>
        <c:lblAlgn val="ctr"/>
        <c:lblOffset val="100"/>
        <c:noMultiLvlLbl val="0"/>
      </c:catAx>
      <c:valAx>
        <c:axId val="176071952"/>
        <c:scaling>
          <c:orientation val="minMax"/>
        </c:scaling>
        <c:delete val="0"/>
        <c:axPos val="l"/>
        <c:majorGridlines>
          <c:spPr>
            <a:ln w="9525" cap="flat" cmpd="sng" algn="ctr">
              <a:solidFill>
                <a:schemeClr val="dk1">
                  <a:lumMod val="50000"/>
                  <a:lumOff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crossAx val="1760715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4414814174443419"/>
          <c:y val="0.32929892096821223"/>
          <c:w val="0.67006329314823587"/>
          <c:h val="0.60624788568095644"/>
        </c:manualLayout>
      </c:layout>
      <c:pie3DChart>
        <c:varyColors val="1"/>
        <c:ser>
          <c:idx val="0"/>
          <c:order val="0"/>
          <c:tx>
            <c:strRef>
              <c:f>Sheet1!$B$1</c:f>
              <c:strCache>
                <c:ptCount val="1"/>
                <c:pt idx="0">
                  <c:v>Type of Services</c:v>
                </c:pt>
              </c:strCache>
            </c:strRef>
          </c:tx>
          <c:dPt>
            <c:idx val="0"/>
            <c:bubble3D val="0"/>
            <c:explosion val="16"/>
            <c:spPr>
              <a:solidFill>
                <a:schemeClr val="accent6"/>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xmlns:c16r2="http://schemas.microsoft.com/office/drawing/2015/06/chart">
              <c:ext xmlns:c16="http://schemas.microsoft.com/office/drawing/2014/chart" uri="{C3380CC4-5D6E-409C-BE32-E72D297353CC}">
                <c16:uniqueId val="{00000001-6B1A-4267-8BC7-B190E02C46A2}"/>
              </c:ext>
            </c:extLst>
          </c:dPt>
          <c:dPt>
            <c:idx val="1"/>
            <c:bubble3D val="0"/>
            <c:explosion val="21"/>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xmlns:c16r2="http://schemas.microsoft.com/office/drawing/2015/06/chart">
              <c:ext xmlns:c16="http://schemas.microsoft.com/office/drawing/2014/chart" uri="{C3380CC4-5D6E-409C-BE32-E72D297353CC}">
                <c16:uniqueId val="{00000003-6B1A-4267-8BC7-B190E02C46A2}"/>
              </c:ext>
            </c:extLst>
          </c:dPt>
          <c:dPt>
            <c:idx val="2"/>
            <c:bubble3D val="0"/>
            <c:explosion val="19"/>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xmlns:c16r2="http://schemas.microsoft.com/office/drawing/2015/06/chart">
              <c:ext xmlns:c16="http://schemas.microsoft.com/office/drawing/2014/chart" uri="{C3380CC4-5D6E-409C-BE32-E72D297353CC}">
                <c16:uniqueId val="{00000005-6B1A-4267-8BC7-B190E02C46A2}"/>
              </c:ext>
            </c:extLst>
          </c:dPt>
          <c:dPt>
            <c:idx val="3"/>
            <c:bubble3D val="0"/>
            <c:explosion val="33"/>
            <c:spPr>
              <a:solidFill>
                <a:schemeClr val="accent6">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xmlns:c16r2="http://schemas.microsoft.com/office/drawing/2015/06/chart">
              <c:ext xmlns:c16="http://schemas.microsoft.com/office/drawing/2014/chart" uri="{C3380CC4-5D6E-409C-BE32-E72D297353CC}">
                <c16:uniqueId val="{00000007-6B1A-4267-8BC7-B190E02C46A2}"/>
              </c:ext>
            </c:extLst>
          </c:dPt>
          <c:dPt>
            <c:idx val="4"/>
            <c:bubble3D val="0"/>
            <c:spPr>
              <a:solidFill>
                <a:schemeClr val="accent5">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xmlns:c16r2="http://schemas.microsoft.com/office/drawing/2015/06/chart">
              <c:ext xmlns:c16="http://schemas.microsoft.com/office/drawing/2014/chart" uri="{C3380CC4-5D6E-409C-BE32-E72D297353CC}">
                <c16:uniqueId val="{00000009-6B1A-4267-8BC7-B190E02C46A2}"/>
              </c:ext>
            </c:extLst>
          </c:dPt>
          <c:dLbls>
            <c:dLbl>
              <c:idx val="0"/>
              <c:layout>
                <c:manualLayout>
                  <c:x val="-2.4181549305607987E-2"/>
                  <c:y val="0.12809180248710533"/>
                </c:manualLayout>
              </c:layout>
              <c:tx>
                <c:rich>
                  <a:bodyPr rot="0" spcFirstLastPara="1" vertOverflow="ellipsis" vert="horz" wrap="square" lIns="38100" tIns="19050" rIns="38100" bIns="19050" anchor="ctr" anchorCtr="1">
                    <a:spAutoFit/>
                  </a:bodyPr>
                  <a:lstStyle/>
                  <a:p>
                    <a:pPr>
                      <a:defRPr sz="1000" b="1" i="0" u="none" strike="noStrike" kern="1200" spc="0" baseline="0">
                        <a:solidFill>
                          <a:schemeClr val="accent6"/>
                        </a:solidFill>
                        <a:latin typeface="+mn-lt"/>
                        <a:ea typeface="+mn-ea"/>
                        <a:cs typeface="+mn-cs"/>
                      </a:defRPr>
                    </a:pPr>
                    <a:fld id="{2FD24F18-360A-4D51-840C-D3F57E102DB5}" type="CATEGORYNAME">
                      <a:rPr lang="en-US" sz="2000"/>
                      <a:pPr>
                        <a:defRPr/>
                      </a:pPr>
                      <a:t>[CATEGORY NAME]</a:t>
                    </a:fld>
                    <a:r>
                      <a:rPr lang="en-US" sz="2000" baseline="0" dirty="0"/>
                      <a:t>
</a:t>
                    </a:r>
                    <a:fld id="{69F80A96-0EE5-4750-8882-3388E99254DA}" type="PERCENTAGE">
                      <a:rPr lang="en-US" sz="2000" baseline="0" smtClean="0"/>
                      <a:pPr>
                        <a:defRPr/>
                      </a:pPr>
                      <a:t>[PERCENTAGE]</a:t>
                    </a:fld>
                    <a:endParaRPr lang="en-US" sz="2000" baseline="0" dirty="0"/>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solidFill>
                      <a:latin typeface="+mn-lt"/>
                      <a:ea typeface="+mn-ea"/>
                      <a:cs typeface="+mn-cs"/>
                    </a:defRPr>
                  </a:pPr>
                  <a:endParaRPr lang="en-US"/>
                </a:p>
              </c:txPr>
              <c:dLblPos val="bestFit"/>
              <c:showLegendKey val="0"/>
              <c:showVal val="1"/>
              <c:showCatName val="1"/>
              <c:showSerName val="0"/>
              <c:showPercent val="1"/>
              <c:showBubbleSize val="0"/>
              <c:extLst xmlns:c16r2="http://schemas.microsoft.com/office/drawing/2015/06/chart">
                <c:ext xmlns:c16="http://schemas.microsoft.com/office/drawing/2014/chart" uri="{C3380CC4-5D6E-409C-BE32-E72D297353CC}">
                  <c16:uniqueId val="{00000001-6B1A-4267-8BC7-B190E02C46A2}"/>
                </c:ext>
                <c:ext xmlns:c15="http://schemas.microsoft.com/office/drawing/2012/chart" uri="{CE6537A1-D6FC-4f65-9D91-7224C49458BB}">
                  <c15:dlblFieldTable/>
                  <c15:showDataLabelsRange val="0"/>
                </c:ext>
              </c:extLst>
            </c:dLbl>
            <c:dLbl>
              <c:idx val="1"/>
              <c:layout>
                <c:manualLayout>
                  <c:x val="-1.2208191624497804E-2"/>
                  <c:y val="3.1017505617017068E-3"/>
                </c:manualLayout>
              </c:layout>
              <c:tx>
                <c:rich>
                  <a:bodyPr rot="0" spcFirstLastPara="1" vertOverflow="ellipsis" vert="horz" wrap="square" lIns="38100" tIns="19050" rIns="38100" bIns="19050" anchor="ctr" anchorCtr="1">
                    <a:spAutoFit/>
                  </a:bodyPr>
                  <a:lstStyle/>
                  <a:p>
                    <a:pPr>
                      <a:defRPr sz="1000" b="1" i="0" u="none" strike="noStrike" kern="1200" spc="0" baseline="0">
                        <a:solidFill>
                          <a:schemeClr val="accent6"/>
                        </a:solidFill>
                        <a:latin typeface="+mn-lt"/>
                        <a:ea typeface="+mn-ea"/>
                        <a:cs typeface="+mn-cs"/>
                      </a:defRPr>
                    </a:pPr>
                    <a:fld id="{84D0C23B-C8AF-48EB-B163-BA38E203A2CC}" type="CATEGORYNAME">
                      <a:rPr lang="en-US" sz="2000"/>
                      <a:pPr>
                        <a:defRPr>
                          <a:solidFill>
                            <a:schemeClr val="accent6"/>
                          </a:solidFill>
                        </a:defRPr>
                      </a:pPr>
                      <a:t>[CATEGORY NAME]</a:t>
                    </a:fld>
                    <a:r>
                      <a:rPr lang="en-US" baseline="0" dirty="0"/>
                      <a:t>
</a:t>
                    </a:r>
                    <a:fld id="{9422E87B-2091-42AA-93CC-A92D7CFB84B2}" type="PERCENTAGE">
                      <a:rPr lang="en-US" sz="2000" baseline="0"/>
                      <a:pPr>
                        <a:defRPr>
                          <a:solidFill>
                            <a:schemeClr val="accent6"/>
                          </a:solidFill>
                        </a:defRPr>
                      </a:pPr>
                      <a:t>[PERCENTAGE]</a:t>
                    </a:fld>
                    <a:endParaRPr lang="en-US" baseline="0" dirty="0"/>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solidFill>
                      <a:latin typeface="+mn-lt"/>
                      <a:ea typeface="+mn-ea"/>
                      <a:cs typeface="+mn-cs"/>
                    </a:defRPr>
                  </a:pPr>
                  <a:endParaRPr lang="en-US"/>
                </a:p>
              </c:txPr>
              <c:dLblPos val="bestFi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3-6B1A-4267-8BC7-B190E02C46A2}"/>
                </c:ext>
                <c:ext xmlns:c15="http://schemas.microsoft.com/office/drawing/2012/chart" uri="{CE6537A1-D6FC-4f65-9D91-7224C49458BB}">
                  <c15:dlblFieldTable/>
                  <c15:showDataLabelsRange val="0"/>
                </c:ext>
              </c:extLst>
            </c:dLbl>
            <c:dLbl>
              <c:idx val="2"/>
              <c:layout>
                <c:manualLayout>
                  <c:x val="-3.7999577480240854E-2"/>
                  <c:y val="-2.201577855247119E-2"/>
                </c:manualLayout>
              </c:layout>
              <c:tx>
                <c:rich>
                  <a:bodyPr rot="0" spcFirstLastPara="1" vertOverflow="ellipsis" vert="horz" wrap="square" lIns="38100" tIns="19050" rIns="38100" bIns="19050" anchor="ctr" anchorCtr="1">
                    <a:spAutoFit/>
                  </a:bodyPr>
                  <a:lstStyle/>
                  <a:p>
                    <a:pPr>
                      <a:defRPr sz="1000" b="1" i="0" u="none" strike="noStrike" kern="1200" spc="0" baseline="0">
                        <a:solidFill>
                          <a:schemeClr val="accent6"/>
                        </a:solidFill>
                        <a:latin typeface="+mn-lt"/>
                        <a:ea typeface="+mn-ea"/>
                        <a:cs typeface="+mn-cs"/>
                      </a:defRPr>
                    </a:pPr>
                    <a:fld id="{69196937-40F9-4D68-810F-1D2217F62ED9}" type="CATEGORYNAME">
                      <a:rPr lang="en-US" sz="2000"/>
                      <a:pPr>
                        <a:defRPr>
                          <a:solidFill>
                            <a:schemeClr val="accent6"/>
                          </a:solidFill>
                        </a:defRPr>
                      </a:pPr>
                      <a:t>[CATEGORY NAME]</a:t>
                    </a:fld>
                    <a:r>
                      <a:rPr lang="en-US" sz="2000" baseline="0" dirty="0"/>
                      <a:t>
</a:t>
                    </a:r>
                    <a:fld id="{FCBC945F-4DF7-405F-85FB-2AF9C75BE16C}" type="PERCENTAGE">
                      <a:rPr lang="en-US" sz="2000" baseline="0"/>
                      <a:pPr>
                        <a:defRPr>
                          <a:solidFill>
                            <a:schemeClr val="accent6"/>
                          </a:solidFill>
                        </a:defRPr>
                      </a:pPr>
                      <a:t>[PERCENTAGE]</a:t>
                    </a:fld>
                    <a:endParaRPr lang="en-US" sz="2000" baseline="0" dirty="0"/>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solidFill>
                      <a:latin typeface="+mn-lt"/>
                      <a:ea typeface="+mn-ea"/>
                      <a:cs typeface="+mn-cs"/>
                    </a:defRPr>
                  </a:pPr>
                  <a:endParaRPr lang="en-US"/>
                </a:p>
              </c:txPr>
              <c:dLblPos val="bestFi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5-6B1A-4267-8BC7-B190E02C46A2}"/>
                </c:ext>
                <c:ext xmlns:c15="http://schemas.microsoft.com/office/drawing/2012/chart" uri="{CE6537A1-D6FC-4f65-9D91-7224C49458BB}">
                  <c15:dlblFieldTable/>
                  <c15:showDataLabelsRange val="0"/>
                </c:ext>
              </c:extLst>
            </c:dLbl>
            <c:dLbl>
              <c:idx val="3"/>
              <c:layout>
                <c:manualLayout>
                  <c:x val="-4.1737067157652324E-2"/>
                  <c:y val="-2.8689862425816653E-2"/>
                </c:manualLayout>
              </c:layout>
              <c:tx>
                <c:rich>
                  <a:bodyPr rot="0" spcFirstLastPara="1" vertOverflow="ellipsis" vert="horz" wrap="square" lIns="38100" tIns="19050" rIns="38100" bIns="19050" anchor="ctr" anchorCtr="1">
                    <a:spAutoFit/>
                  </a:bodyPr>
                  <a:lstStyle/>
                  <a:p>
                    <a:pPr>
                      <a:defRPr sz="1000" b="1" i="0" u="none" strike="noStrike" kern="1200" spc="0" baseline="0">
                        <a:solidFill>
                          <a:schemeClr val="accent6"/>
                        </a:solidFill>
                        <a:latin typeface="+mn-lt"/>
                        <a:ea typeface="+mn-ea"/>
                        <a:cs typeface="+mn-cs"/>
                      </a:defRPr>
                    </a:pPr>
                    <a:fld id="{F398837C-F643-4079-A500-712C9700DA6E}" type="CATEGORYNAME">
                      <a:rPr lang="en-US" sz="2000" dirty="0"/>
                      <a:pPr>
                        <a:defRPr>
                          <a:solidFill>
                            <a:schemeClr val="accent6"/>
                          </a:solidFill>
                        </a:defRPr>
                      </a:pPr>
                      <a:t>[CATEGORY NAME]</a:t>
                    </a:fld>
                    <a:r>
                      <a:rPr lang="en-US" sz="2000" baseline="0" dirty="0"/>
                      <a:t>
</a:t>
                    </a:r>
                    <a:fld id="{B23ED854-6368-4C13-92A7-244FDEC7918F}" type="PERCENTAGE">
                      <a:rPr lang="en-US" sz="2000" baseline="0" dirty="0"/>
                      <a:pPr>
                        <a:defRPr>
                          <a:solidFill>
                            <a:schemeClr val="accent6"/>
                          </a:solidFill>
                        </a:defRPr>
                      </a:pPr>
                      <a:t>[PERCENTAGE]</a:t>
                    </a:fld>
                    <a:endParaRPr lang="en-US" sz="2000" baseline="0" dirty="0"/>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solidFill>
                      <a:latin typeface="+mn-lt"/>
                      <a:ea typeface="+mn-ea"/>
                      <a:cs typeface="+mn-cs"/>
                    </a:defRPr>
                  </a:pPr>
                  <a:endParaRPr lang="en-US"/>
                </a:p>
              </c:txPr>
              <c:dLblPos val="bestFi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7-6B1A-4267-8BC7-B190E02C46A2}"/>
                </c:ext>
                <c:ext xmlns:c15="http://schemas.microsoft.com/office/drawing/2012/chart" uri="{CE6537A1-D6FC-4f65-9D91-7224C49458BB}">
                  <c15:dlblFieldTable/>
                  <c15:showDataLabelsRange val="0"/>
                </c:ext>
              </c:extLst>
            </c:dLbl>
            <c:dLbl>
              <c:idx val="4"/>
              <c:layout>
                <c:manualLayout>
                  <c:x val="1.2666525826746952E-2"/>
                  <c:y val="-3.0021516207915329E-2"/>
                </c:manualLayout>
              </c:layout>
              <c:tx>
                <c:rich>
                  <a:bodyPr rot="0" spcFirstLastPara="1" vertOverflow="ellipsis" vert="horz" wrap="square" lIns="38100" tIns="19050" rIns="38100" bIns="19050" anchor="ctr" anchorCtr="1">
                    <a:spAutoFit/>
                  </a:bodyPr>
                  <a:lstStyle/>
                  <a:p>
                    <a:pPr>
                      <a:defRPr sz="1000" b="1" i="0" u="none" strike="noStrike" kern="1200" spc="0" baseline="0">
                        <a:solidFill>
                          <a:schemeClr val="accent6"/>
                        </a:solidFill>
                        <a:latin typeface="+mn-lt"/>
                        <a:ea typeface="+mn-ea"/>
                        <a:cs typeface="+mn-cs"/>
                      </a:defRPr>
                    </a:pPr>
                    <a:fld id="{18842DB1-90DA-49AC-B075-5CD8300C630B}" type="CATEGORYNAME">
                      <a:rPr lang="en-US" sz="2000"/>
                      <a:pPr>
                        <a:defRPr>
                          <a:solidFill>
                            <a:schemeClr val="accent6"/>
                          </a:solidFill>
                        </a:defRPr>
                      </a:pPr>
                      <a:t>[CATEGORY NAME]</a:t>
                    </a:fld>
                    <a:r>
                      <a:rPr lang="en-US" sz="2000" baseline="0" dirty="0"/>
                      <a:t>
</a:t>
                    </a:r>
                    <a:fld id="{5C348C8D-384B-4898-BF33-9202118573EB}" type="PERCENTAGE">
                      <a:rPr lang="en-US" sz="2000" baseline="0"/>
                      <a:pPr>
                        <a:defRPr>
                          <a:solidFill>
                            <a:schemeClr val="accent6"/>
                          </a:solidFill>
                        </a:defRPr>
                      </a:pPr>
                      <a:t>[PERCENTAGE]</a:t>
                    </a:fld>
                    <a:endParaRPr lang="en-US" sz="2000" baseline="0" dirty="0"/>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solidFill>
                      <a:latin typeface="+mn-lt"/>
                      <a:ea typeface="+mn-ea"/>
                      <a:cs typeface="+mn-cs"/>
                    </a:defRPr>
                  </a:pPr>
                  <a:endParaRPr lang="en-US"/>
                </a:p>
              </c:txPr>
              <c:dLblPos val="bestFi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9-6B1A-4267-8BC7-B190E02C46A2}"/>
                </c:ext>
                <c:ext xmlns:c15="http://schemas.microsoft.com/office/drawing/2012/chart" uri="{CE6537A1-D6FC-4f65-9D91-7224C49458BB}">
                  <c15:dlblFieldTable/>
                  <c15:showDataLabelsRange val="0"/>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Sheet1!$A$2:$A$6</c:f>
              <c:strCache>
                <c:ptCount val="5"/>
                <c:pt idx="0">
                  <c:v>Saving Account</c:v>
                </c:pt>
                <c:pt idx="1">
                  <c:v>Current Account</c:v>
                </c:pt>
                <c:pt idx="2">
                  <c:v>Loan/Credit</c:v>
                </c:pt>
                <c:pt idx="3">
                  <c:v>Fixed Account</c:v>
                </c:pt>
                <c:pt idx="4">
                  <c:v>Mortage</c:v>
                </c:pt>
              </c:strCache>
            </c:strRef>
          </c:cat>
          <c:val>
            <c:numRef>
              <c:f>Sheet1!$B$2:$B$6</c:f>
              <c:numCache>
                <c:formatCode>General</c:formatCode>
                <c:ptCount val="5"/>
                <c:pt idx="0">
                  <c:v>64</c:v>
                </c:pt>
                <c:pt idx="1">
                  <c:v>10</c:v>
                </c:pt>
                <c:pt idx="2">
                  <c:v>10</c:v>
                </c:pt>
                <c:pt idx="3">
                  <c:v>15</c:v>
                </c:pt>
                <c:pt idx="4">
                  <c:v>1</c:v>
                </c:pt>
              </c:numCache>
            </c:numRef>
          </c:val>
          <c:extLst xmlns:c16r2="http://schemas.microsoft.com/office/drawing/2015/06/chart">
            <c:ext xmlns:c16="http://schemas.microsoft.com/office/drawing/2014/chart" uri="{C3380CC4-5D6E-409C-BE32-E72D297353CC}">
              <c16:uniqueId val="{0000000A-6B1A-4267-8BC7-B190E02C46A2}"/>
            </c:ext>
          </c:extLst>
        </c:ser>
        <c:dLbls>
          <c:dLblPos val="outEnd"/>
          <c:showLegendKey val="0"/>
          <c:showVal val="0"/>
          <c:showCatName val="0"/>
          <c:showSerName val="0"/>
          <c:showPercent val="1"/>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3.4898233503416011E-2"/>
          <c:y val="0.21991767445145269"/>
          <c:w val="0.81689134074541025"/>
          <c:h val="0.74263825243549764"/>
        </c:manualLayout>
      </c:layout>
      <c:pie3DChart>
        <c:varyColors val="1"/>
        <c:ser>
          <c:idx val="0"/>
          <c:order val="0"/>
          <c:tx>
            <c:strRef>
              <c:f>Sheet1!$H$5</c:f>
              <c:strCache>
                <c:ptCount val="1"/>
                <c:pt idx="0">
                  <c:v>Public</c:v>
                </c:pt>
              </c:strCache>
            </c:strRef>
          </c:tx>
          <c:dPt>
            <c:idx val="0"/>
            <c:bubble3D val="0"/>
            <c:explosion val="18"/>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Pt>
            <c:idx val="1"/>
            <c:bubble3D val="0"/>
            <c:explosion val="8"/>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Lbls>
            <c:dLbl>
              <c:idx val="0"/>
              <c:layout/>
              <c:tx>
                <c:rich>
                  <a:bodyPr rot="0" spcFirstLastPara="1" vertOverflow="ellipsis" vert="horz" wrap="square" lIns="38100" tIns="19050" rIns="38100" bIns="19050" anchor="ctr" anchorCtr="1">
                    <a:spAutoFit/>
                  </a:bodyPr>
                  <a:lstStyle/>
                  <a:p>
                    <a:pPr>
                      <a:defRPr sz="1800" b="1" i="0" u="none" strike="noStrike" kern="1200" spc="0" baseline="0">
                        <a:solidFill>
                          <a:schemeClr val="tx1"/>
                        </a:solidFill>
                        <a:latin typeface="+mn-lt"/>
                        <a:ea typeface="+mn-ea"/>
                        <a:cs typeface="+mn-cs"/>
                      </a:defRPr>
                    </a:pPr>
                    <a:r>
                      <a:rPr lang="en-US" baseline="0" dirty="0" smtClean="0"/>
                      <a:t>No</a:t>
                    </a:r>
                    <a:r>
                      <a:rPr lang="en-US" baseline="0" dirty="0"/>
                      <a:t>
</a:t>
                    </a:r>
                    <a:fld id="{E706ECFF-B87D-44AA-B3EC-93CEB92C2C79}" type="PERCENTAGE">
                      <a:rPr lang="en-US" baseline="0"/>
                      <a:pPr>
                        <a:defRPr sz="1800">
                          <a:solidFill>
                            <a:schemeClr val="tx1"/>
                          </a:solidFill>
                        </a:defRPr>
                      </a:pPr>
                      <a:t>[PERCENTAGE]</a:t>
                    </a:fld>
                    <a:endParaRPr lang="en-US" baseline="0" dirty="0"/>
                  </a:p>
                </c:rich>
              </c:tx>
              <c:spPr>
                <a:noFill/>
                <a:ln>
                  <a:noFill/>
                </a:ln>
                <a:effectLst/>
              </c:spPr>
              <c:txPr>
                <a:bodyPr rot="0" spcFirstLastPara="1" vertOverflow="ellipsis" vert="horz" wrap="square" lIns="38100" tIns="19050" rIns="38100" bIns="19050" anchor="ctr" anchorCtr="1">
                  <a:spAutoFit/>
                </a:bodyPr>
                <a:lstStyle/>
                <a:p>
                  <a:pPr>
                    <a:defRPr sz="1800" b="1" i="0" u="none" strike="noStrike" kern="1200" spc="0" baseline="0">
                      <a:solidFill>
                        <a:schemeClr val="tx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1"/>
              <c:layout/>
              <c:tx>
                <c:rich>
                  <a:bodyPr rot="0" spcFirstLastPara="1" vertOverflow="ellipsis" vert="horz" wrap="square" lIns="38100" tIns="19050" rIns="38100" bIns="19050" anchor="ctr" anchorCtr="1">
                    <a:spAutoFit/>
                  </a:bodyPr>
                  <a:lstStyle/>
                  <a:p>
                    <a:pPr>
                      <a:defRPr sz="1800" b="1" i="0" u="none" strike="noStrike" kern="1200" spc="0" baseline="0">
                        <a:solidFill>
                          <a:schemeClr val="tx1"/>
                        </a:solidFill>
                        <a:latin typeface="+mn-lt"/>
                        <a:ea typeface="+mn-ea"/>
                        <a:cs typeface="+mn-cs"/>
                      </a:defRPr>
                    </a:pPr>
                    <a:r>
                      <a:rPr lang="en-US" dirty="0" smtClean="0"/>
                      <a:t>Yes</a:t>
                    </a:r>
                    <a:r>
                      <a:rPr lang="en-US" baseline="0" dirty="0"/>
                      <a:t>
</a:t>
                    </a:r>
                    <a:fld id="{093C7D04-407A-4BE8-814C-06E1A612F0A4}" type="PERCENTAGE">
                      <a:rPr lang="en-US" baseline="0"/>
                      <a:pPr>
                        <a:defRPr sz="1800">
                          <a:solidFill>
                            <a:schemeClr val="tx1"/>
                          </a:solidFill>
                        </a:defRPr>
                      </a:pPr>
                      <a:t>[PERCENTAGE]</a:t>
                    </a:fld>
                    <a:endParaRPr lang="en-US" baseline="0" dirty="0"/>
                  </a:p>
                </c:rich>
              </c:tx>
              <c:spPr>
                <a:noFill/>
                <a:ln>
                  <a:noFill/>
                </a:ln>
                <a:effectLst/>
              </c:spPr>
              <c:txPr>
                <a:bodyPr rot="0" spcFirstLastPara="1" vertOverflow="ellipsis" vert="horz" wrap="square" lIns="38100" tIns="19050" rIns="38100" bIns="19050" anchor="ctr" anchorCtr="1">
                  <a:spAutoFit/>
                </a:bodyPr>
                <a:lstStyle/>
                <a:p>
                  <a:pPr>
                    <a:defRPr sz="1800" b="1" i="0" u="none" strike="noStrike" kern="1200" spc="0" baseline="0">
                      <a:solidFill>
                        <a:schemeClr val="tx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spPr>
              <a:noFill/>
              <a:ln>
                <a:noFill/>
              </a:ln>
              <a:effectLst/>
            </c:spPr>
            <c:txPr>
              <a:bodyPr rot="0" spcFirstLastPara="1" vertOverflow="ellipsis" vert="horz" wrap="square" lIns="38100" tIns="19050" rIns="38100" bIns="19050" anchor="ctr" anchorCtr="1">
                <a:spAutoFit/>
              </a:bodyPr>
              <a:lstStyle/>
              <a:p>
                <a:pPr>
                  <a:defRPr sz="1800" b="1" i="0" u="none" strike="noStrike" kern="1200" spc="0" baseline="0">
                    <a:solidFill>
                      <a:schemeClr val="tx1"/>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Sheet1!$G$6:$G$7</c:f>
              <c:strCache>
                <c:ptCount val="2"/>
                <c:pt idx="0">
                  <c:v>Yes </c:v>
                </c:pt>
                <c:pt idx="1">
                  <c:v>No</c:v>
                </c:pt>
              </c:strCache>
            </c:strRef>
          </c:cat>
          <c:val>
            <c:numRef>
              <c:f>Sheet1!$H$6:$H$7</c:f>
              <c:numCache>
                <c:formatCode>General</c:formatCode>
                <c:ptCount val="2"/>
                <c:pt idx="0">
                  <c:v>6.1</c:v>
                </c:pt>
                <c:pt idx="1">
                  <c:v>34.9</c:v>
                </c:pt>
              </c:numCache>
            </c:numRef>
          </c:val>
        </c:ser>
        <c:dLbls>
          <c:dLblPos val="outEnd"/>
          <c:showLegendKey val="0"/>
          <c:showVal val="0"/>
          <c:showCatName val="0"/>
          <c:showSerName val="0"/>
          <c:showPercent val="1"/>
          <c:showBubbleSize val="0"/>
          <c:showLeaderLines val="1"/>
        </c:dLbls>
      </c:pie3DChart>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5.3073423751277223E-2"/>
          <c:y val="0.2710133101017117"/>
          <c:w val="0.79826603552312381"/>
          <c:h val="0.72834310002399905"/>
        </c:manualLayout>
      </c:layout>
      <c:pie3DChart>
        <c:varyColors val="1"/>
        <c:ser>
          <c:idx val="0"/>
          <c:order val="0"/>
          <c:tx>
            <c:strRef>
              <c:f>Sheet1!$H$1</c:f>
              <c:strCache>
                <c:ptCount val="1"/>
                <c:pt idx="0">
                  <c:v>Private</c:v>
                </c:pt>
              </c:strCache>
            </c:strRef>
          </c:tx>
          <c:dPt>
            <c:idx val="0"/>
            <c:bubble3D val="0"/>
            <c:explosion val="11"/>
            <c:spPr>
              <a:solidFill>
                <a:schemeClr val="accent2"/>
              </a:solidFill>
              <a:ln>
                <a:noFill/>
              </a:ln>
              <a:effectLst>
                <a:outerShdw blurRad="254000" sx="102000" sy="102000" algn="ctr" rotWithShape="0">
                  <a:prstClr val="black">
                    <a:alpha val="20000"/>
                  </a:prstClr>
                </a:outerShdw>
              </a:effectLst>
              <a:sp3d/>
            </c:spPr>
          </c:dPt>
          <c:dPt>
            <c:idx val="1"/>
            <c:bubble3D val="0"/>
            <c:spPr>
              <a:solidFill>
                <a:schemeClr val="accent4"/>
              </a:solidFill>
              <a:ln>
                <a:noFill/>
              </a:ln>
              <a:effectLst>
                <a:outerShdw blurRad="254000" sx="102000" sy="102000" algn="ctr" rotWithShape="0">
                  <a:prstClr val="black">
                    <a:alpha val="20000"/>
                  </a:prstClr>
                </a:outerShdw>
              </a:effectLst>
              <a:sp3d/>
            </c:spPr>
          </c:dPt>
          <c:dLbls>
            <c:dLbl>
              <c:idx val="0"/>
              <c:layout>
                <c:manualLayout>
                  <c:x val="-0.15252494776670616"/>
                  <c:y val="-0.14216365250223215"/>
                </c:manualLayout>
              </c:layout>
              <c:showLegendKey val="0"/>
              <c:showVal val="0"/>
              <c:showCatName val="0"/>
              <c:showSerName val="0"/>
              <c:showPercent val="1"/>
              <c:showBubbleSize val="0"/>
              <c:extLst>
                <c:ext xmlns:c15="http://schemas.microsoft.com/office/drawing/2012/chart" uri="{CE6537A1-D6FC-4f65-9D91-7224C49458BB}">
                  <c15:layout/>
                </c:ext>
              </c:extLst>
            </c:dLbl>
            <c:dLbl>
              <c:idx val="1"/>
              <c:layout>
                <c:manualLayout>
                  <c:x val="0.14905247439619515"/>
                  <c:y val="6.1443656901070648E-2"/>
                </c:manualLayout>
              </c:layout>
              <c:showLegendKey val="0"/>
              <c:showVal val="0"/>
              <c:showCatName val="0"/>
              <c:showSerName val="0"/>
              <c:showPercent val="1"/>
              <c:showBubbleSize val="0"/>
              <c:extLst>
                <c:ext xmlns:c15="http://schemas.microsoft.com/office/drawing/2012/chart" uri="{CE6537A1-D6FC-4f65-9D91-7224C49458BB}">
                  <c15:layout/>
                </c:ext>
              </c:extLst>
            </c:dLbl>
            <c:spPr>
              <a:no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Sheet1!$G$2:$G$3</c:f>
              <c:strCache>
                <c:ptCount val="2"/>
                <c:pt idx="0">
                  <c:v>Yes</c:v>
                </c:pt>
                <c:pt idx="1">
                  <c:v>No</c:v>
                </c:pt>
              </c:strCache>
            </c:strRef>
          </c:cat>
          <c:val>
            <c:numRef>
              <c:f>Sheet1!$H$2:$H$3</c:f>
              <c:numCache>
                <c:formatCode>General</c:formatCode>
                <c:ptCount val="2"/>
                <c:pt idx="0">
                  <c:v>63.8</c:v>
                </c:pt>
                <c:pt idx="1">
                  <c:v>36.200000000000003</c:v>
                </c:pt>
              </c:numCache>
            </c:numRef>
          </c:val>
        </c:ser>
        <c:dLbls>
          <c:showLegendKey val="0"/>
          <c:showVal val="0"/>
          <c:showCatName val="0"/>
          <c:showSerName val="0"/>
          <c:showPercent val="1"/>
          <c:showBubbleSize val="0"/>
          <c:showLeaderLines val="1"/>
        </c:dLbls>
      </c:pie3DChart>
      <c:spPr>
        <a:noFill/>
        <a:ln>
          <a:noFill/>
        </a:ln>
        <a:effectLst/>
      </c:spPr>
    </c:plotArea>
    <c:legend>
      <c:legendPos val="r"/>
      <c:legendEntry>
        <c:idx val="0"/>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Entry>
      <c:legendEntry>
        <c:idx val="1"/>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Entry>
      <c:layout>
        <c:manualLayout>
          <c:xMode val="edge"/>
          <c:yMode val="edge"/>
          <c:x val="0.68701436245163838"/>
          <c:y val="0.2216212732327191"/>
          <c:w val="0.22476879922012105"/>
          <c:h val="0.2477563492333639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4">
  <a:schemeClr val="accent4"/>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45">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900"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00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18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tx1"/>
    </cs:fontRef>
    <cs:spPr>
      <a:sp3d/>
    </cs:spPr>
  </cs:wall>
</cs:chartStyle>
</file>

<file path=ppt/charts/style4.xml><?xml version="1.0" encoding="utf-8"?>
<cs:chartStyle xmlns:cs="http://schemas.microsoft.com/office/drawing/2012/chartStyle" xmlns:a="http://schemas.openxmlformats.org/drawingml/2006/main" id="290">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5.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image" Target="../media/image5.jpeg"/><Relationship Id="rId4" Type="http://schemas.microsoft.com/office/2007/relationships/hdphoto" Target="../media/hdphoto2.wdp"/></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9046E1-2A68-41B9-93A4-F6D4178A2112}" type="doc">
      <dgm:prSet loTypeId="urn:microsoft.com/office/officeart/2011/layout/RadialPictureList" loCatId="picture" qsTypeId="urn:microsoft.com/office/officeart/2005/8/quickstyle/simple3" qsCatId="simple" csTypeId="urn:microsoft.com/office/officeart/2005/8/colors/accent1_5" csCatId="accent1" phldr="1"/>
      <dgm:spPr/>
      <dgm:t>
        <a:bodyPr/>
        <a:lstStyle/>
        <a:p>
          <a:endParaRPr lang="en-US"/>
        </a:p>
      </dgm:t>
    </dgm:pt>
    <dgm:pt modelId="{B1BCDDE3-82DB-4B46-8DDD-EBD62A39FF23}">
      <dgm:prSet phldrT="[Text]" custT="1"/>
      <dgm:spPr/>
      <dgm:t>
        <a:bodyPr/>
        <a:lstStyle/>
        <a:p>
          <a:pPr algn="ctr"/>
          <a:r>
            <a:rPr lang="en-US" sz="5400" b="0" dirty="0" smtClean="0">
              <a:solidFill>
                <a:schemeClr val="tx1"/>
              </a:solidFill>
              <a:latin typeface="Times New Roman" panose="02020603050405020304" pitchFamily="18" charset="0"/>
              <a:cs typeface="Times New Roman" panose="02020603050405020304" pitchFamily="18" charset="0"/>
            </a:rPr>
            <a:t>Statistics</a:t>
          </a:r>
          <a:endParaRPr lang="en-US" sz="5400" b="0" dirty="0">
            <a:solidFill>
              <a:schemeClr val="tx1"/>
            </a:solidFill>
            <a:latin typeface="Times New Roman" panose="02020603050405020304" pitchFamily="18" charset="0"/>
            <a:cs typeface="Times New Roman" panose="02020603050405020304" pitchFamily="18" charset="0"/>
          </a:endParaRPr>
        </a:p>
      </dgm:t>
    </dgm:pt>
    <dgm:pt modelId="{0A37132E-A465-40A5-8753-9E232D6BE4EF}" type="parTrans" cxnId="{B61FB7F0-C425-4D5A-82FD-BE03BCDA3512}">
      <dgm:prSet/>
      <dgm:spPr/>
      <dgm:t>
        <a:bodyPr/>
        <a:lstStyle/>
        <a:p>
          <a:pPr algn="ctr"/>
          <a:endParaRPr lang="en-US" sz="3200">
            <a:latin typeface="Arial" panose="020B0604020202020204" pitchFamily="34" charset="0"/>
            <a:cs typeface="Arial" panose="020B0604020202020204" pitchFamily="34" charset="0"/>
          </a:endParaRPr>
        </a:p>
      </dgm:t>
    </dgm:pt>
    <dgm:pt modelId="{9851AA39-748A-4BBA-AD8F-36CA90C0F666}" type="sibTrans" cxnId="{B61FB7F0-C425-4D5A-82FD-BE03BCDA3512}">
      <dgm:prSet/>
      <dgm:spPr/>
      <dgm:t>
        <a:bodyPr/>
        <a:lstStyle/>
        <a:p>
          <a:pPr algn="ctr"/>
          <a:endParaRPr lang="en-US" sz="3200">
            <a:latin typeface="Arial" panose="020B0604020202020204" pitchFamily="34" charset="0"/>
            <a:cs typeface="Arial" panose="020B0604020202020204" pitchFamily="34" charset="0"/>
          </a:endParaRPr>
        </a:p>
      </dgm:t>
    </dgm:pt>
    <dgm:pt modelId="{13986A30-96F4-4C9F-B300-44C0E9179797}">
      <dgm:prSet phldrT="[Text]" custT="1"/>
      <dgm:spPr/>
      <dgm:t>
        <a:bodyPr/>
        <a:lstStyle/>
        <a:p>
          <a:pPr algn="ctr"/>
          <a:r>
            <a:rPr lang="en-US" sz="3200" dirty="0" smtClean="0">
              <a:latin typeface="Times New Roman" panose="02020603050405020304" pitchFamily="18" charset="0"/>
              <a:cs typeface="Times New Roman" panose="02020603050405020304" pitchFamily="18" charset="0"/>
            </a:rPr>
            <a:t>ANK</a:t>
          </a:r>
          <a:endParaRPr lang="en-US" sz="2400" dirty="0">
            <a:latin typeface="Times New Roman" panose="02020603050405020304" pitchFamily="18" charset="0"/>
            <a:cs typeface="Times New Roman" panose="02020603050405020304" pitchFamily="18" charset="0"/>
          </a:endParaRPr>
        </a:p>
      </dgm:t>
    </dgm:pt>
    <dgm:pt modelId="{9F591EE1-353B-4096-ABA9-00B2702578C2}" type="parTrans" cxnId="{6D6618EB-EA55-40C7-AD17-9ACED604F082}">
      <dgm:prSet/>
      <dgm:spPr/>
      <dgm:t>
        <a:bodyPr/>
        <a:lstStyle/>
        <a:p>
          <a:pPr algn="ctr"/>
          <a:endParaRPr lang="en-US" sz="3200">
            <a:latin typeface="Arial" panose="020B0604020202020204" pitchFamily="34" charset="0"/>
            <a:cs typeface="Arial" panose="020B0604020202020204" pitchFamily="34" charset="0"/>
          </a:endParaRPr>
        </a:p>
      </dgm:t>
    </dgm:pt>
    <dgm:pt modelId="{D7576B38-BA32-4BF4-A8F1-5692A80FE1DA}" type="sibTrans" cxnId="{6D6618EB-EA55-40C7-AD17-9ACED604F082}">
      <dgm:prSet/>
      <dgm:spPr/>
      <dgm:t>
        <a:bodyPr/>
        <a:lstStyle/>
        <a:p>
          <a:pPr algn="ctr"/>
          <a:endParaRPr lang="en-US" sz="3200">
            <a:latin typeface="Arial" panose="020B0604020202020204" pitchFamily="34" charset="0"/>
            <a:cs typeface="Arial" panose="020B0604020202020204" pitchFamily="34" charset="0"/>
          </a:endParaRPr>
        </a:p>
      </dgm:t>
    </dgm:pt>
    <dgm:pt modelId="{21302BED-4425-40C8-951E-D6E965EFC4EA}">
      <dgm:prSet phldrT="[Text]" custT="1"/>
      <dgm:spPr/>
      <dgm:t>
        <a:bodyPr/>
        <a:lstStyle/>
        <a:p>
          <a:pPr algn="ctr"/>
          <a:r>
            <a:rPr lang="en-US" sz="3200" dirty="0" smtClean="0">
              <a:latin typeface="Times New Roman" panose="02020603050405020304" pitchFamily="18" charset="0"/>
              <a:cs typeface="Times New Roman" panose="02020603050405020304" pitchFamily="18" charset="0"/>
            </a:rPr>
            <a:t>ELECTION</a:t>
          </a:r>
          <a:endParaRPr lang="en-US" sz="2000" dirty="0">
            <a:latin typeface="Times New Roman" panose="02020603050405020304" pitchFamily="18" charset="0"/>
            <a:cs typeface="Times New Roman" panose="02020603050405020304" pitchFamily="18" charset="0"/>
          </a:endParaRPr>
        </a:p>
      </dgm:t>
    </dgm:pt>
    <dgm:pt modelId="{834AF288-5D7F-4327-8049-3BF407C531CF}" type="parTrans" cxnId="{F860E988-ED06-466F-A80C-AB7FA67647A1}">
      <dgm:prSet/>
      <dgm:spPr/>
      <dgm:t>
        <a:bodyPr/>
        <a:lstStyle/>
        <a:p>
          <a:pPr algn="ctr"/>
          <a:endParaRPr lang="en-US" sz="3200">
            <a:latin typeface="Arial" panose="020B0604020202020204" pitchFamily="34" charset="0"/>
            <a:cs typeface="Arial" panose="020B0604020202020204" pitchFamily="34" charset="0"/>
          </a:endParaRPr>
        </a:p>
      </dgm:t>
    </dgm:pt>
    <dgm:pt modelId="{57A960BC-CDCB-4005-AA55-AC607FBCC9F0}" type="sibTrans" cxnId="{F860E988-ED06-466F-A80C-AB7FA67647A1}">
      <dgm:prSet/>
      <dgm:spPr/>
      <dgm:t>
        <a:bodyPr/>
        <a:lstStyle/>
        <a:p>
          <a:pPr algn="ctr"/>
          <a:endParaRPr lang="en-US" sz="3200">
            <a:latin typeface="Arial" panose="020B0604020202020204" pitchFamily="34" charset="0"/>
            <a:cs typeface="Arial" panose="020B0604020202020204" pitchFamily="34" charset="0"/>
          </a:endParaRPr>
        </a:p>
      </dgm:t>
    </dgm:pt>
    <dgm:pt modelId="{F7755226-63B5-4AEE-A0AA-7A3A4B0ECF59}">
      <dgm:prSet phldrT="[Text]" custT="1"/>
      <dgm:spPr/>
      <dgm:t>
        <a:bodyPr/>
        <a:lstStyle/>
        <a:p>
          <a:pPr algn="ctr"/>
          <a:r>
            <a:rPr lang="en-US" sz="3200" dirty="0" smtClean="0">
              <a:latin typeface="Times New Roman" panose="02020603050405020304" pitchFamily="18" charset="0"/>
              <a:cs typeface="Times New Roman" panose="02020603050405020304" pitchFamily="18" charset="0"/>
            </a:rPr>
            <a:t>RITERIA</a:t>
          </a:r>
          <a:endParaRPr lang="en-US" sz="2800" dirty="0">
            <a:latin typeface="Times New Roman" panose="02020603050405020304" pitchFamily="18" charset="0"/>
            <a:cs typeface="Times New Roman" panose="02020603050405020304" pitchFamily="18" charset="0"/>
          </a:endParaRPr>
        </a:p>
      </dgm:t>
    </dgm:pt>
    <dgm:pt modelId="{B83511CA-3A39-45B5-93EA-189323232C92}" type="parTrans" cxnId="{6D0A13A6-0748-4AC5-AB8E-9472DE7734C4}">
      <dgm:prSet/>
      <dgm:spPr/>
      <dgm:t>
        <a:bodyPr/>
        <a:lstStyle/>
        <a:p>
          <a:pPr algn="ctr"/>
          <a:endParaRPr lang="en-US" sz="3200">
            <a:latin typeface="Arial" panose="020B0604020202020204" pitchFamily="34" charset="0"/>
            <a:cs typeface="Arial" panose="020B0604020202020204" pitchFamily="34" charset="0"/>
          </a:endParaRPr>
        </a:p>
      </dgm:t>
    </dgm:pt>
    <dgm:pt modelId="{582C202B-783C-4E09-8019-AF5122ACC412}" type="sibTrans" cxnId="{6D0A13A6-0748-4AC5-AB8E-9472DE7734C4}">
      <dgm:prSet/>
      <dgm:spPr/>
      <dgm:t>
        <a:bodyPr/>
        <a:lstStyle/>
        <a:p>
          <a:pPr algn="ctr"/>
          <a:endParaRPr lang="en-US" sz="3200">
            <a:latin typeface="Arial" panose="020B0604020202020204" pitchFamily="34" charset="0"/>
            <a:cs typeface="Arial" panose="020B0604020202020204" pitchFamily="34" charset="0"/>
          </a:endParaRPr>
        </a:p>
      </dgm:t>
    </dgm:pt>
    <dgm:pt modelId="{2C97A01A-B8DA-49BD-A505-FB0E50740FFF}" type="pres">
      <dgm:prSet presAssocID="{599046E1-2A68-41B9-93A4-F6D4178A2112}" presName="Name0" presStyleCnt="0">
        <dgm:presLayoutVars>
          <dgm:chMax val="1"/>
          <dgm:chPref val="1"/>
          <dgm:dir/>
          <dgm:resizeHandles/>
        </dgm:presLayoutVars>
      </dgm:prSet>
      <dgm:spPr/>
      <dgm:t>
        <a:bodyPr/>
        <a:lstStyle/>
        <a:p>
          <a:endParaRPr lang="en-US"/>
        </a:p>
      </dgm:t>
    </dgm:pt>
    <dgm:pt modelId="{BC2FAC06-C9C0-40B2-857F-8376E40C662C}" type="pres">
      <dgm:prSet presAssocID="{B1BCDDE3-82DB-4B46-8DDD-EBD62A39FF23}" presName="Parent" presStyleLbl="node1" presStyleIdx="0" presStyleCnt="2" custScaleX="150000" custScaleY="141866" custLinFactNeighborX="-36831" custLinFactNeighborY="-1733">
        <dgm:presLayoutVars>
          <dgm:chMax val="4"/>
          <dgm:chPref val="3"/>
        </dgm:presLayoutVars>
      </dgm:prSet>
      <dgm:spPr/>
      <dgm:t>
        <a:bodyPr/>
        <a:lstStyle/>
        <a:p>
          <a:endParaRPr lang="en-US"/>
        </a:p>
      </dgm:t>
    </dgm:pt>
    <dgm:pt modelId="{65EFF6C7-0F19-45E0-8EAC-FC334C1F053A}" type="pres">
      <dgm:prSet presAssocID="{13986A30-96F4-4C9F-B300-44C0E9179797}" presName="Accent" presStyleLbl="node1" presStyleIdx="1" presStyleCnt="2"/>
      <dgm:spPr/>
      <dgm:t>
        <a:bodyPr/>
        <a:lstStyle/>
        <a:p>
          <a:endParaRPr lang="en-US"/>
        </a:p>
      </dgm:t>
    </dgm:pt>
    <dgm:pt modelId="{6253291A-93FD-432B-BC6F-31A8E3337962}" type="pres">
      <dgm:prSet presAssocID="{13986A30-96F4-4C9F-B300-44C0E9179797}" presName="Image1" presStyleLbl="fgImgPlac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US"/>
        </a:p>
      </dgm:t>
    </dgm:pt>
    <dgm:pt modelId="{FC4E2100-60E3-41F9-916D-29349197CEDD}" type="pres">
      <dgm:prSet presAssocID="{13986A30-96F4-4C9F-B300-44C0E9179797}" presName="Child1" presStyleLbl="revTx" presStyleIdx="0" presStyleCnt="3" custScaleY="100571" custLinFactNeighborX="-29982" custLinFactNeighborY="782">
        <dgm:presLayoutVars>
          <dgm:chMax val="0"/>
          <dgm:chPref val="0"/>
          <dgm:bulletEnabled val="1"/>
        </dgm:presLayoutVars>
      </dgm:prSet>
      <dgm:spPr/>
      <dgm:t>
        <a:bodyPr/>
        <a:lstStyle/>
        <a:p>
          <a:endParaRPr lang="en-US"/>
        </a:p>
      </dgm:t>
    </dgm:pt>
    <dgm:pt modelId="{B519B27E-46AB-499F-BBAC-2856504C2AB5}" type="pres">
      <dgm:prSet presAssocID="{21302BED-4425-40C8-951E-D6E965EFC4EA}" presName="Image2" presStyleCnt="0"/>
      <dgm:spPr/>
      <dgm:t>
        <a:bodyPr/>
        <a:lstStyle/>
        <a:p>
          <a:endParaRPr lang="en-US"/>
        </a:p>
      </dgm:t>
    </dgm:pt>
    <dgm:pt modelId="{2AB398CA-5039-4C89-B60A-A2F0028CA5FA}" type="pres">
      <dgm:prSet presAssocID="{21302BED-4425-40C8-951E-D6E965EFC4EA}" presName="Image" presStyleLbl="fgImgPlac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t>
        <a:bodyPr/>
        <a:lstStyle/>
        <a:p>
          <a:endParaRPr lang="en-US"/>
        </a:p>
      </dgm:t>
    </dgm:pt>
    <dgm:pt modelId="{D489A0F0-625C-4F4A-931B-03E23BB28E1E}" type="pres">
      <dgm:prSet presAssocID="{21302BED-4425-40C8-951E-D6E965EFC4EA}" presName="Child2" presStyleLbl="revTx" presStyleIdx="1" presStyleCnt="3" custScaleX="144559" custLinFactNeighborX="-2291" custLinFactNeighborY="834">
        <dgm:presLayoutVars>
          <dgm:chMax val="0"/>
          <dgm:chPref val="0"/>
          <dgm:bulletEnabled val="1"/>
        </dgm:presLayoutVars>
      </dgm:prSet>
      <dgm:spPr/>
      <dgm:t>
        <a:bodyPr/>
        <a:lstStyle/>
        <a:p>
          <a:endParaRPr lang="en-US"/>
        </a:p>
      </dgm:t>
    </dgm:pt>
    <dgm:pt modelId="{E71D44FF-3486-4942-B654-6B4D91CFCDED}" type="pres">
      <dgm:prSet presAssocID="{F7755226-63B5-4AEE-A0AA-7A3A4B0ECF59}" presName="Image3" presStyleCnt="0"/>
      <dgm:spPr/>
      <dgm:t>
        <a:bodyPr/>
        <a:lstStyle/>
        <a:p>
          <a:endParaRPr lang="en-US"/>
        </a:p>
      </dgm:t>
    </dgm:pt>
    <dgm:pt modelId="{0A719E07-6F69-414A-9CFE-2B95CF9B41A6}" type="pres">
      <dgm:prSet presAssocID="{F7755226-63B5-4AEE-A0AA-7A3A4B0ECF59}" presName="Image" presStyleLbl="fgImgPlace1" presStyleIdx="2" presStyleCnt="3"/>
      <dgm:spPr>
        <a:blipFill>
          <a:blip xmlns:r="http://schemas.openxmlformats.org/officeDocument/2006/relationships" r:embed="rId3" cstate="print">
            <a:extLst>
              <a:ext uri="{BEBA8EAE-BF5A-486C-A8C5-ECC9F3942E4B}">
                <a14:imgProps xmlns:a14="http://schemas.microsoft.com/office/drawing/2010/main">
                  <a14:imgLayer r:embed="rId4">
                    <a14:imgEffect>
                      <a14:brightnessContrast contrast="-9000"/>
                    </a14:imgEffect>
                  </a14:imgLayer>
                </a14:imgProps>
              </a:ext>
              <a:ext uri="{28A0092B-C50C-407E-A947-70E740481C1C}">
                <a14:useLocalDpi xmlns:a14="http://schemas.microsoft.com/office/drawing/2010/main" val="0"/>
              </a:ext>
            </a:extLst>
          </a:blip>
          <a:srcRect/>
          <a:stretch>
            <a:fillRect/>
          </a:stretch>
        </a:blipFill>
      </dgm:spPr>
      <dgm:t>
        <a:bodyPr/>
        <a:lstStyle/>
        <a:p>
          <a:endParaRPr lang="en-US"/>
        </a:p>
      </dgm:t>
    </dgm:pt>
    <dgm:pt modelId="{A2AE41AC-7892-45CA-98E7-54E8194A24E9}" type="pres">
      <dgm:prSet presAssocID="{F7755226-63B5-4AEE-A0AA-7A3A4B0ECF59}" presName="Child3" presStyleLbl="revTx" presStyleIdx="2" presStyleCnt="3" custLinFactNeighborX="-10202" custLinFactNeighborY="822">
        <dgm:presLayoutVars>
          <dgm:chMax val="0"/>
          <dgm:chPref val="0"/>
          <dgm:bulletEnabled val="1"/>
        </dgm:presLayoutVars>
      </dgm:prSet>
      <dgm:spPr/>
      <dgm:t>
        <a:bodyPr/>
        <a:lstStyle/>
        <a:p>
          <a:endParaRPr lang="en-US"/>
        </a:p>
      </dgm:t>
    </dgm:pt>
  </dgm:ptLst>
  <dgm:cxnLst>
    <dgm:cxn modelId="{6D6618EB-EA55-40C7-AD17-9ACED604F082}" srcId="{B1BCDDE3-82DB-4B46-8DDD-EBD62A39FF23}" destId="{13986A30-96F4-4C9F-B300-44C0E9179797}" srcOrd="0" destOrd="0" parTransId="{9F591EE1-353B-4096-ABA9-00B2702578C2}" sibTransId="{D7576B38-BA32-4BF4-A8F1-5692A80FE1DA}"/>
    <dgm:cxn modelId="{B830655F-916F-47B0-8332-075B2B824458}" type="presOf" srcId="{B1BCDDE3-82DB-4B46-8DDD-EBD62A39FF23}" destId="{BC2FAC06-C9C0-40B2-857F-8376E40C662C}" srcOrd="0" destOrd="0" presId="urn:microsoft.com/office/officeart/2011/layout/RadialPictureList"/>
    <dgm:cxn modelId="{6D0A13A6-0748-4AC5-AB8E-9472DE7734C4}" srcId="{B1BCDDE3-82DB-4B46-8DDD-EBD62A39FF23}" destId="{F7755226-63B5-4AEE-A0AA-7A3A4B0ECF59}" srcOrd="2" destOrd="0" parTransId="{B83511CA-3A39-45B5-93EA-189323232C92}" sibTransId="{582C202B-783C-4E09-8019-AF5122ACC412}"/>
    <dgm:cxn modelId="{F860E988-ED06-466F-A80C-AB7FA67647A1}" srcId="{B1BCDDE3-82DB-4B46-8DDD-EBD62A39FF23}" destId="{21302BED-4425-40C8-951E-D6E965EFC4EA}" srcOrd="1" destOrd="0" parTransId="{834AF288-5D7F-4327-8049-3BF407C531CF}" sibTransId="{57A960BC-CDCB-4005-AA55-AC607FBCC9F0}"/>
    <dgm:cxn modelId="{B4C714B3-DB20-45AE-8D35-F9E395C0A370}" type="presOf" srcId="{13986A30-96F4-4C9F-B300-44C0E9179797}" destId="{FC4E2100-60E3-41F9-916D-29349197CEDD}" srcOrd="0" destOrd="0" presId="urn:microsoft.com/office/officeart/2011/layout/RadialPictureList"/>
    <dgm:cxn modelId="{F7134514-F40A-4831-9E5D-BC1D6B046B3E}" type="presOf" srcId="{599046E1-2A68-41B9-93A4-F6D4178A2112}" destId="{2C97A01A-B8DA-49BD-A505-FB0E50740FFF}" srcOrd="0" destOrd="0" presId="urn:microsoft.com/office/officeart/2011/layout/RadialPictureList"/>
    <dgm:cxn modelId="{C478FEC4-11B8-4E09-B22D-F76AE12A0914}" type="presOf" srcId="{21302BED-4425-40C8-951E-D6E965EFC4EA}" destId="{D489A0F0-625C-4F4A-931B-03E23BB28E1E}" srcOrd="0" destOrd="0" presId="urn:microsoft.com/office/officeart/2011/layout/RadialPictureList"/>
    <dgm:cxn modelId="{4597AB2B-1622-41D5-A61C-F04FBC13A395}" type="presOf" srcId="{F7755226-63B5-4AEE-A0AA-7A3A4B0ECF59}" destId="{A2AE41AC-7892-45CA-98E7-54E8194A24E9}" srcOrd="0" destOrd="0" presId="urn:microsoft.com/office/officeart/2011/layout/RadialPictureList"/>
    <dgm:cxn modelId="{B61FB7F0-C425-4D5A-82FD-BE03BCDA3512}" srcId="{599046E1-2A68-41B9-93A4-F6D4178A2112}" destId="{B1BCDDE3-82DB-4B46-8DDD-EBD62A39FF23}" srcOrd="0" destOrd="0" parTransId="{0A37132E-A465-40A5-8753-9E232D6BE4EF}" sibTransId="{9851AA39-748A-4BBA-AD8F-36CA90C0F666}"/>
    <dgm:cxn modelId="{E5A775DD-7B4F-4624-A01C-0C12AD012E5C}" type="presParOf" srcId="{2C97A01A-B8DA-49BD-A505-FB0E50740FFF}" destId="{BC2FAC06-C9C0-40B2-857F-8376E40C662C}" srcOrd="0" destOrd="0" presId="urn:microsoft.com/office/officeart/2011/layout/RadialPictureList"/>
    <dgm:cxn modelId="{2C67EF31-D38B-4B74-9EAB-5C864867E545}" type="presParOf" srcId="{2C97A01A-B8DA-49BD-A505-FB0E50740FFF}" destId="{65EFF6C7-0F19-45E0-8EAC-FC334C1F053A}" srcOrd="1" destOrd="0" presId="urn:microsoft.com/office/officeart/2011/layout/RadialPictureList"/>
    <dgm:cxn modelId="{C94C67B1-3766-44BF-B02A-DBF7BE52AFEB}" type="presParOf" srcId="{2C97A01A-B8DA-49BD-A505-FB0E50740FFF}" destId="{6253291A-93FD-432B-BC6F-31A8E3337962}" srcOrd="2" destOrd="0" presId="urn:microsoft.com/office/officeart/2011/layout/RadialPictureList"/>
    <dgm:cxn modelId="{038D9B1D-1FCF-4B50-B038-1AE214BE8E52}" type="presParOf" srcId="{2C97A01A-B8DA-49BD-A505-FB0E50740FFF}" destId="{FC4E2100-60E3-41F9-916D-29349197CEDD}" srcOrd="3" destOrd="0" presId="urn:microsoft.com/office/officeart/2011/layout/RadialPictureList"/>
    <dgm:cxn modelId="{15B0CB56-10A2-4FD3-80AC-455AFBF39D0A}" type="presParOf" srcId="{2C97A01A-B8DA-49BD-A505-FB0E50740FFF}" destId="{B519B27E-46AB-499F-BBAC-2856504C2AB5}" srcOrd="4" destOrd="0" presId="urn:microsoft.com/office/officeart/2011/layout/RadialPictureList"/>
    <dgm:cxn modelId="{7C676196-E5B7-48D9-B782-C2CB91B54FEA}" type="presParOf" srcId="{B519B27E-46AB-499F-BBAC-2856504C2AB5}" destId="{2AB398CA-5039-4C89-B60A-A2F0028CA5FA}" srcOrd="0" destOrd="0" presId="urn:microsoft.com/office/officeart/2011/layout/RadialPictureList"/>
    <dgm:cxn modelId="{8A135642-1070-4797-AA3F-A19E109EE4F4}" type="presParOf" srcId="{2C97A01A-B8DA-49BD-A505-FB0E50740FFF}" destId="{D489A0F0-625C-4F4A-931B-03E23BB28E1E}" srcOrd="5" destOrd="0" presId="urn:microsoft.com/office/officeart/2011/layout/RadialPictureList"/>
    <dgm:cxn modelId="{E42F5C2D-F08C-459F-B4A6-441FC5439F9C}" type="presParOf" srcId="{2C97A01A-B8DA-49BD-A505-FB0E50740FFF}" destId="{E71D44FF-3486-4942-B654-6B4D91CFCDED}" srcOrd="6" destOrd="0" presId="urn:microsoft.com/office/officeart/2011/layout/RadialPictureList"/>
    <dgm:cxn modelId="{CAD64992-2899-4546-B288-B29C4F5EE587}" type="presParOf" srcId="{E71D44FF-3486-4942-B654-6B4D91CFCDED}" destId="{0A719E07-6F69-414A-9CFE-2B95CF9B41A6}" srcOrd="0" destOrd="0" presId="urn:microsoft.com/office/officeart/2011/layout/RadialPictureList"/>
    <dgm:cxn modelId="{EFDACBA6-A4AE-490E-BC53-D85D5C457D08}" type="presParOf" srcId="{2C97A01A-B8DA-49BD-A505-FB0E50740FFF}" destId="{A2AE41AC-7892-45CA-98E7-54E8194A24E9}" srcOrd="7" destOrd="0" presId="urn:microsoft.com/office/officeart/2011/layout/RadialPictur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CE472A1-145A-487B-8E94-8593C4E36128}" type="doc">
      <dgm:prSet loTypeId="urn:microsoft.com/office/officeart/2005/8/layout/process5" loCatId="process" qsTypeId="urn:microsoft.com/office/officeart/2005/8/quickstyle/simple4" qsCatId="simple" csTypeId="urn:microsoft.com/office/officeart/2005/8/colors/accent1_2" csCatId="accent1" phldr="1"/>
      <dgm:spPr/>
      <dgm:t>
        <a:bodyPr/>
        <a:lstStyle/>
        <a:p>
          <a:endParaRPr lang="en-US"/>
        </a:p>
      </dgm:t>
    </dgm:pt>
    <dgm:pt modelId="{BF65CE39-A68C-4134-8417-E2B4FC4CD694}">
      <dgm:prSet phldrT="[Text]" custT="1"/>
      <dgm:spPr>
        <a:ln w="19050">
          <a:solidFill>
            <a:schemeClr val="accent1">
              <a:lumMod val="50000"/>
            </a:schemeClr>
          </a:solidFill>
        </a:ln>
      </dgm:spPr>
      <dgm:t>
        <a:bodyPr/>
        <a:lstStyle/>
        <a:p>
          <a:pPr algn="ctr"/>
          <a:r>
            <a:rPr lang="en-US" sz="1800" b="0" baseline="0" dirty="0" smtClean="0">
              <a:latin typeface="+mj-lt"/>
              <a:ea typeface="Cambria Math" pitchFamily="18" charset="0"/>
              <a:cs typeface="Times New Roman" panose="02020603050405020304" pitchFamily="18" charset="0"/>
            </a:rPr>
            <a:t>Preparatory Phase</a:t>
          </a:r>
          <a:endParaRPr lang="en-US" sz="1800" b="0" baseline="0" dirty="0">
            <a:latin typeface="+mj-lt"/>
            <a:ea typeface="Cambria Math" pitchFamily="18" charset="0"/>
            <a:cs typeface="Times New Roman" panose="02020603050405020304" pitchFamily="18" charset="0"/>
          </a:endParaRPr>
        </a:p>
      </dgm:t>
    </dgm:pt>
    <dgm:pt modelId="{86BB12E0-29E0-46B1-AC1D-E44265EA33D3}" type="parTrans" cxnId="{2D69E229-4C0F-4AF3-87DC-D1B3684591FB}">
      <dgm:prSet/>
      <dgm:spPr/>
      <dgm:t>
        <a:bodyPr/>
        <a:lstStyle/>
        <a:p>
          <a:endParaRPr lang="en-US">
            <a:solidFill>
              <a:schemeClr val="tx1"/>
            </a:solidFill>
          </a:endParaRPr>
        </a:p>
      </dgm:t>
    </dgm:pt>
    <dgm:pt modelId="{B2D8ACAB-2398-4FD1-8DFB-50F670BC699B}" type="sibTrans" cxnId="{2D69E229-4C0F-4AF3-87DC-D1B3684591FB}">
      <dgm:prSet/>
      <dgm:spPr>
        <a:solidFill>
          <a:schemeClr val="accent4">
            <a:lumMod val="40000"/>
            <a:lumOff val="60000"/>
          </a:schemeClr>
        </a:solidFill>
        <a:ln>
          <a:solidFill>
            <a:srgbClr val="C00000"/>
          </a:solidFill>
        </a:ln>
      </dgm:spPr>
      <dgm:t>
        <a:bodyPr/>
        <a:lstStyle/>
        <a:p>
          <a:pPr algn="ctr"/>
          <a:endParaRPr lang="en-US">
            <a:solidFill>
              <a:schemeClr val="tx1"/>
            </a:solidFill>
          </a:endParaRPr>
        </a:p>
      </dgm:t>
    </dgm:pt>
    <dgm:pt modelId="{B2E0BC5B-2760-4240-B541-2ED25BC855F0}">
      <dgm:prSet phldrT="[Text]" custT="1"/>
      <dgm:spPr>
        <a:ln w="19050">
          <a:solidFill>
            <a:schemeClr val="accent1">
              <a:lumMod val="50000"/>
            </a:schemeClr>
          </a:solidFill>
        </a:ln>
      </dgm:spPr>
      <dgm:t>
        <a:bodyPr/>
        <a:lstStyle/>
        <a:p>
          <a:pPr algn="ctr"/>
          <a:r>
            <a:rPr lang="en-US" sz="1800" b="0" baseline="0" dirty="0" smtClean="0">
              <a:latin typeface="+mj-lt"/>
              <a:ea typeface="Cambria Math" pitchFamily="18" charset="0"/>
              <a:cs typeface="Times New Roman" panose="02020603050405020304" pitchFamily="18" charset="0"/>
            </a:rPr>
            <a:t>Designing the Questionnaire</a:t>
          </a:r>
          <a:endParaRPr lang="en-US" sz="1800" b="0" baseline="0" dirty="0">
            <a:latin typeface="+mj-lt"/>
            <a:ea typeface="Cambria Math" pitchFamily="18" charset="0"/>
            <a:cs typeface="Times New Roman" panose="02020603050405020304" pitchFamily="18" charset="0"/>
          </a:endParaRPr>
        </a:p>
      </dgm:t>
    </dgm:pt>
    <dgm:pt modelId="{A568105B-3834-4B95-AC3B-B4ECFAAD7497}" type="parTrans" cxnId="{BADFD0B0-5CA7-43E6-952D-07086D2AD787}">
      <dgm:prSet/>
      <dgm:spPr/>
      <dgm:t>
        <a:bodyPr/>
        <a:lstStyle/>
        <a:p>
          <a:endParaRPr lang="en-US">
            <a:solidFill>
              <a:schemeClr val="tx1"/>
            </a:solidFill>
          </a:endParaRPr>
        </a:p>
      </dgm:t>
    </dgm:pt>
    <dgm:pt modelId="{704A13D1-7394-484D-9B2C-A8F51A3E9A0F}" type="sibTrans" cxnId="{BADFD0B0-5CA7-43E6-952D-07086D2AD787}">
      <dgm:prSet/>
      <dgm:spPr>
        <a:solidFill>
          <a:schemeClr val="accent4">
            <a:lumMod val="40000"/>
            <a:lumOff val="60000"/>
          </a:schemeClr>
        </a:solidFill>
        <a:ln>
          <a:solidFill>
            <a:srgbClr val="C00000"/>
          </a:solidFill>
        </a:ln>
      </dgm:spPr>
      <dgm:t>
        <a:bodyPr/>
        <a:lstStyle/>
        <a:p>
          <a:pPr algn="ctr"/>
          <a:endParaRPr lang="en-US">
            <a:solidFill>
              <a:schemeClr val="tx1"/>
            </a:solidFill>
          </a:endParaRPr>
        </a:p>
      </dgm:t>
    </dgm:pt>
    <dgm:pt modelId="{9BC33685-3BA3-4DF7-B912-3213C19CE4E0}">
      <dgm:prSet phldrT="[Text]" custT="1"/>
      <dgm:spPr>
        <a:ln w="19050">
          <a:solidFill>
            <a:schemeClr val="accent1">
              <a:lumMod val="50000"/>
            </a:schemeClr>
          </a:solidFill>
        </a:ln>
      </dgm:spPr>
      <dgm:t>
        <a:bodyPr/>
        <a:lstStyle/>
        <a:p>
          <a:pPr algn="ctr"/>
          <a:r>
            <a:rPr lang="en-US" sz="1800" b="0" baseline="0" dirty="0" smtClean="0">
              <a:latin typeface="+mj-lt"/>
              <a:ea typeface="Cambria Math" pitchFamily="18" charset="0"/>
              <a:cs typeface="Times New Roman" panose="02020603050405020304" pitchFamily="18" charset="0"/>
            </a:rPr>
            <a:t>Pilot Survey</a:t>
          </a:r>
          <a:endParaRPr lang="en-US" sz="1800" b="0" baseline="0" dirty="0">
            <a:latin typeface="+mj-lt"/>
            <a:ea typeface="Cambria Math" pitchFamily="18" charset="0"/>
            <a:cs typeface="Times New Roman" panose="02020603050405020304" pitchFamily="18" charset="0"/>
          </a:endParaRPr>
        </a:p>
      </dgm:t>
    </dgm:pt>
    <dgm:pt modelId="{01557B08-8887-461F-AAC7-D1C11764EA8D}" type="parTrans" cxnId="{D4BADFB8-97EB-4AAA-85A2-412EE251FA96}">
      <dgm:prSet/>
      <dgm:spPr/>
      <dgm:t>
        <a:bodyPr/>
        <a:lstStyle/>
        <a:p>
          <a:endParaRPr lang="en-US">
            <a:solidFill>
              <a:schemeClr val="tx1"/>
            </a:solidFill>
          </a:endParaRPr>
        </a:p>
      </dgm:t>
    </dgm:pt>
    <dgm:pt modelId="{EAC5614C-392C-4B74-A301-554EB40943A1}" type="sibTrans" cxnId="{D4BADFB8-97EB-4AAA-85A2-412EE251FA96}">
      <dgm:prSet/>
      <dgm:spPr>
        <a:solidFill>
          <a:schemeClr val="accent4">
            <a:lumMod val="40000"/>
            <a:lumOff val="60000"/>
          </a:schemeClr>
        </a:solidFill>
        <a:ln>
          <a:solidFill>
            <a:srgbClr val="C00000"/>
          </a:solidFill>
        </a:ln>
      </dgm:spPr>
      <dgm:t>
        <a:bodyPr/>
        <a:lstStyle/>
        <a:p>
          <a:pPr algn="ctr"/>
          <a:endParaRPr lang="en-US">
            <a:solidFill>
              <a:schemeClr val="tx1"/>
            </a:solidFill>
          </a:endParaRPr>
        </a:p>
      </dgm:t>
    </dgm:pt>
    <dgm:pt modelId="{CE12ECB9-7E68-4AC5-8C94-DDC6BCDF1305}">
      <dgm:prSet phldrT="[Text]" custT="1"/>
      <dgm:spPr>
        <a:ln w="19050">
          <a:solidFill>
            <a:schemeClr val="accent1">
              <a:lumMod val="50000"/>
            </a:schemeClr>
          </a:solidFill>
        </a:ln>
      </dgm:spPr>
      <dgm:t>
        <a:bodyPr/>
        <a:lstStyle/>
        <a:p>
          <a:pPr algn="ctr"/>
          <a:r>
            <a:rPr lang="en-US" sz="1800" b="0" baseline="0" dirty="0" smtClean="0">
              <a:latin typeface="+mj-lt"/>
              <a:ea typeface="Cambria Math" pitchFamily="18" charset="0"/>
              <a:cs typeface="Times New Roman" panose="02020603050405020304" pitchFamily="18" charset="0"/>
            </a:rPr>
            <a:t>Modification of Questionnaire</a:t>
          </a:r>
          <a:endParaRPr lang="en-US" sz="1800" b="0" baseline="0" dirty="0">
            <a:latin typeface="+mj-lt"/>
            <a:ea typeface="Cambria Math" pitchFamily="18" charset="0"/>
            <a:cs typeface="Times New Roman" panose="02020603050405020304" pitchFamily="18" charset="0"/>
          </a:endParaRPr>
        </a:p>
      </dgm:t>
    </dgm:pt>
    <dgm:pt modelId="{F619A191-9CA2-4735-B4A4-4AF65A9AD8BC}" type="parTrans" cxnId="{C5D695B1-0B2D-487A-8A90-8761C48F98FF}">
      <dgm:prSet/>
      <dgm:spPr/>
      <dgm:t>
        <a:bodyPr/>
        <a:lstStyle/>
        <a:p>
          <a:endParaRPr lang="en-US">
            <a:solidFill>
              <a:schemeClr val="tx1"/>
            </a:solidFill>
          </a:endParaRPr>
        </a:p>
      </dgm:t>
    </dgm:pt>
    <dgm:pt modelId="{BA6CC9F6-DD89-4813-99A3-AB2C838044BA}" type="sibTrans" cxnId="{C5D695B1-0B2D-487A-8A90-8761C48F98FF}">
      <dgm:prSet/>
      <dgm:spPr>
        <a:solidFill>
          <a:schemeClr val="accent4">
            <a:lumMod val="40000"/>
            <a:lumOff val="60000"/>
          </a:schemeClr>
        </a:solidFill>
        <a:ln>
          <a:solidFill>
            <a:srgbClr val="C00000"/>
          </a:solidFill>
        </a:ln>
      </dgm:spPr>
      <dgm:t>
        <a:bodyPr/>
        <a:lstStyle/>
        <a:p>
          <a:pPr algn="ctr"/>
          <a:endParaRPr lang="en-US">
            <a:solidFill>
              <a:schemeClr val="tx1"/>
            </a:solidFill>
          </a:endParaRPr>
        </a:p>
      </dgm:t>
    </dgm:pt>
    <dgm:pt modelId="{D1AFBE9B-CF73-4FC6-9C1D-5C815BC13836}">
      <dgm:prSet phldrT="[Text]" custT="1"/>
      <dgm:spPr>
        <a:ln w="19050">
          <a:solidFill>
            <a:schemeClr val="accent1">
              <a:lumMod val="50000"/>
            </a:schemeClr>
          </a:solidFill>
        </a:ln>
      </dgm:spPr>
      <dgm:t>
        <a:bodyPr/>
        <a:lstStyle/>
        <a:p>
          <a:pPr algn="ctr"/>
          <a:r>
            <a:rPr lang="en-US" sz="1800" b="0" baseline="0" dirty="0" smtClean="0">
              <a:latin typeface="+mj-lt"/>
              <a:ea typeface="Cambria Math" pitchFamily="18" charset="0"/>
              <a:cs typeface="Times New Roman" panose="02020603050405020304" pitchFamily="18" charset="0"/>
            </a:rPr>
            <a:t>Actual Survey</a:t>
          </a:r>
          <a:endParaRPr lang="en-US" sz="1800" b="0" baseline="0" dirty="0">
            <a:latin typeface="+mj-lt"/>
            <a:ea typeface="Cambria Math" pitchFamily="18" charset="0"/>
            <a:cs typeface="Times New Roman" panose="02020603050405020304" pitchFamily="18" charset="0"/>
          </a:endParaRPr>
        </a:p>
      </dgm:t>
    </dgm:pt>
    <dgm:pt modelId="{E2E7F1BF-16F3-49BE-A79D-29A5ED50F4A2}" type="parTrans" cxnId="{9585D620-C526-4363-9C4A-208C281E0C6A}">
      <dgm:prSet/>
      <dgm:spPr/>
      <dgm:t>
        <a:bodyPr/>
        <a:lstStyle/>
        <a:p>
          <a:endParaRPr lang="en-US">
            <a:solidFill>
              <a:schemeClr val="tx1"/>
            </a:solidFill>
          </a:endParaRPr>
        </a:p>
      </dgm:t>
    </dgm:pt>
    <dgm:pt modelId="{94B65FB8-871D-4672-9EDE-796E08B3565C}" type="sibTrans" cxnId="{9585D620-C526-4363-9C4A-208C281E0C6A}">
      <dgm:prSet/>
      <dgm:spPr>
        <a:solidFill>
          <a:schemeClr val="accent4">
            <a:lumMod val="40000"/>
            <a:lumOff val="60000"/>
          </a:schemeClr>
        </a:solidFill>
        <a:ln>
          <a:solidFill>
            <a:srgbClr val="C00000"/>
          </a:solidFill>
        </a:ln>
      </dgm:spPr>
      <dgm:t>
        <a:bodyPr/>
        <a:lstStyle/>
        <a:p>
          <a:pPr algn="ctr"/>
          <a:endParaRPr lang="en-US">
            <a:solidFill>
              <a:schemeClr val="tx1"/>
            </a:solidFill>
          </a:endParaRPr>
        </a:p>
      </dgm:t>
    </dgm:pt>
    <dgm:pt modelId="{ABCAA53B-8B2C-47BB-AAC9-F09D5425887B}">
      <dgm:prSet custT="1"/>
      <dgm:spPr>
        <a:ln w="19050">
          <a:solidFill>
            <a:schemeClr val="accent1">
              <a:lumMod val="50000"/>
            </a:schemeClr>
          </a:solidFill>
        </a:ln>
      </dgm:spPr>
      <dgm:t>
        <a:bodyPr/>
        <a:lstStyle/>
        <a:p>
          <a:pPr algn="ctr"/>
          <a:r>
            <a:rPr lang="en-US" sz="1800" b="0" baseline="0" dirty="0" smtClean="0">
              <a:latin typeface="+mj-lt"/>
              <a:ea typeface="Cambria Math" pitchFamily="18" charset="0"/>
              <a:cs typeface="Times New Roman" panose="02020603050405020304" pitchFamily="18" charset="0"/>
            </a:rPr>
            <a:t>Data Cleaning</a:t>
          </a:r>
          <a:endParaRPr lang="en-US" sz="1800" b="0" baseline="0" dirty="0">
            <a:latin typeface="+mj-lt"/>
            <a:ea typeface="Cambria Math" pitchFamily="18" charset="0"/>
            <a:cs typeface="Times New Roman" panose="02020603050405020304" pitchFamily="18" charset="0"/>
          </a:endParaRPr>
        </a:p>
      </dgm:t>
    </dgm:pt>
    <dgm:pt modelId="{50990F5E-EEBC-4BF9-AED5-1EE4033D06A5}" type="parTrans" cxnId="{EB1DA634-B7C1-43DD-9CD5-6095D113DF10}">
      <dgm:prSet/>
      <dgm:spPr/>
      <dgm:t>
        <a:bodyPr/>
        <a:lstStyle/>
        <a:p>
          <a:endParaRPr lang="en-US">
            <a:solidFill>
              <a:schemeClr val="tx1"/>
            </a:solidFill>
          </a:endParaRPr>
        </a:p>
      </dgm:t>
    </dgm:pt>
    <dgm:pt modelId="{26380ED0-7B57-4F83-8613-81C60518C8D6}" type="sibTrans" cxnId="{EB1DA634-B7C1-43DD-9CD5-6095D113DF10}">
      <dgm:prSet/>
      <dgm:spPr>
        <a:solidFill>
          <a:schemeClr val="accent4">
            <a:lumMod val="40000"/>
            <a:lumOff val="60000"/>
          </a:schemeClr>
        </a:solidFill>
        <a:ln>
          <a:solidFill>
            <a:srgbClr val="C00000"/>
          </a:solidFill>
        </a:ln>
      </dgm:spPr>
      <dgm:t>
        <a:bodyPr/>
        <a:lstStyle/>
        <a:p>
          <a:pPr algn="ctr"/>
          <a:endParaRPr lang="en-US" dirty="0">
            <a:solidFill>
              <a:schemeClr val="tx1"/>
            </a:solidFill>
          </a:endParaRPr>
        </a:p>
      </dgm:t>
    </dgm:pt>
    <dgm:pt modelId="{8732D71D-42B6-4F2D-8DAA-601507FC0940}">
      <dgm:prSet custT="1"/>
      <dgm:spPr>
        <a:ln w="19050">
          <a:solidFill>
            <a:schemeClr val="accent1">
              <a:lumMod val="50000"/>
            </a:schemeClr>
          </a:solidFill>
        </a:ln>
      </dgm:spPr>
      <dgm:t>
        <a:bodyPr/>
        <a:lstStyle/>
        <a:p>
          <a:pPr algn="ctr"/>
          <a:r>
            <a:rPr lang="en-US" sz="1800" b="0" baseline="0" dirty="0" smtClean="0">
              <a:latin typeface="+mj-lt"/>
              <a:ea typeface="Cambria Math" pitchFamily="18" charset="0"/>
              <a:cs typeface="Times New Roman" panose="02020603050405020304" pitchFamily="18" charset="0"/>
            </a:rPr>
            <a:t>Coding Of Data</a:t>
          </a:r>
          <a:endParaRPr lang="en-US" sz="1800" b="0" baseline="0" dirty="0">
            <a:latin typeface="+mj-lt"/>
            <a:ea typeface="Cambria Math" pitchFamily="18" charset="0"/>
            <a:cs typeface="Times New Roman" panose="02020603050405020304" pitchFamily="18" charset="0"/>
          </a:endParaRPr>
        </a:p>
      </dgm:t>
    </dgm:pt>
    <dgm:pt modelId="{D0393FD5-8BAB-4BE4-A07E-6A4DDFCB085B}" type="parTrans" cxnId="{C2E0FEA3-7284-4CC2-B90D-F31AF4EAD36A}">
      <dgm:prSet/>
      <dgm:spPr/>
      <dgm:t>
        <a:bodyPr/>
        <a:lstStyle/>
        <a:p>
          <a:endParaRPr lang="en-US">
            <a:solidFill>
              <a:schemeClr val="tx1"/>
            </a:solidFill>
          </a:endParaRPr>
        </a:p>
      </dgm:t>
    </dgm:pt>
    <dgm:pt modelId="{44D062B1-186E-4AE0-B055-BE03C40E6446}" type="sibTrans" cxnId="{C2E0FEA3-7284-4CC2-B90D-F31AF4EAD36A}">
      <dgm:prSet/>
      <dgm:spPr>
        <a:solidFill>
          <a:schemeClr val="accent4">
            <a:lumMod val="40000"/>
            <a:lumOff val="60000"/>
          </a:schemeClr>
        </a:solidFill>
        <a:ln>
          <a:solidFill>
            <a:srgbClr val="C00000"/>
          </a:solidFill>
        </a:ln>
      </dgm:spPr>
      <dgm:t>
        <a:bodyPr/>
        <a:lstStyle/>
        <a:p>
          <a:pPr algn="ctr"/>
          <a:endParaRPr lang="en-US">
            <a:solidFill>
              <a:schemeClr val="tx1"/>
            </a:solidFill>
          </a:endParaRPr>
        </a:p>
      </dgm:t>
    </dgm:pt>
    <dgm:pt modelId="{B48426DD-EB42-4190-A80C-EED71870F14D}">
      <dgm:prSet custT="1"/>
      <dgm:spPr>
        <a:ln w="19050">
          <a:solidFill>
            <a:schemeClr val="accent1">
              <a:lumMod val="50000"/>
            </a:schemeClr>
          </a:solidFill>
        </a:ln>
      </dgm:spPr>
      <dgm:t>
        <a:bodyPr/>
        <a:lstStyle/>
        <a:p>
          <a:pPr algn="ctr"/>
          <a:r>
            <a:rPr lang="en-US" sz="1800" b="0" baseline="0" dirty="0" smtClean="0">
              <a:latin typeface="+mj-lt"/>
              <a:ea typeface="Cambria Math" pitchFamily="18" charset="0"/>
              <a:cs typeface="Times New Roman" panose="02020603050405020304" pitchFamily="18" charset="0"/>
            </a:rPr>
            <a:t>Analysis of Data                 </a:t>
          </a:r>
          <a:endParaRPr lang="en-US" sz="1800" b="0" baseline="0" dirty="0">
            <a:latin typeface="+mj-lt"/>
            <a:ea typeface="Cambria Math" pitchFamily="18" charset="0"/>
            <a:cs typeface="Times New Roman" panose="02020603050405020304" pitchFamily="18" charset="0"/>
          </a:endParaRPr>
        </a:p>
      </dgm:t>
    </dgm:pt>
    <dgm:pt modelId="{7E314E50-2780-4C2C-AD12-894EA197CCF2}" type="parTrans" cxnId="{D142ED7A-CE44-4CEC-A2F3-10484327F0AF}">
      <dgm:prSet/>
      <dgm:spPr/>
      <dgm:t>
        <a:bodyPr/>
        <a:lstStyle/>
        <a:p>
          <a:endParaRPr lang="en-US">
            <a:solidFill>
              <a:schemeClr val="tx1"/>
            </a:solidFill>
          </a:endParaRPr>
        </a:p>
      </dgm:t>
    </dgm:pt>
    <dgm:pt modelId="{62EC2B75-A5B5-45E7-83C2-60E2488AEAD3}" type="sibTrans" cxnId="{D142ED7A-CE44-4CEC-A2F3-10484327F0AF}">
      <dgm:prSet/>
      <dgm:spPr>
        <a:solidFill>
          <a:schemeClr val="accent4">
            <a:lumMod val="40000"/>
            <a:lumOff val="60000"/>
          </a:schemeClr>
        </a:solidFill>
        <a:ln>
          <a:solidFill>
            <a:srgbClr val="C00000"/>
          </a:solidFill>
        </a:ln>
      </dgm:spPr>
      <dgm:t>
        <a:bodyPr/>
        <a:lstStyle/>
        <a:p>
          <a:pPr algn="ctr"/>
          <a:endParaRPr lang="en-US">
            <a:solidFill>
              <a:schemeClr val="tx1"/>
            </a:solidFill>
          </a:endParaRPr>
        </a:p>
      </dgm:t>
    </dgm:pt>
    <dgm:pt modelId="{9E47E2F8-708F-410F-82E6-228BEFC3C582}">
      <dgm:prSet custT="1"/>
      <dgm:spPr>
        <a:ln w="19050">
          <a:solidFill>
            <a:schemeClr val="accent1">
              <a:lumMod val="50000"/>
            </a:schemeClr>
          </a:solidFill>
        </a:ln>
      </dgm:spPr>
      <dgm:t>
        <a:bodyPr/>
        <a:lstStyle/>
        <a:p>
          <a:pPr algn="ctr"/>
          <a:r>
            <a:rPr lang="en-US" sz="1800" b="0" baseline="0" dirty="0" smtClean="0">
              <a:latin typeface="+mj-lt"/>
              <a:ea typeface="Cambria Math" pitchFamily="18" charset="0"/>
              <a:cs typeface="Times New Roman" panose="02020603050405020304" pitchFamily="18" charset="0"/>
            </a:rPr>
            <a:t>Interpretation</a:t>
          </a:r>
          <a:endParaRPr lang="en-US" sz="1800" b="0" baseline="0" dirty="0">
            <a:latin typeface="+mj-lt"/>
            <a:ea typeface="Cambria Math" pitchFamily="18" charset="0"/>
            <a:cs typeface="Times New Roman" panose="02020603050405020304" pitchFamily="18" charset="0"/>
          </a:endParaRPr>
        </a:p>
      </dgm:t>
    </dgm:pt>
    <dgm:pt modelId="{E7CA6541-CA2D-4CE7-8821-A4095549DB2F}" type="parTrans" cxnId="{CD49A97F-65CB-4776-80BC-C987C01E177E}">
      <dgm:prSet/>
      <dgm:spPr/>
      <dgm:t>
        <a:bodyPr/>
        <a:lstStyle/>
        <a:p>
          <a:endParaRPr lang="en-US">
            <a:solidFill>
              <a:schemeClr val="tx1"/>
            </a:solidFill>
          </a:endParaRPr>
        </a:p>
      </dgm:t>
    </dgm:pt>
    <dgm:pt modelId="{06C99782-1FF8-4165-93C1-B0F34D5A2C89}" type="sibTrans" cxnId="{CD49A97F-65CB-4776-80BC-C987C01E177E}">
      <dgm:prSet/>
      <dgm:spPr>
        <a:solidFill>
          <a:srgbClr val="C00000"/>
        </a:solidFill>
        <a:ln>
          <a:solidFill>
            <a:schemeClr val="accent4">
              <a:lumMod val="40000"/>
              <a:lumOff val="60000"/>
            </a:schemeClr>
          </a:solidFill>
        </a:ln>
      </dgm:spPr>
      <dgm:t>
        <a:bodyPr/>
        <a:lstStyle/>
        <a:p>
          <a:pPr algn="ctr"/>
          <a:endParaRPr lang="en-US">
            <a:solidFill>
              <a:schemeClr val="tx1"/>
            </a:solidFill>
          </a:endParaRPr>
        </a:p>
      </dgm:t>
    </dgm:pt>
    <dgm:pt modelId="{68F04368-1900-46E7-A418-CCA07FD908B1}">
      <dgm:prSet custT="1"/>
      <dgm:spPr>
        <a:solidFill>
          <a:schemeClr val="accent1">
            <a:lumMod val="50000"/>
          </a:schemeClr>
        </a:solidFill>
        <a:ln w="38100">
          <a:solidFill>
            <a:schemeClr val="accent1">
              <a:lumMod val="60000"/>
              <a:lumOff val="40000"/>
            </a:schemeClr>
          </a:solidFill>
        </a:ln>
      </dgm:spPr>
      <dgm:t>
        <a:bodyPr/>
        <a:lstStyle/>
        <a:p>
          <a:pPr algn="ctr"/>
          <a:r>
            <a:rPr lang="en-US" sz="4400" b="0" baseline="0" dirty="0" smtClean="0">
              <a:latin typeface="Adobe Arabic" panose="02040503050201020203" pitchFamily="18" charset="-78"/>
              <a:ea typeface="Cambria Math" pitchFamily="18" charset="0"/>
              <a:cs typeface="Adobe Arabic" panose="02040503050201020203" pitchFamily="18" charset="-78"/>
            </a:rPr>
            <a:t>Conclusions</a:t>
          </a:r>
          <a:endParaRPr lang="en-US" sz="4000" b="0" baseline="0" dirty="0">
            <a:latin typeface="Adobe Arabic" panose="02040503050201020203" pitchFamily="18" charset="-78"/>
            <a:ea typeface="Cambria Math" pitchFamily="18" charset="0"/>
            <a:cs typeface="Adobe Arabic" panose="02040503050201020203" pitchFamily="18" charset="-78"/>
          </a:endParaRPr>
        </a:p>
      </dgm:t>
    </dgm:pt>
    <dgm:pt modelId="{BE8C6BF8-E635-4399-85C5-10E96368BECE}" type="parTrans" cxnId="{CE54AF55-C808-4631-84A2-46A1163EE1D8}">
      <dgm:prSet/>
      <dgm:spPr/>
      <dgm:t>
        <a:bodyPr/>
        <a:lstStyle/>
        <a:p>
          <a:endParaRPr lang="en-US">
            <a:solidFill>
              <a:schemeClr val="tx1"/>
            </a:solidFill>
          </a:endParaRPr>
        </a:p>
      </dgm:t>
    </dgm:pt>
    <dgm:pt modelId="{005EB3F9-503B-4EA8-970C-874632E73710}" type="sibTrans" cxnId="{CE54AF55-C808-4631-84A2-46A1163EE1D8}">
      <dgm:prSet/>
      <dgm:spPr/>
      <dgm:t>
        <a:bodyPr/>
        <a:lstStyle/>
        <a:p>
          <a:endParaRPr lang="en-US">
            <a:solidFill>
              <a:schemeClr val="tx1"/>
            </a:solidFill>
          </a:endParaRPr>
        </a:p>
      </dgm:t>
    </dgm:pt>
    <dgm:pt modelId="{E464ED5E-E420-47CC-B1EC-A677F0216CBB}" type="pres">
      <dgm:prSet presAssocID="{7CE472A1-145A-487B-8E94-8593C4E36128}" presName="diagram" presStyleCnt="0">
        <dgm:presLayoutVars>
          <dgm:dir/>
          <dgm:resizeHandles val="exact"/>
        </dgm:presLayoutVars>
      </dgm:prSet>
      <dgm:spPr/>
      <dgm:t>
        <a:bodyPr/>
        <a:lstStyle/>
        <a:p>
          <a:endParaRPr lang="en-US"/>
        </a:p>
      </dgm:t>
    </dgm:pt>
    <dgm:pt modelId="{B6D2A282-31A1-4F62-B6BF-93F40BA422BF}" type="pres">
      <dgm:prSet presAssocID="{BF65CE39-A68C-4134-8417-E2B4FC4CD694}" presName="node" presStyleLbl="node1" presStyleIdx="0" presStyleCnt="10" custScaleX="143414" custScaleY="94091" custLinFactNeighborX="-16225">
        <dgm:presLayoutVars>
          <dgm:bulletEnabled val="1"/>
        </dgm:presLayoutVars>
      </dgm:prSet>
      <dgm:spPr/>
      <dgm:t>
        <a:bodyPr/>
        <a:lstStyle/>
        <a:p>
          <a:endParaRPr lang="en-US"/>
        </a:p>
      </dgm:t>
    </dgm:pt>
    <dgm:pt modelId="{BC1DAA61-DBE4-443B-96B0-20B7CB2F37E2}" type="pres">
      <dgm:prSet presAssocID="{B2D8ACAB-2398-4FD1-8DFB-50F670BC699B}" presName="sibTrans" presStyleLbl="sibTrans2D1" presStyleIdx="0" presStyleCnt="9" custScaleX="129256" custScaleY="129615" custLinFactNeighborX="6215" custLinFactNeighborY="-5232"/>
      <dgm:spPr/>
      <dgm:t>
        <a:bodyPr/>
        <a:lstStyle/>
        <a:p>
          <a:endParaRPr lang="en-US"/>
        </a:p>
      </dgm:t>
    </dgm:pt>
    <dgm:pt modelId="{83BD6BB8-C726-4E27-9883-FA64F582709E}" type="pres">
      <dgm:prSet presAssocID="{B2D8ACAB-2398-4FD1-8DFB-50F670BC699B}" presName="connectorText" presStyleLbl="sibTrans2D1" presStyleIdx="0" presStyleCnt="9"/>
      <dgm:spPr/>
      <dgm:t>
        <a:bodyPr/>
        <a:lstStyle/>
        <a:p>
          <a:endParaRPr lang="en-US"/>
        </a:p>
      </dgm:t>
    </dgm:pt>
    <dgm:pt modelId="{D6A0A958-ECDB-4DF0-9163-69E3552A0704}" type="pres">
      <dgm:prSet presAssocID="{B2E0BC5B-2760-4240-B541-2ED25BC855F0}" presName="node" presStyleLbl="node1" presStyleIdx="1" presStyleCnt="10" custScaleX="125286" custScaleY="104455" custLinFactNeighborX="-6490">
        <dgm:presLayoutVars>
          <dgm:bulletEnabled val="1"/>
        </dgm:presLayoutVars>
      </dgm:prSet>
      <dgm:spPr/>
      <dgm:t>
        <a:bodyPr/>
        <a:lstStyle/>
        <a:p>
          <a:endParaRPr lang="en-US"/>
        </a:p>
      </dgm:t>
    </dgm:pt>
    <dgm:pt modelId="{DC46B8E5-7A39-47CE-9F01-F4BA04AE26AD}" type="pres">
      <dgm:prSet presAssocID="{704A13D1-7394-484D-9B2C-A8F51A3E9A0F}" presName="sibTrans" presStyleLbl="sibTrans2D1" presStyleIdx="1" presStyleCnt="9" custAng="58607" custScaleX="119541" custScaleY="136988" custLinFactNeighborX="10005"/>
      <dgm:spPr/>
      <dgm:t>
        <a:bodyPr/>
        <a:lstStyle/>
        <a:p>
          <a:endParaRPr lang="en-US"/>
        </a:p>
      </dgm:t>
    </dgm:pt>
    <dgm:pt modelId="{6826B18F-F3F6-448D-87D6-F4E7888633FD}" type="pres">
      <dgm:prSet presAssocID="{704A13D1-7394-484D-9B2C-A8F51A3E9A0F}" presName="connectorText" presStyleLbl="sibTrans2D1" presStyleIdx="1" presStyleCnt="9"/>
      <dgm:spPr/>
      <dgm:t>
        <a:bodyPr/>
        <a:lstStyle/>
        <a:p>
          <a:endParaRPr lang="en-US"/>
        </a:p>
      </dgm:t>
    </dgm:pt>
    <dgm:pt modelId="{6AF47DF8-A19A-419C-BDDD-87B23BFB4A10}" type="pres">
      <dgm:prSet presAssocID="{9BC33685-3BA3-4DF7-B912-3213C19CE4E0}" presName="node" presStyleLbl="node1" presStyleIdx="2" presStyleCnt="10" custScaleX="119836" custScaleY="87961" custLinFactNeighborX="-490" custLinFactNeighborY="-4606">
        <dgm:presLayoutVars>
          <dgm:bulletEnabled val="1"/>
        </dgm:presLayoutVars>
      </dgm:prSet>
      <dgm:spPr/>
      <dgm:t>
        <a:bodyPr/>
        <a:lstStyle/>
        <a:p>
          <a:endParaRPr lang="en-US"/>
        </a:p>
      </dgm:t>
    </dgm:pt>
    <dgm:pt modelId="{363F0C6E-4773-43C8-9BA2-FE557F4E62F1}" type="pres">
      <dgm:prSet presAssocID="{EAC5614C-392C-4B74-A301-554EB40943A1}" presName="sibTrans" presStyleLbl="sibTrans2D1" presStyleIdx="2" presStyleCnt="9" custAng="21318508" custScaleX="122856" custScaleY="121668" custLinFactNeighborX="8352" custLinFactNeighborY="2616"/>
      <dgm:spPr/>
      <dgm:t>
        <a:bodyPr/>
        <a:lstStyle/>
        <a:p>
          <a:endParaRPr lang="en-US"/>
        </a:p>
      </dgm:t>
    </dgm:pt>
    <dgm:pt modelId="{41E176D3-EB34-473C-A198-16C4A2F41585}" type="pres">
      <dgm:prSet presAssocID="{EAC5614C-392C-4B74-A301-554EB40943A1}" presName="connectorText" presStyleLbl="sibTrans2D1" presStyleIdx="2" presStyleCnt="9"/>
      <dgm:spPr/>
      <dgm:t>
        <a:bodyPr/>
        <a:lstStyle/>
        <a:p>
          <a:endParaRPr lang="en-US"/>
        </a:p>
      </dgm:t>
    </dgm:pt>
    <dgm:pt modelId="{02F76603-3E4B-4EB2-A787-56B82CBAE349}" type="pres">
      <dgm:prSet presAssocID="{CE12ECB9-7E68-4AC5-8C94-DDC6BCDF1305}" presName="node" presStyleLbl="node1" presStyleIdx="3" presStyleCnt="10" custScaleX="137539" custScaleY="105596" custLinFactNeighborY="-6486">
        <dgm:presLayoutVars>
          <dgm:bulletEnabled val="1"/>
        </dgm:presLayoutVars>
      </dgm:prSet>
      <dgm:spPr/>
      <dgm:t>
        <a:bodyPr/>
        <a:lstStyle/>
        <a:p>
          <a:endParaRPr lang="en-US"/>
        </a:p>
      </dgm:t>
    </dgm:pt>
    <dgm:pt modelId="{F6916378-C48A-4906-82E6-493D34DA200F}" type="pres">
      <dgm:prSet presAssocID="{BA6CC9F6-DD89-4813-99A3-AB2C838044BA}" presName="sibTrans" presStyleLbl="sibTrans2D1" presStyleIdx="3" presStyleCnt="9" custScaleX="141669" custScaleY="122634" custLinFactNeighborX="-12240" custLinFactNeighborY="-2616"/>
      <dgm:spPr/>
      <dgm:t>
        <a:bodyPr/>
        <a:lstStyle/>
        <a:p>
          <a:endParaRPr lang="en-US"/>
        </a:p>
      </dgm:t>
    </dgm:pt>
    <dgm:pt modelId="{704D1722-B0F3-422E-8845-DE16FD8585BA}" type="pres">
      <dgm:prSet presAssocID="{BA6CC9F6-DD89-4813-99A3-AB2C838044BA}" presName="connectorText" presStyleLbl="sibTrans2D1" presStyleIdx="3" presStyleCnt="9"/>
      <dgm:spPr/>
      <dgm:t>
        <a:bodyPr/>
        <a:lstStyle/>
        <a:p>
          <a:endParaRPr lang="en-US"/>
        </a:p>
      </dgm:t>
    </dgm:pt>
    <dgm:pt modelId="{C3AA94CA-8EC1-402E-BEEC-F8D1FB17FA9D}" type="pres">
      <dgm:prSet presAssocID="{D1AFBE9B-CF73-4FC6-9C1D-5C815BC13836}" presName="node" presStyleLbl="node1" presStyleIdx="4" presStyleCnt="10" custScaleX="134568" custScaleY="101632" custLinFactNeighborY="-6486">
        <dgm:presLayoutVars>
          <dgm:bulletEnabled val="1"/>
        </dgm:presLayoutVars>
      </dgm:prSet>
      <dgm:spPr/>
      <dgm:t>
        <a:bodyPr/>
        <a:lstStyle/>
        <a:p>
          <a:endParaRPr lang="en-US"/>
        </a:p>
      </dgm:t>
    </dgm:pt>
    <dgm:pt modelId="{8DBC1659-6AD9-448E-BFC7-E84B71BD2D9B}" type="pres">
      <dgm:prSet presAssocID="{94B65FB8-871D-4672-9EDE-796E08B3565C}" presName="sibTrans" presStyleLbl="sibTrans2D1" presStyleIdx="4" presStyleCnt="9" custScaleX="136114" custScaleY="117599" custLinFactNeighborX="-9143"/>
      <dgm:spPr/>
      <dgm:t>
        <a:bodyPr/>
        <a:lstStyle/>
        <a:p>
          <a:endParaRPr lang="en-US"/>
        </a:p>
      </dgm:t>
    </dgm:pt>
    <dgm:pt modelId="{4DB0C495-0DF8-4800-8698-044102B0AF94}" type="pres">
      <dgm:prSet presAssocID="{94B65FB8-871D-4672-9EDE-796E08B3565C}" presName="connectorText" presStyleLbl="sibTrans2D1" presStyleIdx="4" presStyleCnt="9"/>
      <dgm:spPr/>
      <dgm:t>
        <a:bodyPr/>
        <a:lstStyle/>
        <a:p>
          <a:endParaRPr lang="en-US"/>
        </a:p>
      </dgm:t>
    </dgm:pt>
    <dgm:pt modelId="{94BEB02C-3A6C-45ED-A243-B1E73521452F}" type="pres">
      <dgm:prSet presAssocID="{ABCAA53B-8B2C-47BB-AAC9-F09D5425887B}" presName="node" presStyleLbl="node1" presStyleIdx="5" presStyleCnt="10" custScaleX="146480" custScaleY="90145" custLinFactNeighborX="-158" custLinFactNeighborY="-11092">
        <dgm:presLayoutVars>
          <dgm:bulletEnabled val="1"/>
        </dgm:presLayoutVars>
      </dgm:prSet>
      <dgm:spPr/>
      <dgm:t>
        <a:bodyPr/>
        <a:lstStyle/>
        <a:p>
          <a:endParaRPr lang="en-US"/>
        </a:p>
      </dgm:t>
    </dgm:pt>
    <dgm:pt modelId="{FCA8CFB7-09C5-41B4-B669-9A100B446B5E}" type="pres">
      <dgm:prSet presAssocID="{26380ED0-7B57-4F83-8613-81C60518C8D6}" presName="sibTrans" presStyleLbl="sibTrans2D1" presStyleIdx="5" presStyleCnt="9" custAng="21110254" custScaleX="117202" custScaleY="133764" custLinFactNeighborX="-19914" custLinFactNeighborY="2616"/>
      <dgm:spPr/>
      <dgm:t>
        <a:bodyPr/>
        <a:lstStyle/>
        <a:p>
          <a:endParaRPr lang="en-US"/>
        </a:p>
      </dgm:t>
    </dgm:pt>
    <dgm:pt modelId="{15852003-E6D3-4BD9-877B-FE3C379655E0}" type="pres">
      <dgm:prSet presAssocID="{26380ED0-7B57-4F83-8613-81C60518C8D6}" presName="connectorText" presStyleLbl="sibTrans2D1" presStyleIdx="5" presStyleCnt="9"/>
      <dgm:spPr/>
      <dgm:t>
        <a:bodyPr/>
        <a:lstStyle/>
        <a:p>
          <a:endParaRPr lang="en-US"/>
        </a:p>
      </dgm:t>
    </dgm:pt>
    <dgm:pt modelId="{11CFDB0D-89D7-460A-B9A4-9F5517E280F6}" type="pres">
      <dgm:prSet presAssocID="{8732D71D-42B6-4F2D-8DAA-601507FC0940}" presName="node" presStyleLbl="node1" presStyleIdx="6" presStyleCnt="10" custScaleX="117215" custScaleY="82871" custLinFactNeighborX="-158" custLinFactNeighborY="-4606">
        <dgm:presLayoutVars>
          <dgm:bulletEnabled val="1"/>
        </dgm:presLayoutVars>
      </dgm:prSet>
      <dgm:spPr/>
      <dgm:t>
        <a:bodyPr/>
        <a:lstStyle/>
        <a:p>
          <a:endParaRPr lang="en-US"/>
        </a:p>
      </dgm:t>
    </dgm:pt>
    <dgm:pt modelId="{AD847C0C-702E-4FF3-980D-A918C91AD9B9}" type="pres">
      <dgm:prSet presAssocID="{44D062B1-186E-4AE0-B055-BE03C40E6446}" presName="sibTrans" presStyleLbl="sibTrans2D1" presStyleIdx="6" presStyleCnt="9" custScaleX="142215" custScaleY="119340" custLinFactNeighborX="9144"/>
      <dgm:spPr/>
      <dgm:t>
        <a:bodyPr/>
        <a:lstStyle/>
        <a:p>
          <a:endParaRPr lang="en-US"/>
        </a:p>
      </dgm:t>
    </dgm:pt>
    <dgm:pt modelId="{966FB1B6-B9A6-41F0-AEDC-B86608D8B69A}" type="pres">
      <dgm:prSet presAssocID="{44D062B1-186E-4AE0-B055-BE03C40E6446}" presName="connectorText" presStyleLbl="sibTrans2D1" presStyleIdx="6" presStyleCnt="9"/>
      <dgm:spPr/>
      <dgm:t>
        <a:bodyPr/>
        <a:lstStyle/>
        <a:p>
          <a:endParaRPr lang="en-US"/>
        </a:p>
      </dgm:t>
    </dgm:pt>
    <dgm:pt modelId="{E5CE48EB-2EE0-4E9B-BC18-F45266582A06}" type="pres">
      <dgm:prSet presAssocID="{B48426DD-EB42-4190-A80C-EED71870F14D}" presName="node" presStyleLbl="node1" presStyleIdx="7" presStyleCnt="10" custScaleX="141979" custScaleY="85247" custLinFactNeighborY="0">
        <dgm:presLayoutVars>
          <dgm:bulletEnabled val="1"/>
        </dgm:presLayoutVars>
      </dgm:prSet>
      <dgm:spPr/>
      <dgm:t>
        <a:bodyPr/>
        <a:lstStyle/>
        <a:p>
          <a:endParaRPr lang="en-US"/>
        </a:p>
      </dgm:t>
    </dgm:pt>
    <dgm:pt modelId="{66C82F28-2183-4586-8446-F6E8B92AFA3F}" type="pres">
      <dgm:prSet presAssocID="{62EC2B75-A5B5-45E7-83C2-60E2488AEAD3}" presName="sibTrans" presStyleLbl="sibTrans2D1" presStyleIdx="7" presStyleCnt="9" custScaleX="137485" custScaleY="122531" custLinFactNeighborX="3060"/>
      <dgm:spPr/>
      <dgm:t>
        <a:bodyPr/>
        <a:lstStyle/>
        <a:p>
          <a:endParaRPr lang="en-US"/>
        </a:p>
      </dgm:t>
    </dgm:pt>
    <dgm:pt modelId="{DCE08919-B4E1-4855-81C5-46268C045D7C}" type="pres">
      <dgm:prSet presAssocID="{62EC2B75-A5B5-45E7-83C2-60E2488AEAD3}" presName="connectorText" presStyleLbl="sibTrans2D1" presStyleIdx="7" presStyleCnt="9"/>
      <dgm:spPr/>
      <dgm:t>
        <a:bodyPr/>
        <a:lstStyle/>
        <a:p>
          <a:endParaRPr lang="en-US"/>
        </a:p>
      </dgm:t>
    </dgm:pt>
    <dgm:pt modelId="{86D0F137-A5CD-4012-9B61-6A233D07FDE8}" type="pres">
      <dgm:prSet presAssocID="{9E47E2F8-708F-410F-82E6-228BEFC3C582}" presName="node" presStyleLbl="node1" presStyleIdx="8" presStyleCnt="10" custScaleX="140729" custScaleY="85248" custLinFactNeighborY="0">
        <dgm:presLayoutVars>
          <dgm:bulletEnabled val="1"/>
        </dgm:presLayoutVars>
      </dgm:prSet>
      <dgm:spPr/>
      <dgm:t>
        <a:bodyPr/>
        <a:lstStyle/>
        <a:p>
          <a:endParaRPr lang="en-US"/>
        </a:p>
      </dgm:t>
    </dgm:pt>
    <dgm:pt modelId="{F75E839E-6C41-499E-9629-D08B0A071A4A}" type="pres">
      <dgm:prSet presAssocID="{06C99782-1FF8-4165-93C1-B0F34D5A2C89}" presName="sibTrans" presStyleLbl="sibTrans2D1" presStyleIdx="8" presStyleCnt="9" custAng="19253300" custScaleX="115434" custScaleY="135339" custLinFactX="13188" custLinFactNeighborX="100000" custLinFactNeighborY="7772"/>
      <dgm:spPr/>
      <dgm:t>
        <a:bodyPr/>
        <a:lstStyle/>
        <a:p>
          <a:endParaRPr lang="en-US"/>
        </a:p>
      </dgm:t>
    </dgm:pt>
    <dgm:pt modelId="{74208EA1-5439-4F82-9B47-076E804BE61C}" type="pres">
      <dgm:prSet presAssocID="{06C99782-1FF8-4165-93C1-B0F34D5A2C89}" presName="connectorText" presStyleLbl="sibTrans2D1" presStyleIdx="8" presStyleCnt="9"/>
      <dgm:spPr/>
      <dgm:t>
        <a:bodyPr/>
        <a:lstStyle/>
        <a:p>
          <a:endParaRPr lang="en-US"/>
        </a:p>
      </dgm:t>
    </dgm:pt>
    <dgm:pt modelId="{14CE62F9-89C2-42EB-AFFC-3B7EE19BB62E}" type="pres">
      <dgm:prSet presAssocID="{68F04368-1900-46E7-A418-CCA07FD908B1}" presName="node" presStyleLbl="node1" presStyleIdx="9" presStyleCnt="10" custScaleX="317747" custScaleY="105378" custLinFactNeighborY="19462">
        <dgm:presLayoutVars>
          <dgm:bulletEnabled val="1"/>
        </dgm:presLayoutVars>
      </dgm:prSet>
      <dgm:spPr/>
      <dgm:t>
        <a:bodyPr/>
        <a:lstStyle/>
        <a:p>
          <a:endParaRPr lang="en-US"/>
        </a:p>
      </dgm:t>
    </dgm:pt>
  </dgm:ptLst>
  <dgm:cxnLst>
    <dgm:cxn modelId="{00C404D5-3620-4418-98D3-D3CE8CAC4A5E}" type="presOf" srcId="{26380ED0-7B57-4F83-8613-81C60518C8D6}" destId="{15852003-E6D3-4BD9-877B-FE3C379655E0}" srcOrd="1" destOrd="0" presId="urn:microsoft.com/office/officeart/2005/8/layout/process5"/>
    <dgm:cxn modelId="{4E82897C-AD33-4270-AAEF-18B728A1CAFC}" type="presOf" srcId="{EAC5614C-392C-4B74-A301-554EB40943A1}" destId="{41E176D3-EB34-473C-A198-16C4A2F41585}" srcOrd="1" destOrd="0" presId="urn:microsoft.com/office/officeart/2005/8/layout/process5"/>
    <dgm:cxn modelId="{09C98FC7-F7A7-435E-AAF1-133062C711F0}" type="presOf" srcId="{D1AFBE9B-CF73-4FC6-9C1D-5C815BC13836}" destId="{C3AA94CA-8EC1-402E-BEEC-F8D1FB17FA9D}" srcOrd="0" destOrd="0" presId="urn:microsoft.com/office/officeart/2005/8/layout/process5"/>
    <dgm:cxn modelId="{09B08BDC-69DC-4E37-A0ED-81AE8356204A}" type="presOf" srcId="{62EC2B75-A5B5-45E7-83C2-60E2488AEAD3}" destId="{DCE08919-B4E1-4855-81C5-46268C045D7C}" srcOrd="1" destOrd="0" presId="urn:microsoft.com/office/officeart/2005/8/layout/process5"/>
    <dgm:cxn modelId="{D4BADFB8-97EB-4AAA-85A2-412EE251FA96}" srcId="{7CE472A1-145A-487B-8E94-8593C4E36128}" destId="{9BC33685-3BA3-4DF7-B912-3213C19CE4E0}" srcOrd="2" destOrd="0" parTransId="{01557B08-8887-461F-AAC7-D1C11764EA8D}" sibTransId="{EAC5614C-392C-4B74-A301-554EB40943A1}"/>
    <dgm:cxn modelId="{9585D620-C526-4363-9C4A-208C281E0C6A}" srcId="{7CE472A1-145A-487B-8E94-8593C4E36128}" destId="{D1AFBE9B-CF73-4FC6-9C1D-5C815BC13836}" srcOrd="4" destOrd="0" parTransId="{E2E7F1BF-16F3-49BE-A79D-29A5ED50F4A2}" sibTransId="{94B65FB8-871D-4672-9EDE-796E08B3565C}"/>
    <dgm:cxn modelId="{0C59071C-1B97-45A7-9627-13930069D02A}" type="presOf" srcId="{BA6CC9F6-DD89-4813-99A3-AB2C838044BA}" destId="{F6916378-C48A-4906-82E6-493D34DA200F}" srcOrd="0" destOrd="0" presId="urn:microsoft.com/office/officeart/2005/8/layout/process5"/>
    <dgm:cxn modelId="{1E3A5623-999D-4108-B944-2557F989AD94}" type="presOf" srcId="{44D062B1-186E-4AE0-B055-BE03C40E6446}" destId="{966FB1B6-B9A6-41F0-AEDC-B86608D8B69A}" srcOrd="1" destOrd="0" presId="urn:microsoft.com/office/officeart/2005/8/layout/process5"/>
    <dgm:cxn modelId="{30BBF323-57A3-4EE4-9EC9-8B728D635390}" type="presOf" srcId="{9E47E2F8-708F-410F-82E6-228BEFC3C582}" destId="{86D0F137-A5CD-4012-9B61-6A233D07FDE8}" srcOrd="0" destOrd="0" presId="urn:microsoft.com/office/officeart/2005/8/layout/process5"/>
    <dgm:cxn modelId="{CC9F4668-6365-4FBD-9941-5429629E3F2A}" type="presOf" srcId="{94B65FB8-871D-4672-9EDE-796E08B3565C}" destId="{8DBC1659-6AD9-448E-BFC7-E84B71BD2D9B}" srcOrd="0" destOrd="0" presId="urn:microsoft.com/office/officeart/2005/8/layout/process5"/>
    <dgm:cxn modelId="{C5D695B1-0B2D-487A-8A90-8761C48F98FF}" srcId="{7CE472A1-145A-487B-8E94-8593C4E36128}" destId="{CE12ECB9-7E68-4AC5-8C94-DDC6BCDF1305}" srcOrd="3" destOrd="0" parTransId="{F619A191-9CA2-4735-B4A4-4AF65A9AD8BC}" sibTransId="{BA6CC9F6-DD89-4813-99A3-AB2C838044BA}"/>
    <dgm:cxn modelId="{BADFD0B0-5CA7-43E6-952D-07086D2AD787}" srcId="{7CE472A1-145A-487B-8E94-8593C4E36128}" destId="{B2E0BC5B-2760-4240-B541-2ED25BC855F0}" srcOrd="1" destOrd="0" parTransId="{A568105B-3834-4B95-AC3B-B4ECFAAD7497}" sibTransId="{704A13D1-7394-484D-9B2C-A8F51A3E9A0F}"/>
    <dgm:cxn modelId="{F6D5593C-0954-43EE-912F-797A20123DC9}" type="presOf" srcId="{94B65FB8-871D-4672-9EDE-796E08B3565C}" destId="{4DB0C495-0DF8-4800-8698-044102B0AF94}" srcOrd="1" destOrd="0" presId="urn:microsoft.com/office/officeart/2005/8/layout/process5"/>
    <dgm:cxn modelId="{FE14143A-40EB-48DE-AAFB-A10D57AC9A35}" type="presOf" srcId="{B2D8ACAB-2398-4FD1-8DFB-50F670BC699B}" destId="{83BD6BB8-C726-4E27-9883-FA64F582709E}" srcOrd="1" destOrd="0" presId="urn:microsoft.com/office/officeart/2005/8/layout/process5"/>
    <dgm:cxn modelId="{A9CCF5E9-45F9-4708-AD09-4431637B4655}" type="presOf" srcId="{EAC5614C-392C-4B74-A301-554EB40943A1}" destId="{363F0C6E-4773-43C8-9BA2-FE557F4E62F1}" srcOrd="0" destOrd="0" presId="urn:microsoft.com/office/officeart/2005/8/layout/process5"/>
    <dgm:cxn modelId="{15A86A3F-3B8F-4864-BD15-A069550226D3}" type="presOf" srcId="{68F04368-1900-46E7-A418-CCA07FD908B1}" destId="{14CE62F9-89C2-42EB-AFFC-3B7EE19BB62E}" srcOrd="0" destOrd="0" presId="urn:microsoft.com/office/officeart/2005/8/layout/process5"/>
    <dgm:cxn modelId="{CE54AF55-C808-4631-84A2-46A1163EE1D8}" srcId="{7CE472A1-145A-487B-8E94-8593C4E36128}" destId="{68F04368-1900-46E7-A418-CCA07FD908B1}" srcOrd="9" destOrd="0" parTransId="{BE8C6BF8-E635-4399-85C5-10E96368BECE}" sibTransId="{005EB3F9-503B-4EA8-970C-874632E73710}"/>
    <dgm:cxn modelId="{B07D52EB-10A5-4157-845B-03FD4FA8E386}" type="presOf" srcId="{CE12ECB9-7E68-4AC5-8C94-DDC6BCDF1305}" destId="{02F76603-3E4B-4EB2-A787-56B82CBAE349}" srcOrd="0" destOrd="0" presId="urn:microsoft.com/office/officeart/2005/8/layout/process5"/>
    <dgm:cxn modelId="{65A23FCC-8916-4966-B4C9-8A2988232D85}" type="presOf" srcId="{06C99782-1FF8-4165-93C1-B0F34D5A2C89}" destId="{74208EA1-5439-4F82-9B47-076E804BE61C}" srcOrd="1" destOrd="0" presId="urn:microsoft.com/office/officeart/2005/8/layout/process5"/>
    <dgm:cxn modelId="{942F0E4A-836E-49C5-9A80-ADA1A98B5CDA}" type="presOf" srcId="{44D062B1-186E-4AE0-B055-BE03C40E6446}" destId="{AD847C0C-702E-4FF3-980D-A918C91AD9B9}" srcOrd="0" destOrd="0" presId="urn:microsoft.com/office/officeart/2005/8/layout/process5"/>
    <dgm:cxn modelId="{A91482FB-C4EC-4A5C-B5BB-D0B944080206}" type="presOf" srcId="{8732D71D-42B6-4F2D-8DAA-601507FC0940}" destId="{11CFDB0D-89D7-460A-B9A4-9F5517E280F6}" srcOrd="0" destOrd="0" presId="urn:microsoft.com/office/officeart/2005/8/layout/process5"/>
    <dgm:cxn modelId="{F1D192F1-26F4-4E85-ACB7-4F8BA9D96D1E}" type="presOf" srcId="{9BC33685-3BA3-4DF7-B912-3213C19CE4E0}" destId="{6AF47DF8-A19A-419C-BDDD-87B23BFB4A10}" srcOrd="0" destOrd="0" presId="urn:microsoft.com/office/officeart/2005/8/layout/process5"/>
    <dgm:cxn modelId="{984427E8-E036-4AC1-81CE-A32C12464A6C}" type="presOf" srcId="{62EC2B75-A5B5-45E7-83C2-60E2488AEAD3}" destId="{66C82F28-2183-4586-8446-F6E8B92AFA3F}" srcOrd="0" destOrd="0" presId="urn:microsoft.com/office/officeart/2005/8/layout/process5"/>
    <dgm:cxn modelId="{06EA621F-7291-4666-A189-FB8E21E88F27}" type="presOf" srcId="{704A13D1-7394-484D-9B2C-A8F51A3E9A0F}" destId="{DC46B8E5-7A39-47CE-9F01-F4BA04AE26AD}" srcOrd="0" destOrd="0" presId="urn:microsoft.com/office/officeart/2005/8/layout/process5"/>
    <dgm:cxn modelId="{4994442B-C954-4A1F-8B7E-C91DFA1FA67D}" type="presOf" srcId="{06C99782-1FF8-4165-93C1-B0F34D5A2C89}" destId="{F75E839E-6C41-499E-9629-D08B0A071A4A}" srcOrd="0" destOrd="0" presId="urn:microsoft.com/office/officeart/2005/8/layout/process5"/>
    <dgm:cxn modelId="{6A8108C2-0EA5-4F0C-AA23-9DE6BF02E171}" type="presOf" srcId="{26380ED0-7B57-4F83-8613-81C60518C8D6}" destId="{FCA8CFB7-09C5-41B4-B669-9A100B446B5E}" srcOrd="0" destOrd="0" presId="urn:microsoft.com/office/officeart/2005/8/layout/process5"/>
    <dgm:cxn modelId="{CD49A97F-65CB-4776-80BC-C987C01E177E}" srcId="{7CE472A1-145A-487B-8E94-8593C4E36128}" destId="{9E47E2F8-708F-410F-82E6-228BEFC3C582}" srcOrd="8" destOrd="0" parTransId="{E7CA6541-CA2D-4CE7-8821-A4095549DB2F}" sibTransId="{06C99782-1FF8-4165-93C1-B0F34D5A2C89}"/>
    <dgm:cxn modelId="{D142ED7A-CE44-4CEC-A2F3-10484327F0AF}" srcId="{7CE472A1-145A-487B-8E94-8593C4E36128}" destId="{B48426DD-EB42-4190-A80C-EED71870F14D}" srcOrd="7" destOrd="0" parTransId="{7E314E50-2780-4C2C-AD12-894EA197CCF2}" sibTransId="{62EC2B75-A5B5-45E7-83C2-60E2488AEAD3}"/>
    <dgm:cxn modelId="{3B3344FB-7E1C-43C7-94F1-55D82332D512}" type="presOf" srcId="{BF65CE39-A68C-4134-8417-E2B4FC4CD694}" destId="{B6D2A282-31A1-4F62-B6BF-93F40BA422BF}" srcOrd="0" destOrd="0" presId="urn:microsoft.com/office/officeart/2005/8/layout/process5"/>
    <dgm:cxn modelId="{823FFA55-D449-4244-BFEC-71CE56EBDADB}" type="presOf" srcId="{B2E0BC5B-2760-4240-B541-2ED25BC855F0}" destId="{D6A0A958-ECDB-4DF0-9163-69E3552A0704}" srcOrd="0" destOrd="0" presId="urn:microsoft.com/office/officeart/2005/8/layout/process5"/>
    <dgm:cxn modelId="{2D69E229-4C0F-4AF3-87DC-D1B3684591FB}" srcId="{7CE472A1-145A-487B-8E94-8593C4E36128}" destId="{BF65CE39-A68C-4134-8417-E2B4FC4CD694}" srcOrd="0" destOrd="0" parTransId="{86BB12E0-29E0-46B1-AC1D-E44265EA33D3}" sibTransId="{B2D8ACAB-2398-4FD1-8DFB-50F670BC699B}"/>
    <dgm:cxn modelId="{7546AFF2-F67C-4C62-BC54-D429D8028A20}" type="presOf" srcId="{B2D8ACAB-2398-4FD1-8DFB-50F670BC699B}" destId="{BC1DAA61-DBE4-443B-96B0-20B7CB2F37E2}" srcOrd="0" destOrd="0" presId="urn:microsoft.com/office/officeart/2005/8/layout/process5"/>
    <dgm:cxn modelId="{90E29E61-806B-4643-A522-47381CF480B8}" type="presOf" srcId="{BA6CC9F6-DD89-4813-99A3-AB2C838044BA}" destId="{704D1722-B0F3-422E-8845-DE16FD8585BA}" srcOrd="1" destOrd="0" presId="urn:microsoft.com/office/officeart/2005/8/layout/process5"/>
    <dgm:cxn modelId="{A09066CD-5588-454C-9D48-D074F1D6575E}" type="presOf" srcId="{7CE472A1-145A-487B-8E94-8593C4E36128}" destId="{E464ED5E-E420-47CC-B1EC-A677F0216CBB}" srcOrd="0" destOrd="0" presId="urn:microsoft.com/office/officeart/2005/8/layout/process5"/>
    <dgm:cxn modelId="{87E8C90E-1B09-4815-8D6F-0FACB5468260}" type="presOf" srcId="{704A13D1-7394-484D-9B2C-A8F51A3E9A0F}" destId="{6826B18F-F3F6-448D-87D6-F4E7888633FD}" srcOrd="1" destOrd="0" presId="urn:microsoft.com/office/officeart/2005/8/layout/process5"/>
    <dgm:cxn modelId="{C2E0FEA3-7284-4CC2-B90D-F31AF4EAD36A}" srcId="{7CE472A1-145A-487B-8E94-8593C4E36128}" destId="{8732D71D-42B6-4F2D-8DAA-601507FC0940}" srcOrd="6" destOrd="0" parTransId="{D0393FD5-8BAB-4BE4-A07E-6A4DDFCB085B}" sibTransId="{44D062B1-186E-4AE0-B055-BE03C40E6446}"/>
    <dgm:cxn modelId="{DC31E850-0F43-4B91-A086-9D78E83BFBAC}" type="presOf" srcId="{ABCAA53B-8B2C-47BB-AAC9-F09D5425887B}" destId="{94BEB02C-3A6C-45ED-A243-B1E73521452F}" srcOrd="0" destOrd="0" presId="urn:microsoft.com/office/officeart/2005/8/layout/process5"/>
    <dgm:cxn modelId="{0B7B4D3D-6730-49AE-A00E-62270651B0DA}" type="presOf" srcId="{B48426DD-EB42-4190-A80C-EED71870F14D}" destId="{E5CE48EB-2EE0-4E9B-BC18-F45266582A06}" srcOrd="0" destOrd="0" presId="urn:microsoft.com/office/officeart/2005/8/layout/process5"/>
    <dgm:cxn modelId="{EB1DA634-B7C1-43DD-9CD5-6095D113DF10}" srcId="{7CE472A1-145A-487B-8E94-8593C4E36128}" destId="{ABCAA53B-8B2C-47BB-AAC9-F09D5425887B}" srcOrd="5" destOrd="0" parTransId="{50990F5E-EEBC-4BF9-AED5-1EE4033D06A5}" sibTransId="{26380ED0-7B57-4F83-8613-81C60518C8D6}"/>
    <dgm:cxn modelId="{D9F6EAB8-DD3B-4EB2-B544-A2BD36C8934E}" type="presParOf" srcId="{E464ED5E-E420-47CC-B1EC-A677F0216CBB}" destId="{B6D2A282-31A1-4F62-B6BF-93F40BA422BF}" srcOrd="0" destOrd="0" presId="urn:microsoft.com/office/officeart/2005/8/layout/process5"/>
    <dgm:cxn modelId="{7EF0A348-30E0-496C-9AE1-D8DCCFA5A201}" type="presParOf" srcId="{E464ED5E-E420-47CC-B1EC-A677F0216CBB}" destId="{BC1DAA61-DBE4-443B-96B0-20B7CB2F37E2}" srcOrd="1" destOrd="0" presId="urn:microsoft.com/office/officeart/2005/8/layout/process5"/>
    <dgm:cxn modelId="{69279D2C-958A-4F1F-B2B6-36C6D75AB12F}" type="presParOf" srcId="{BC1DAA61-DBE4-443B-96B0-20B7CB2F37E2}" destId="{83BD6BB8-C726-4E27-9883-FA64F582709E}" srcOrd="0" destOrd="0" presId="urn:microsoft.com/office/officeart/2005/8/layout/process5"/>
    <dgm:cxn modelId="{B5EF35E5-28D9-4595-88D7-DC596E79238D}" type="presParOf" srcId="{E464ED5E-E420-47CC-B1EC-A677F0216CBB}" destId="{D6A0A958-ECDB-4DF0-9163-69E3552A0704}" srcOrd="2" destOrd="0" presId="urn:microsoft.com/office/officeart/2005/8/layout/process5"/>
    <dgm:cxn modelId="{BA062CF5-CC28-4310-BB7B-E0D8CE17F1AA}" type="presParOf" srcId="{E464ED5E-E420-47CC-B1EC-A677F0216CBB}" destId="{DC46B8E5-7A39-47CE-9F01-F4BA04AE26AD}" srcOrd="3" destOrd="0" presId="urn:microsoft.com/office/officeart/2005/8/layout/process5"/>
    <dgm:cxn modelId="{7D1C48E0-1D3E-4689-8864-DA3F7CFF8FBF}" type="presParOf" srcId="{DC46B8E5-7A39-47CE-9F01-F4BA04AE26AD}" destId="{6826B18F-F3F6-448D-87D6-F4E7888633FD}" srcOrd="0" destOrd="0" presId="urn:microsoft.com/office/officeart/2005/8/layout/process5"/>
    <dgm:cxn modelId="{475C3475-9FFE-4FE7-BA21-739EEF5551C5}" type="presParOf" srcId="{E464ED5E-E420-47CC-B1EC-A677F0216CBB}" destId="{6AF47DF8-A19A-419C-BDDD-87B23BFB4A10}" srcOrd="4" destOrd="0" presId="urn:microsoft.com/office/officeart/2005/8/layout/process5"/>
    <dgm:cxn modelId="{B781BDEA-A935-45AC-90C1-78935D5F4D92}" type="presParOf" srcId="{E464ED5E-E420-47CC-B1EC-A677F0216CBB}" destId="{363F0C6E-4773-43C8-9BA2-FE557F4E62F1}" srcOrd="5" destOrd="0" presId="urn:microsoft.com/office/officeart/2005/8/layout/process5"/>
    <dgm:cxn modelId="{6C3F61CA-6A02-48F0-BBA7-6DC03ED8FEC0}" type="presParOf" srcId="{363F0C6E-4773-43C8-9BA2-FE557F4E62F1}" destId="{41E176D3-EB34-473C-A198-16C4A2F41585}" srcOrd="0" destOrd="0" presId="urn:microsoft.com/office/officeart/2005/8/layout/process5"/>
    <dgm:cxn modelId="{7C1618E8-43E6-408E-8159-85D5F9A48D70}" type="presParOf" srcId="{E464ED5E-E420-47CC-B1EC-A677F0216CBB}" destId="{02F76603-3E4B-4EB2-A787-56B82CBAE349}" srcOrd="6" destOrd="0" presId="urn:microsoft.com/office/officeart/2005/8/layout/process5"/>
    <dgm:cxn modelId="{DC9A6EEB-E0DC-401B-A393-663BE32AE92C}" type="presParOf" srcId="{E464ED5E-E420-47CC-B1EC-A677F0216CBB}" destId="{F6916378-C48A-4906-82E6-493D34DA200F}" srcOrd="7" destOrd="0" presId="urn:microsoft.com/office/officeart/2005/8/layout/process5"/>
    <dgm:cxn modelId="{CCD83C09-A153-439D-8933-C4DFF63B132A}" type="presParOf" srcId="{F6916378-C48A-4906-82E6-493D34DA200F}" destId="{704D1722-B0F3-422E-8845-DE16FD8585BA}" srcOrd="0" destOrd="0" presId="urn:microsoft.com/office/officeart/2005/8/layout/process5"/>
    <dgm:cxn modelId="{5CDE4774-5B77-49E5-A74D-14C19D557CE3}" type="presParOf" srcId="{E464ED5E-E420-47CC-B1EC-A677F0216CBB}" destId="{C3AA94CA-8EC1-402E-BEEC-F8D1FB17FA9D}" srcOrd="8" destOrd="0" presId="urn:microsoft.com/office/officeart/2005/8/layout/process5"/>
    <dgm:cxn modelId="{004F91C3-4FB9-4984-A8D3-F4A9B7F729B3}" type="presParOf" srcId="{E464ED5E-E420-47CC-B1EC-A677F0216CBB}" destId="{8DBC1659-6AD9-448E-BFC7-E84B71BD2D9B}" srcOrd="9" destOrd="0" presId="urn:microsoft.com/office/officeart/2005/8/layout/process5"/>
    <dgm:cxn modelId="{2940C1AE-D7ED-467C-A9C8-DAAFE7EA2D6E}" type="presParOf" srcId="{8DBC1659-6AD9-448E-BFC7-E84B71BD2D9B}" destId="{4DB0C495-0DF8-4800-8698-044102B0AF94}" srcOrd="0" destOrd="0" presId="urn:microsoft.com/office/officeart/2005/8/layout/process5"/>
    <dgm:cxn modelId="{DD16743A-477A-4982-AAE5-0A04C73C14B0}" type="presParOf" srcId="{E464ED5E-E420-47CC-B1EC-A677F0216CBB}" destId="{94BEB02C-3A6C-45ED-A243-B1E73521452F}" srcOrd="10" destOrd="0" presId="urn:microsoft.com/office/officeart/2005/8/layout/process5"/>
    <dgm:cxn modelId="{2BA3EC50-C185-4BB4-B796-14A5CA5483FF}" type="presParOf" srcId="{E464ED5E-E420-47CC-B1EC-A677F0216CBB}" destId="{FCA8CFB7-09C5-41B4-B669-9A100B446B5E}" srcOrd="11" destOrd="0" presId="urn:microsoft.com/office/officeart/2005/8/layout/process5"/>
    <dgm:cxn modelId="{A27AF57D-F770-4FC9-B45A-D21BACDA7BFB}" type="presParOf" srcId="{FCA8CFB7-09C5-41B4-B669-9A100B446B5E}" destId="{15852003-E6D3-4BD9-877B-FE3C379655E0}" srcOrd="0" destOrd="0" presId="urn:microsoft.com/office/officeart/2005/8/layout/process5"/>
    <dgm:cxn modelId="{45F14F9A-38AE-464E-8D6E-B74108C64333}" type="presParOf" srcId="{E464ED5E-E420-47CC-B1EC-A677F0216CBB}" destId="{11CFDB0D-89D7-460A-B9A4-9F5517E280F6}" srcOrd="12" destOrd="0" presId="urn:microsoft.com/office/officeart/2005/8/layout/process5"/>
    <dgm:cxn modelId="{1CC0F122-E9F4-4654-9418-4677C53996A8}" type="presParOf" srcId="{E464ED5E-E420-47CC-B1EC-A677F0216CBB}" destId="{AD847C0C-702E-4FF3-980D-A918C91AD9B9}" srcOrd="13" destOrd="0" presId="urn:microsoft.com/office/officeart/2005/8/layout/process5"/>
    <dgm:cxn modelId="{49373B30-832A-4747-A750-238840BDF05A}" type="presParOf" srcId="{AD847C0C-702E-4FF3-980D-A918C91AD9B9}" destId="{966FB1B6-B9A6-41F0-AEDC-B86608D8B69A}" srcOrd="0" destOrd="0" presId="urn:microsoft.com/office/officeart/2005/8/layout/process5"/>
    <dgm:cxn modelId="{6AB7DFA5-D769-4E43-85B9-4897FDBD21FB}" type="presParOf" srcId="{E464ED5E-E420-47CC-B1EC-A677F0216CBB}" destId="{E5CE48EB-2EE0-4E9B-BC18-F45266582A06}" srcOrd="14" destOrd="0" presId="urn:microsoft.com/office/officeart/2005/8/layout/process5"/>
    <dgm:cxn modelId="{7921B7BA-327C-4187-804D-2D2843966C02}" type="presParOf" srcId="{E464ED5E-E420-47CC-B1EC-A677F0216CBB}" destId="{66C82F28-2183-4586-8446-F6E8B92AFA3F}" srcOrd="15" destOrd="0" presId="urn:microsoft.com/office/officeart/2005/8/layout/process5"/>
    <dgm:cxn modelId="{B62146CF-A9A9-469C-AC80-471489F0DA02}" type="presParOf" srcId="{66C82F28-2183-4586-8446-F6E8B92AFA3F}" destId="{DCE08919-B4E1-4855-81C5-46268C045D7C}" srcOrd="0" destOrd="0" presId="urn:microsoft.com/office/officeart/2005/8/layout/process5"/>
    <dgm:cxn modelId="{9CD92DE7-2A98-47EE-BC8A-0927D6DE827B}" type="presParOf" srcId="{E464ED5E-E420-47CC-B1EC-A677F0216CBB}" destId="{86D0F137-A5CD-4012-9B61-6A233D07FDE8}" srcOrd="16" destOrd="0" presId="urn:microsoft.com/office/officeart/2005/8/layout/process5"/>
    <dgm:cxn modelId="{66C6DC5C-790E-4704-BE26-228AE592C6C0}" type="presParOf" srcId="{E464ED5E-E420-47CC-B1EC-A677F0216CBB}" destId="{F75E839E-6C41-499E-9629-D08B0A071A4A}" srcOrd="17" destOrd="0" presId="urn:microsoft.com/office/officeart/2005/8/layout/process5"/>
    <dgm:cxn modelId="{2C68FD47-6604-4F84-9D79-51036A3BFB1F}" type="presParOf" srcId="{F75E839E-6C41-499E-9629-D08B0A071A4A}" destId="{74208EA1-5439-4F82-9B47-076E804BE61C}" srcOrd="0" destOrd="0" presId="urn:microsoft.com/office/officeart/2005/8/layout/process5"/>
    <dgm:cxn modelId="{C2070816-B2FF-423A-826C-44DCE213CE82}" type="presParOf" srcId="{E464ED5E-E420-47CC-B1EC-A677F0216CBB}" destId="{14CE62F9-89C2-42EB-AFFC-3B7EE19BB62E}" srcOrd="18" destOrd="0" presId="urn:microsoft.com/office/officeart/2005/8/layout/process5"/>
  </dgm:cxnLst>
  <dgm:bg>
    <a:effectLst>
      <a:innerShdw blurRad="63500" dist="50800" dir="18900000">
        <a:prstClr val="black">
          <a:alpha val="50000"/>
        </a:prstClr>
      </a:innerShdw>
    </a:effect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0.26836</cdr:x>
      <cdr:y>0</cdr:y>
    </cdr:from>
    <cdr:to>
      <cdr:x>0.44225</cdr:x>
      <cdr:y>0.27867</cdr:y>
    </cdr:to>
    <cdr:sp macro="" textlink="">
      <cdr:nvSpPr>
        <cdr:cNvPr id="2" name="TextBox 1"/>
        <cdr:cNvSpPr txBox="1"/>
      </cdr:nvSpPr>
      <cdr:spPr>
        <a:xfrm xmlns:a="http://schemas.openxmlformats.org/drawingml/2006/main">
          <a:off x="1324154" y="-3630304"/>
          <a:ext cx="857969" cy="818283"/>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2400" u="sng" dirty="0" smtClean="0"/>
            <a:t>OCCUPATION</a:t>
          </a:r>
          <a:endParaRPr lang="en-IN" sz="1100" u="sng" dirty="0"/>
        </a:p>
      </cdr:txBody>
    </cdr:sp>
  </cdr:relSizeAnchor>
</c:userShapes>
</file>

<file path=ppt/drawings/drawing2.xml><?xml version="1.0" encoding="utf-8"?>
<c:userShapes xmlns:c="http://schemas.openxmlformats.org/drawingml/2006/chart">
  <cdr:relSizeAnchor xmlns:cdr="http://schemas.openxmlformats.org/drawingml/2006/chartDrawing">
    <cdr:from>
      <cdr:x>0.30942</cdr:x>
      <cdr:y>0.0038</cdr:y>
    </cdr:from>
    <cdr:to>
      <cdr:x>0.47948</cdr:x>
      <cdr:y>0.28741</cdr:y>
    </cdr:to>
    <cdr:sp macro="" textlink="">
      <cdr:nvSpPr>
        <cdr:cNvPr id="2" name="TextBox 1"/>
        <cdr:cNvSpPr txBox="1"/>
      </cdr:nvSpPr>
      <cdr:spPr>
        <a:xfrm xmlns:a="http://schemas.openxmlformats.org/drawingml/2006/main">
          <a:off x="1663700" y="12267"/>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800" b="1" u="sng" dirty="0" smtClean="0"/>
            <a:t>HOUSING CONDITION</a:t>
          </a:r>
          <a:endParaRPr lang="en-IN" sz="1800" b="1" u="sng"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653FF7-15B6-4F2C-BA20-5099B2E53E27}" type="datetimeFigureOut">
              <a:rPr lang="en-US" smtClean="0"/>
              <a:t>12/21/2016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CF6AB7-752C-4DD3-9C7A-8A1CA82C2D53}" type="slidenum">
              <a:rPr lang="en-US" smtClean="0"/>
              <a:t>‹#›</a:t>
            </a:fld>
            <a:endParaRPr lang="en-US"/>
          </a:p>
        </p:txBody>
      </p:sp>
    </p:spTree>
    <p:extLst>
      <p:ext uri="{BB962C8B-B14F-4D97-AF65-F5344CB8AC3E}">
        <p14:creationId xmlns:p14="http://schemas.microsoft.com/office/powerpoint/2010/main" val="2627124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CF6AB7-752C-4DD3-9C7A-8A1CA82C2D53}" type="slidenum">
              <a:rPr lang="en-US" smtClean="0"/>
              <a:t>5</a:t>
            </a:fld>
            <a:endParaRPr lang="en-US"/>
          </a:p>
        </p:txBody>
      </p:sp>
    </p:spTree>
    <p:extLst>
      <p:ext uri="{BB962C8B-B14F-4D97-AF65-F5344CB8AC3E}">
        <p14:creationId xmlns:p14="http://schemas.microsoft.com/office/powerpoint/2010/main" val="2975592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FB272A8-461F-40E2-9392-5746969CAC4F}" type="slidenum">
              <a:rPr lang="en-US" smtClean="0"/>
              <a:t>65</a:t>
            </a:fld>
            <a:endParaRPr lang="en-US"/>
          </a:p>
        </p:txBody>
      </p:sp>
    </p:spTree>
    <p:extLst>
      <p:ext uri="{BB962C8B-B14F-4D97-AF65-F5344CB8AC3E}">
        <p14:creationId xmlns:p14="http://schemas.microsoft.com/office/powerpoint/2010/main" val="26602622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BA18B1C-9CB7-436C-B5C6-AF4A7B9D02BE}" type="datetimeFigureOut">
              <a:rPr lang="en-US" smtClean="0"/>
              <a:t>12/21/2016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C899C0-14D0-498C-9095-A25FFC6B8E05}" type="slidenum">
              <a:rPr lang="en-US" smtClean="0"/>
              <a:t>‹#›</a:t>
            </a:fld>
            <a:endParaRPr lang="en-US"/>
          </a:p>
        </p:txBody>
      </p:sp>
    </p:spTree>
    <p:extLst>
      <p:ext uri="{BB962C8B-B14F-4D97-AF65-F5344CB8AC3E}">
        <p14:creationId xmlns:p14="http://schemas.microsoft.com/office/powerpoint/2010/main" val="4010143007"/>
      </p:ext>
    </p:extLst>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A18B1C-9CB7-436C-B5C6-AF4A7B9D02BE}" type="datetimeFigureOut">
              <a:rPr lang="en-US" smtClean="0"/>
              <a:t>12/21/2016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C899C0-14D0-498C-9095-A25FFC6B8E05}" type="slidenum">
              <a:rPr lang="en-US" smtClean="0"/>
              <a:t>‹#›</a:t>
            </a:fld>
            <a:endParaRPr lang="en-US"/>
          </a:p>
        </p:txBody>
      </p:sp>
    </p:spTree>
    <p:extLst>
      <p:ext uri="{BB962C8B-B14F-4D97-AF65-F5344CB8AC3E}">
        <p14:creationId xmlns:p14="http://schemas.microsoft.com/office/powerpoint/2010/main" val="1326100187"/>
      </p:ext>
    </p:extLst>
  </p:cSld>
  <p:clrMapOvr>
    <a:masterClrMapping/>
  </p:clrMapOvr>
  <p:transition spd="slow"/>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56860113"/>
      </p:ext>
    </p:extLst>
  </p:cSld>
  <p:clrMapOvr>
    <a:masterClrMapping/>
  </p:clrMapOvr>
  <p:transition spd="slow"/>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32615683"/>
      </p:ext>
    </p:extLst>
  </p:cSld>
  <p:clrMapOvr>
    <a:masterClrMapping/>
  </p:clrMapOvr>
  <p:transition spd="slow"/>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31269567"/>
      </p:ext>
    </p:extLst>
  </p:cSld>
  <p:clrMapOvr>
    <a:masterClrMapping/>
  </p:clrMapOvr>
  <p:transition spd="slow"/>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57170327"/>
      </p:ext>
    </p:extLst>
  </p:cSld>
  <p:clrMapOvr>
    <a:masterClrMapping/>
  </p:clrMapOvr>
  <p:transition spd="slow"/>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31036426"/>
      </p:ext>
    </p:extLst>
  </p:cSld>
  <p:clrMapOvr>
    <a:masterClrMapping/>
  </p:clrMapOvr>
  <p:transition spd="slow"/>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28568678"/>
      </p:ext>
    </p:extLst>
  </p:cSld>
  <p:clrMapOvr>
    <a:masterClrMapping/>
  </p:clrMapOvr>
  <p:transition spd="slow"/>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9503363"/>
      </p:ext>
    </p:extLst>
  </p:cSld>
  <p:clrMapOvr>
    <a:masterClrMapping/>
  </p:clrMapOvr>
  <p:transition spd="slow"/>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05392300"/>
      </p:ext>
    </p:extLst>
  </p:cSld>
  <p:clrMapOvr>
    <a:masterClrMapping/>
  </p:clrMapOvr>
  <p:transition spd="slow"/>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75034220"/>
      </p:ext>
    </p:extLst>
  </p:cSld>
  <p:clrMapOvr>
    <a:masterClrMapping/>
  </p:clrMapOvr>
  <p:transition spd="slow"/>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66700967"/>
      </p:ext>
    </p:extLst>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A18B1C-9CB7-436C-B5C6-AF4A7B9D02BE}" type="datetimeFigureOut">
              <a:rPr lang="en-US" smtClean="0"/>
              <a:t>12/21/2016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C899C0-14D0-498C-9095-A25FFC6B8E05}" type="slidenum">
              <a:rPr lang="en-US" smtClean="0"/>
              <a:t>‹#›</a:t>
            </a:fld>
            <a:endParaRPr lang="en-US"/>
          </a:p>
        </p:txBody>
      </p:sp>
    </p:spTree>
    <p:extLst>
      <p:ext uri="{BB962C8B-B14F-4D97-AF65-F5344CB8AC3E}">
        <p14:creationId xmlns:p14="http://schemas.microsoft.com/office/powerpoint/2010/main" val="3787068849"/>
      </p:ext>
    </p:extLst>
  </p:cSld>
  <p:clrMapOvr>
    <a:masterClrMapping/>
  </p:clrMapOvr>
  <p:transition spd="slow"/>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06102737"/>
      </p:ext>
    </p:extLst>
  </p:cSld>
  <p:clrMapOvr>
    <a:masterClrMapping/>
  </p:clrMapOvr>
  <p:transition spd="slow"/>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5AC1022A-72F0-4559-B7C4-E23C7CAFDA83}" type="datetimeFigureOut">
              <a:rPr lang="en-IN" smtClean="0">
                <a:solidFill>
                  <a:prstClr val="black">
                    <a:tint val="75000"/>
                  </a:prstClr>
                </a:solidFill>
              </a:rPr>
              <a:pPr/>
              <a:t>21-12-2016</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C30341A6-C76C-47BA-91ED-5B39810518A5}"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100308279"/>
      </p:ext>
    </p:extLst>
  </p:cSld>
  <p:clrMapOvr>
    <a:masterClrMapping/>
  </p:clrMapOvr>
  <p:transition spd="slow"/>
  <p:extLst mod="1">
    <p:ext uri="{DCECCB84-F9BA-43D5-87BE-67443E8EF086}">
      <p15:sldGuideLst xmlns:p15="http://schemas.microsoft.com/office/powerpoint/2012/main"/>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AC1022A-72F0-4559-B7C4-E23C7CAFDA83}" type="datetimeFigureOut">
              <a:rPr lang="en-IN" smtClean="0">
                <a:solidFill>
                  <a:prstClr val="black">
                    <a:tint val="75000"/>
                  </a:prstClr>
                </a:solidFill>
              </a:rPr>
              <a:pPr/>
              <a:t>21-12-2016</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C30341A6-C76C-47BA-91ED-5B39810518A5}"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14070121"/>
      </p:ext>
    </p:extLst>
  </p:cSld>
  <p:clrMapOvr>
    <a:masterClrMapping/>
  </p:clrMapOvr>
  <p:transition spd="slow"/>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AC1022A-72F0-4559-B7C4-E23C7CAFDA83}" type="datetimeFigureOut">
              <a:rPr lang="en-IN" smtClean="0">
                <a:solidFill>
                  <a:prstClr val="black">
                    <a:tint val="75000"/>
                  </a:prstClr>
                </a:solidFill>
              </a:rPr>
              <a:pPr/>
              <a:t>21-12-2016</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C30341A6-C76C-47BA-91ED-5B39810518A5}"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217307754"/>
      </p:ext>
    </p:extLst>
  </p:cSld>
  <p:clrMapOvr>
    <a:masterClrMapping/>
  </p:clrMapOvr>
  <p:transition spd="slow"/>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5AC1022A-72F0-4559-B7C4-E23C7CAFDA83}" type="datetimeFigureOut">
              <a:rPr lang="en-IN" smtClean="0">
                <a:solidFill>
                  <a:prstClr val="black">
                    <a:tint val="75000"/>
                  </a:prstClr>
                </a:solidFill>
              </a:rPr>
              <a:pPr/>
              <a:t>21-12-2016</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C30341A6-C76C-47BA-91ED-5B39810518A5}"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167438179"/>
      </p:ext>
    </p:extLst>
  </p:cSld>
  <p:clrMapOvr>
    <a:masterClrMapping/>
  </p:clrMapOvr>
  <p:transition spd="slow"/>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5AC1022A-72F0-4559-B7C4-E23C7CAFDA83}" type="datetimeFigureOut">
              <a:rPr lang="en-IN" smtClean="0">
                <a:solidFill>
                  <a:prstClr val="black">
                    <a:tint val="75000"/>
                  </a:prstClr>
                </a:solidFill>
              </a:rPr>
              <a:pPr/>
              <a:t>21-12-2016</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C30341A6-C76C-47BA-91ED-5B39810518A5}"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183063875"/>
      </p:ext>
    </p:extLst>
  </p:cSld>
  <p:clrMapOvr>
    <a:masterClrMapping/>
  </p:clrMapOvr>
  <p:transition spd="slow"/>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5AC1022A-72F0-4559-B7C4-E23C7CAFDA83}" type="datetimeFigureOut">
              <a:rPr lang="en-IN" smtClean="0">
                <a:solidFill>
                  <a:prstClr val="black">
                    <a:tint val="75000"/>
                  </a:prstClr>
                </a:solidFill>
              </a:rPr>
              <a:pPr/>
              <a:t>21-12-2016</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C30341A6-C76C-47BA-91ED-5B39810518A5}"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294034297"/>
      </p:ext>
    </p:extLst>
  </p:cSld>
  <p:clrMapOvr>
    <a:masterClrMapping/>
  </p:clrMapOvr>
  <p:transition spd="slow"/>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C1022A-72F0-4559-B7C4-E23C7CAFDA83}" type="datetimeFigureOut">
              <a:rPr lang="en-IN" smtClean="0">
                <a:solidFill>
                  <a:prstClr val="black">
                    <a:tint val="75000"/>
                  </a:prstClr>
                </a:solidFill>
              </a:rPr>
              <a:pPr/>
              <a:t>21-12-2016</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C30341A6-C76C-47BA-91ED-5B39810518A5}"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39331934"/>
      </p:ext>
    </p:extLst>
  </p:cSld>
  <p:clrMapOvr>
    <a:masterClrMapping/>
  </p:clrMapOvr>
  <p:transition spd="slow"/>
  <p:extLst mod="1">
    <p:ext uri="{DCECCB84-F9BA-43D5-87BE-67443E8EF086}">
      <p15:sldGuideLst xmlns:p15="http://schemas.microsoft.com/office/powerpoint/2012/main"/>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AC1022A-72F0-4559-B7C4-E23C7CAFDA83}" type="datetimeFigureOut">
              <a:rPr lang="en-IN" smtClean="0">
                <a:solidFill>
                  <a:prstClr val="black">
                    <a:tint val="75000"/>
                  </a:prstClr>
                </a:solidFill>
              </a:rPr>
              <a:pPr/>
              <a:t>21-12-2016</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C30341A6-C76C-47BA-91ED-5B39810518A5}"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960304080"/>
      </p:ext>
    </p:extLst>
  </p:cSld>
  <p:clrMapOvr>
    <a:masterClrMapping/>
  </p:clrMapOvr>
  <p:transition spd="slow"/>
  <p:extLst mod="1">
    <p:ext uri="{DCECCB84-F9BA-43D5-87BE-67443E8EF086}">
      <p15:sldGuideLst xmlns:p15="http://schemas.microsoft.com/office/powerpoint/2012/main"/>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AC1022A-72F0-4559-B7C4-E23C7CAFDA83}" type="datetimeFigureOut">
              <a:rPr lang="en-IN" smtClean="0">
                <a:solidFill>
                  <a:prstClr val="black">
                    <a:tint val="75000"/>
                  </a:prstClr>
                </a:solidFill>
              </a:rPr>
              <a:pPr/>
              <a:t>21-12-2016</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C30341A6-C76C-47BA-91ED-5B39810518A5}"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106811434"/>
      </p:ext>
    </p:extLst>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737D780-58AA-4D48-8DD0-D07D516D963C}" type="datetimeFigureOut">
              <a:rPr lang="en-US" smtClean="0">
                <a:solidFill>
                  <a:prstClr val="black">
                    <a:tint val="75000"/>
                  </a:prstClr>
                </a:solidFill>
              </a:rPr>
              <a:pPr/>
              <a:t>12/21/2016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94C4BBD-136F-4BA8-8BE1-A947F2ED421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2941327"/>
      </p:ext>
    </p:extLst>
  </p:cSld>
  <p:clrMapOvr>
    <a:masterClrMapping/>
  </p:clrMapOvr>
  <p:transition spd="slow"/>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AC1022A-72F0-4559-B7C4-E23C7CAFDA83}" type="datetimeFigureOut">
              <a:rPr lang="en-IN" smtClean="0">
                <a:solidFill>
                  <a:prstClr val="black">
                    <a:tint val="75000"/>
                  </a:prstClr>
                </a:solidFill>
              </a:rPr>
              <a:pPr/>
              <a:t>21-12-2016</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C30341A6-C76C-47BA-91ED-5B39810518A5}"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502844811"/>
      </p:ext>
    </p:extLst>
  </p:cSld>
  <p:clrMapOvr>
    <a:masterClrMapping/>
  </p:clrMapOvr>
  <p:transition spd="slow"/>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AC1022A-72F0-4559-B7C4-E23C7CAFDA83}" type="datetimeFigureOut">
              <a:rPr lang="en-IN" smtClean="0">
                <a:solidFill>
                  <a:prstClr val="black">
                    <a:tint val="75000"/>
                  </a:prstClr>
                </a:solidFill>
              </a:rPr>
              <a:pPr/>
              <a:t>21-12-2016</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C30341A6-C76C-47BA-91ED-5B39810518A5}"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148104765"/>
      </p:ext>
    </p:extLst>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737D780-58AA-4D48-8DD0-D07D516D963C}" type="datetimeFigureOut">
              <a:rPr lang="en-US" smtClean="0">
                <a:solidFill>
                  <a:prstClr val="black">
                    <a:tint val="75000"/>
                  </a:prstClr>
                </a:solidFill>
              </a:rPr>
              <a:pPr/>
              <a:t>12/21/2016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94C4BBD-136F-4BA8-8BE1-A947F2ED421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4535997"/>
      </p:ext>
    </p:extLst>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737D780-58AA-4D48-8DD0-D07D516D963C}" type="datetimeFigureOut">
              <a:rPr lang="en-US" smtClean="0">
                <a:solidFill>
                  <a:prstClr val="black">
                    <a:tint val="75000"/>
                  </a:prstClr>
                </a:solidFill>
              </a:rPr>
              <a:pPr/>
              <a:t>12/21/2016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94C4BBD-136F-4BA8-8BE1-A947F2ED421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5530254"/>
      </p:ext>
    </p:extLst>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737D780-58AA-4D48-8DD0-D07D516D963C}" type="datetimeFigureOut">
              <a:rPr lang="en-US" smtClean="0">
                <a:solidFill>
                  <a:prstClr val="black">
                    <a:tint val="75000"/>
                  </a:prstClr>
                </a:solidFill>
              </a:rPr>
              <a:pPr/>
              <a:t>12/21/2016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94C4BBD-136F-4BA8-8BE1-A947F2ED421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84394498"/>
      </p:ext>
    </p:extLst>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737D780-58AA-4D48-8DD0-D07D516D963C}" type="datetimeFigureOut">
              <a:rPr lang="en-US" smtClean="0">
                <a:solidFill>
                  <a:prstClr val="black">
                    <a:tint val="75000"/>
                  </a:prstClr>
                </a:solidFill>
              </a:rPr>
              <a:pPr/>
              <a:t>12/21/2016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94C4BBD-136F-4BA8-8BE1-A947F2ED421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31129168"/>
      </p:ext>
    </p:extLst>
  </p:cSld>
  <p:clrMapOvr>
    <a:masterClrMapping/>
  </p:clrMapOvr>
  <p:transition spd="slow"/>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737D780-58AA-4D48-8DD0-D07D516D963C}" type="datetimeFigureOut">
              <a:rPr lang="en-US" smtClean="0">
                <a:solidFill>
                  <a:prstClr val="black">
                    <a:tint val="75000"/>
                  </a:prstClr>
                </a:solidFill>
              </a:rPr>
              <a:pPr/>
              <a:t>12/21/2016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94C4BBD-136F-4BA8-8BE1-A947F2ED421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05545194"/>
      </p:ext>
    </p:extLst>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37D780-58AA-4D48-8DD0-D07D516D963C}" type="datetimeFigureOut">
              <a:rPr lang="en-US" smtClean="0">
                <a:solidFill>
                  <a:prstClr val="black">
                    <a:tint val="75000"/>
                  </a:prstClr>
                </a:solidFill>
              </a:rPr>
              <a:pPr/>
              <a:t>12/21/2016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94C4BBD-136F-4BA8-8BE1-A947F2ED421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59793737"/>
      </p:ext>
    </p:extLst>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37D780-58AA-4D48-8DD0-D07D516D963C}" type="datetimeFigureOut">
              <a:rPr lang="en-US" smtClean="0">
                <a:solidFill>
                  <a:prstClr val="black">
                    <a:tint val="75000"/>
                  </a:prstClr>
                </a:solidFill>
              </a:rPr>
              <a:pPr/>
              <a:t>12/21/2016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94C4BBD-136F-4BA8-8BE1-A947F2ED421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46068084"/>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A18B1C-9CB7-436C-B5C6-AF4A7B9D02BE}" type="datetimeFigureOut">
              <a:rPr lang="en-US" smtClean="0"/>
              <a:t>12/21/2016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C899C0-14D0-498C-9095-A25FFC6B8E05}" type="slidenum">
              <a:rPr lang="en-US" smtClean="0"/>
              <a:t>‹#›</a:t>
            </a:fld>
            <a:endParaRPr lang="en-US"/>
          </a:p>
        </p:txBody>
      </p:sp>
    </p:spTree>
    <p:extLst>
      <p:ext uri="{BB962C8B-B14F-4D97-AF65-F5344CB8AC3E}">
        <p14:creationId xmlns:p14="http://schemas.microsoft.com/office/powerpoint/2010/main" val="3752220376"/>
      </p:ext>
    </p:extLst>
  </p:cSld>
  <p:clrMapOvr>
    <a:masterClrMapping/>
  </p:clrMapOvr>
  <p:transition spd="slow"/>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37D780-58AA-4D48-8DD0-D07D516D963C}" type="datetimeFigureOut">
              <a:rPr lang="en-US" smtClean="0">
                <a:solidFill>
                  <a:prstClr val="black">
                    <a:tint val="75000"/>
                  </a:prstClr>
                </a:solidFill>
              </a:rPr>
              <a:pPr/>
              <a:t>12/21/2016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94C4BBD-136F-4BA8-8BE1-A947F2ED421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9669735"/>
      </p:ext>
    </p:extLst>
  </p:cSld>
  <p:clrMapOvr>
    <a:masterClrMapping/>
  </p:clrMapOvr>
  <p:transition spd="slow"/>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737D780-58AA-4D48-8DD0-D07D516D963C}" type="datetimeFigureOut">
              <a:rPr lang="en-US" smtClean="0">
                <a:solidFill>
                  <a:prstClr val="black">
                    <a:tint val="75000"/>
                  </a:prstClr>
                </a:solidFill>
              </a:rPr>
              <a:pPr/>
              <a:t>12/21/2016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94C4BBD-136F-4BA8-8BE1-A947F2ED421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07883049"/>
      </p:ext>
    </p:extLst>
  </p:cSld>
  <p:clrMapOvr>
    <a:masterClrMapping/>
  </p:clrMapOvr>
  <p:transition spd="slow"/>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737D780-58AA-4D48-8DD0-D07D516D963C}" type="datetimeFigureOut">
              <a:rPr lang="en-US" smtClean="0">
                <a:solidFill>
                  <a:prstClr val="black">
                    <a:tint val="75000"/>
                  </a:prstClr>
                </a:solidFill>
              </a:rPr>
              <a:pPr/>
              <a:t>12/21/2016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94C4BBD-136F-4BA8-8BE1-A947F2ED421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6292363"/>
      </p:ext>
    </p:extLst>
  </p:cSld>
  <p:clrMapOvr>
    <a:masterClrMapping/>
  </p:clrMapOvr>
  <p:transition spd="slow"/>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737D780-58AA-4D48-8DD0-D07D516D963C}" type="datetimeFigureOut">
              <a:rPr lang="en-US" smtClean="0">
                <a:solidFill>
                  <a:prstClr val="black">
                    <a:tint val="75000"/>
                  </a:prstClr>
                </a:solidFill>
              </a:rPr>
              <a:pPr/>
              <a:t>12/21/2016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94C4BBD-136F-4BA8-8BE1-A947F2ED421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57441001"/>
      </p:ext>
    </p:extLst>
  </p:cSld>
  <p:clrMapOvr>
    <a:masterClrMapping/>
  </p:clrMapOvr>
  <p:transition spd="slow"/>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737D780-58AA-4D48-8DD0-D07D516D963C}" type="datetimeFigureOut">
              <a:rPr lang="en-US" smtClean="0">
                <a:solidFill>
                  <a:prstClr val="black">
                    <a:tint val="75000"/>
                  </a:prstClr>
                </a:solidFill>
              </a:rPr>
              <a:pPr/>
              <a:t>12/21/2016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94C4BBD-136F-4BA8-8BE1-A947F2ED421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95863831"/>
      </p:ext>
    </p:extLst>
  </p:cSld>
  <p:clrMapOvr>
    <a:masterClrMapping/>
  </p:clrMapOvr>
  <p:transition spd="slow"/>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737D780-58AA-4D48-8DD0-D07D516D963C}" type="datetimeFigureOut">
              <a:rPr lang="en-US" smtClean="0">
                <a:solidFill>
                  <a:prstClr val="black">
                    <a:tint val="75000"/>
                  </a:prstClr>
                </a:solidFill>
              </a:rPr>
              <a:pPr/>
              <a:t>12/21/2016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94C4BBD-136F-4BA8-8BE1-A947F2ED421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01635301"/>
      </p:ext>
    </p:extLst>
  </p:cSld>
  <p:clrMapOvr>
    <a:masterClrMapping/>
  </p:clrMapOvr>
  <p:transition spd="slow"/>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737D780-58AA-4D48-8DD0-D07D516D963C}" type="datetimeFigureOut">
              <a:rPr lang="en-US" smtClean="0">
                <a:solidFill>
                  <a:prstClr val="black">
                    <a:tint val="75000"/>
                  </a:prstClr>
                </a:solidFill>
              </a:rPr>
              <a:pPr/>
              <a:t>12/21/2016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94C4BBD-136F-4BA8-8BE1-A947F2ED421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94226454"/>
      </p:ext>
    </p:extLst>
  </p:cSld>
  <p:clrMapOvr>
    <a:masterClrMapping/>
  </p:clrMapOvr>
  <p:transition spd="slow"/>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737D780-58AA-4D48-8DD0-D07D516D963C}" type="datetimeFigureOut">
              <a:rPr lang="en-US" smtClean="0">
                <a:solidFill>
                  <a:prstClr val="black">
                    <a:tint val="75000"/>
                  </a:prstClr>
                </a:solidFill>
              </a:rPr>
              <a:pPr/>
              <a:t>12/21/2016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94C4BBD-136F-4BA8-8BE1-A947F2ED421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94532073"/>
      </p:ext>
    </p:extLst>
  </p:cSld>
  <p:clrMapOvr>
    <a:masterClrMapping/>
  </p:clrMapOvr>
  <p:transition spd="slow"/>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737D780-58AA-4D48-8DD0-D07D516D963C}" type="datetimeFigureOut">
              <a:rPr lang="en-US" smtClean="0">
                <a:solidFill>
                  <a:prstClr val="black">
                    <a:tint val="75000"/>
                  </a:prstClr>
                </a:solidFill>
              </a:rPr>
              <a:pPr/>
              <a:t>12/21/2016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94C4BBD-136F-4BA8-8BE1-A947F2ED421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437191"/>
      </p:ext>
    </p:extLst>
  </p:cSld>
  <p:clrMapOvr>
    <a:masterClrMapping/>
  </p:clrMapOvr>
  <p:transition spd="slow"/>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37D780-58AA-4D48-8DD0-D07D516D963C}" type="datetimeFigureOut">
              <a:rPr lang="en-US" smtClean="0">
                <a:solidFill>
                  <a:prstClr val="black">
                    <a:tint val="75000"/>
                  </a:prstClr>
                </a:solidFill>
              </a:rPr>
              <a:pPr/>
              <a:t>12/21/2016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94C4BBD-136F-4BA8-8BE1-A947F2ED421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80347789"/>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BA18B1C-9CB7-436C-B5C6-AF4A7B9D02BE}" type="datetimeFigureOut">
              <a:rPr lang="en-US" smtClean="0"/>
              <a:t>12/21/2016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C899C0-14D0-498C-9095-A25FFC6B8E05}" type="slidenum">
              <a:rPr lang="en-US" smtClean="0"/>
              <a:t>‹#›</a:t>
            </a:fld>
            <a:endParaRPr lang="en-US"/>
          </a:p>
        </p:txBody>
      </p:sp>
    </p:spTree>
    <p:extLst>
      <p:ext uri="{BB962C8B-B14F-4D97-AF65-F5344CB8AC3E}">
        <p14:creationId xmlns:p14="http://schemas.microsoft.com/office/powerpoint/2010/main" val="1041862699"/>
      </p:ext>
    </p:extLst>
  </p:cSld>
  <p:clrMapOvr>
    <a:masterClrMapping/>
  </p:clrMapOvr>
  <p:transition spd="slow"/>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37D780-58AA-4D48-8DD0-D07D516D963C}" type="datetimeFigureOut">
              <a:rPr lang="en-US" smtClean="0">
                <a:solidFill>
                  <a:prstClr val="black">
                    <a:tint val="75000"/>
                  </a:prstClr>
                </a:solidFill>
              </a:rPr>
              <a:pPr/>
              <a:t>12/21/2016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94C4BBD-136F-4BA8-8BE1-A947F2ED421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69380901"/>
      </p:ext>
    </p:extLst>
  </p:cSld>
  <p:clrMapOvr>
    <a:masterClrMapping/>
  </p:clrMapOvr>
  <p:transition spd="slow"/>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37D780-58AA-4D48-8DD0-D07D516D963C}" type="datetimeFigureOut">
              <a:rPr lang="en-US" smtClean="0">
                <a:solidFill>
                  <a:prstClr val="black">
                    <a:tint val="75000"/>
                  </a:prstClr>
                </a:solidFill>
              </a:rPr>
              <a:pPr/>
              <a:t>12/21/2016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94C4BBD-136F-4BA8-8BE1-A947F2ED421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69944521"/>
      </p:ext>
    </p:extLst>
  </p:cSld>
  <p:clrMapOvr>
    <a:masterClrMapping/>
  </p:clrMapOvr>
  <p:transition spd="slow"/>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737D780-58AA-4D48-8DD0-D07D516D963C}" type="datetimeFigureOut">
              <a:rPr lang="en-US" smtClean="0">
                <a:solidFill>
                  <a:prstClr val="black">
                    <a:tint val="75000"/>
                  </a:prstClr>
                </a:solidFill>
              </a:rPr>
              <a:pPr/>
              <a:t>12/21/2016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94C4BBD-136F-4BA8-8BE1-A947F2ED421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5290616"/>
      </p:ext>
    </p:extLst>
  </p:cSld>
  <p:clrMapOvr>
    <a:masterClrMapping/>
  </p:clrMapOvr>
  <p:transition spd="slow"/>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737D780-58AA-4D48-8DD0-D07D516D963C}" type="datetimeFigureOut">
              <a:rPr lang="en-US" smtClean="0">
                <a:solidFill>
                  <a:prstClr val="black">
                    <a:tint val="75000"/>
                  </a:prstClr>
                </a:solidFill>
              </a:rPr>
              <a:pPr/>
              <a:t>12/21/2016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94C4BBD-136F-4BA8-8BE1-A947F2ED421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99177779"/>
      </p:ext>
    </p:extLst>
  </p:cSld>
  <p:clrMapOvr>
    <a:masterClrMapping/>
  </p:clrMapOvr>
  <p:transition spd="slow"/>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1133931"/>
      </p:ext>
    </p:extLst>
  </p:cSld>
  <p:clrMapOvr>
    <a:masterClrMapping/>
  </p:clrMapOvr>
  <p:transition spd="slow"/>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52761368"/>
      </p:ext>
    </p:extLst>
  </p:cSld>
  <p:clrMapOvr>
    <a:masterClrMapping/>
  </p:clrMapOvr>
  <p:transition spd="slow"/>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08577613"/>
      </p:ext>
    </p:extLst>
  </p:cSld>
  <p:clrMapOvr>
    <a:masterClrMapping/>
  </p:clrMapOvr>
  <p:transition spd="slow"/>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27749942"/>
      </p:ext>
    </p:extLst>
  </p:cSld>
  <p:clrMapOvr>
    <a:masterClrMapping/>
  </p:clrMapOvr>
  <p:transition spd="slow"/>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17727858"/>
      </p:ext>
    </p:extLst>
  </p:cSld>
  <p:clrMapOvr>
    <a:masterClrMapping/>
  </p:clrMapOvr>
  <p:transition spd="slow"/>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43987223"/>
      </p:ext>
    </p:extLst>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BA18B1C-9CB7-436C-B5C6-AF4A7B9D02BE}" type="datetimeFigureOut">
              <a:rPr lang="en-US" smtClean="0"/>
              <a:t>12/21/2016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C899C0-14D0-498C-9095-A25FFC6B8E05}" type="slidenum">
              <a:rPr lang="en-US" smtClean="0"/>
              <a:t>‹#›</a:t>
            </a:fld>
            <a:endParaRPr lang="en-US"/>
          </a:p>
        </p:txBody>
      </p:sp>
    </p:spTree>
    <p:extLst>
      <p:ext uri="{BB962C8B-B14F-4D97-AF65-F5344CB8AC3E}">
        <p14:creationId xmlns:p14="http://schemas.microsoft.com/office/powerpoint/2010/main" val="2645583949"/>
      </p:ext>
    </p:extLst>
  </p:cSld>
  <p:clrMapOvr>
    <a:masterClrMapping/>
  </p:clrMapOvr>
  <p:transition spd="slow"/>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85478340"/>
      </p:ext>
    </p:extLst>
  </p:cSld>
  <p:clrMapOvr>
    <a:masterClrMapping/>
  </p:clrMapOvr>
  <p:transition spd="slow"/>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0656345"/>
      </p:ext>
    </p:extLst>
  </p:cSld>
  <p:clrMapOvr>
    <a:masterClrMapping/>
  </p:clrMapOvr>
  <p:transition spd="slow"/>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77501023"/>
      </p:ext>
    </p:extLst>
  </p:cSld>
  <p:clrMapOvr>
    <a:masterClrMapping/>
  </p:clrMapOvr>
  <p:transition spd="slow"/>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30634963"/>
      </p:ext>
    </p:extLst>
  </p:cSld>
  <p:clrMapOvr>
    <a:masterClrMapping/>
  </p:clrMapOvr>
  <p:transition spd="slow"/>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66896866"/>
      </p:ext>
    </p:extLst>
  </p:cSld>
  <p:clrMapOvr>
    <a:masterClrMapping/>
  </p:clrMapOvr>
  <p:transition spd="slow"/>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47640079"/>
      </p:ext>
    </p:extLst>
  </p:cSld>
  <p:clrMapOvr>
    <a:masterClrMapping/>
  </p:clrMapOvr>
  <p:transition spd="slow"/>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11656557"/>
      </p:ext>
    </p:extLst>
  </p:cSld>
  <p:clrMapOvr>
    <a:masterClrMapping/>
  </p:clrMapOvr>
  <p:transition spd="slow"/>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31317087"/>
      </p:ext>
    </p:extLst>
  </p:cSld>
  <p:clrMapOvr>
    <a:masterClrMapping/>
  </p:clrMapOvr>
  <p:transition spd="slow"/>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51514172"/>
      </p:ext>
    </p:extLst>
  </p:cSld>
  <p:clrMapOvr>
    <a:masterClrMapping/>
  </p:clrMapOvr>
  <p:transition spd="slow"/>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10999983"/>
      </p:ext>
    </p:extLst>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BA18B1C-9CB7-436C-B5C6-AF4A7B9D02BE}" type="datetimeFigureOut">
              <a:rPr lang="en-US" smtClean="0"/>
              <a:t>12/21/2016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BC899C0-14D0-498C-9095-A25FFC6B8E05}" type="slidenum">
              <a:rPr lang="en-US" smtClean="0"/>
              <a:t>‹#›</a:t>
            </a:fld>
            <a:endParaRPr lang="en-US"/>
          </a:p>
        </p:txBody>
      </p:sp>
    </p:spTree>
    <p:extLst>
      <p:ext uri="{BB962C8B-B14F-4D97-AF65-F5344CB8AC3E}">
        <p14:creationId xmlns:p14="http://schemas.microsoft.com/office/powerpoint/2010/main" val="1343873088"/>
      </p:ext>
    </p:extLst>
  </p:cSld>
  <p:clrMapOvr>
    <a:masterClrMapping/>
  </p:clrMapOvr>
  <p:transition spd="slow"/>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72676655"/>
      </p:ext>
    </p:extLst>
  </p:cSld>
  <p:clrMapOvr>
    <a:masterClrMapping/>
  </p:clrMapOvr>
  <p:transition spd="slow"/>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93911494"/>
      </p:ext>
    </p:extLst>
  </p:cSld>
  <p:clrMapOvr>
    <a:masterClrMapping/>
  </p:clrMapOvr>
  <p:transition spd="slow"/>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24942687"/>
      </p:ext>
    </p:extLst>
  </p:cSld>
  <p:clrMapOvr>
    <a:masterClrMapping/>
  </p:clrMapOvr>
  <p:transition spd="slow"/>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97323452"/>
      </p:ext>
    </p:extLst>
  </p:cSld>
  <p:clrMapOvr>
    <a:masterClrMapping/>
  </p:clrMapOvr>
  <p:transition spd="slow"/>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07645154"/>
      </p:ext>
    </p:extLst>
  </p:cSld>
  <p:clrMapOvr>
    <a:masterClrMapping/>
  </p:clrMapOvr>
  <p:transition spd="slow"/>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48591094"/>
      </p:ext>
    </p:extLst>
  </p:cSld>
  <p:clrMapOvr>
    <a:masterClrMapping/>
  </p:clrMapOvr>
  <p:transition spd="slow"/>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32352608"/>
      </p:ext>
    </p:extLst>
  </p:cSld>
  <p:clrMapOvr>
    <a:masterClrMapping/>
  </p:clrMapOvr>
  <p:transition spd="slow"/>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57091047"/>
      </p:ext>
    </p:extLst>
  </p:cSld>
  <p:clrMapOvr>
    <a:masterClrMapping/>
  </p:clrMapOvr>
  <p:transition spd="slow"/>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86942129"/>
      </p:ext>
    </p:extLst>
  </p:cSld>
  <p:clrMapOvr>
    <a:masterClrMapping/>
  </p:clrMapOvr>
  <p:transition spd="slow"/>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89173074"/>
      </p:ext>
    </p:extLst>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BA18B1C-9CB7-436C-B5C6-AF4A7B9D02BE}" type="datetimeFigureOut">
              <a:rPr lang="en-US" smtClean="0"/>
              <a:t>12/21/2016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BC899C0-14D0-498C-9095-A25FFC6B8E05}" type="slidenum">
              <a:rPr lang="en-US" smtClean="0"/>
              <a:t>‹#›</a:t>
            </a:fld>
            <a:endParaRPr lang="en-US"/>
          </a:p>
        </p:txBody>
      </p:sp>
    </p:spTree>
    <p:extLst>
      <p:ext uri="{BB962C8B-B14F-4D97-AF65-F5344CB8AC3E}">
        <p14:creationId xmlns:p14="http://schemas.microsoft.com/office/powerpoint/2010/main" val="3172387594"/>
      </p:ext>
    </p:extLst>
  </p:cSld>
  <p:clrMapOvr>
    <a:masterClrMapping/>
  </p:clrMapOvr>
  <p:transition spd="slow"/>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72625990"/>
      </p:ext>
    </p:extLst>
  </p:cSld>
  <p:clrMapOvr>
    <a:masterClrMapping/>
  </p:clrMapOvr>
  <p:transition spd="slow"/>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70120010"/>
      </p:ext>
    </p:extLst>
  </p:cSld>
  <p:clrMapOvr>
    <a:masterClrMapping/>
  </p:clrMapOvr>
  <p:transition spd="slow"/>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43292892"/>
      </p:ext>
    </p:extLst>
  </p:cSld>
  <p:clrMapOvr>
    <a:masterClrMapping/>
  </p:clrMapOvr>
  <p:transition spd="slow"/>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86892"/>
      </p:ext>
    </p:extLst>
  </p:cSld>
  <p:clrMapOvr>
    <a:masterClrMapping/>
  </p:clrMapOvr>
  <p:transition spd="slow"/>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24713105"/>
      </p:ext>
    </p:extLst>
  </p:cSld>
  <p:clrMapOvr>
    <a:masterClrMapping/>
  </p:clrMapOvr>
  <p:transition spd="slow"/>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93025740"/>
      </p:ext>
    </p:extLst>
  </p:cSld>
  <p:clrMapOvr>
    <a:masterClrMapping/>
  </p:clrMapOvr>
  <p:transition spd="slow"/>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1134523"/>
      </p:ext>
    </p:extLst>
  </p:cSld>
  <p:clrMapOvr>
    <a:masterClrMapping/>
  </p:clrMapOvr>
  <p:transition spd="slow"/>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66365819"/>
      </p:ext>
    </p:extLst>
  </p:cSld>
  <p:clrMapOvr>
    <a:masterClrMapping/>
  </p:clrMapOvr>
  <p:transition spd="slow"/>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97387390"/>
      </p:ext>
    </p:extLst>
  </p:cSld>
  <p:clrMapOvr>
    <a:masterClrMapping/>
  </p:clrMapOvr>
  <p:transition spd="slow"/>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04135476"/>
      </p:ext>
    </p:extLst>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A18B1C-9CB7-436C-B5C6-AF4A7B9D02BE}" type="datetimeFigureOut">
              <a:rPr lang="en-US" smtClean="0"/>
              <a:t>12/21/2016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BC899C0-14D0-498C-9095-A25FFC6B8E05}" type="slidenum">
              <a:rPr lang="en-US" smtClean="0"/>
              <a:t>‹#›</a:t>
            </a:fld>
            <a:endParaRPr lang="en-US"/>
          </a:p>
        </p:txBody>
      </p:sp>
    </p:spTree>
    <p:extLst>
      <p:ext uri="{BB962C8B-B14F-4D97-AF65-F5344CB8AC3E}">
        <p14:creationId xmlns:p14="http://schemas.microsoft.com/office/powerpoint/2010/main" val="126235336"/>
      </p:ext>
    </p:extLst>
  </p:cSld>
  <p:clrMapOvr>
    <a:masterClrMapping/>
  </p:clrMapOvr>
  <p:transition spd="slow"/>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62030978"/>
      </p:ext>
    </p:extLst>
  </p:cSld>
  <p:clrMapOvr>
    <a:masterClrMapping/>
  </p:clrMapOvr>
  <p:transition spd="slow"/>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50178826"/>
      </p:ext>
    </p:extLst>
  </p:cSld>
  <p:clrMapOvr>
    <a:masterClrMapping/>
  </p:clrMapOvr>
  <p:transition spd="slow"/>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65361663"/>
      </p:ext>
    </p:extLst>
  </p:cSld>
  <p:clrMapOvr>
    <a:masterClrMapping/>
  </p:clrMapOvr>
  <p:transition spd="slow"/>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13316825"/>
      </p:ext>
    </p:extLst>
  </p:cSld>
  <p:clrMapOvr>
    <a:masterClrMapping/>
  </p:clrMapOvr>
  <p:transition spd="slow"/>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05450934"/>
      </p:ext>
    </p:extLst>
  </p:cSld>
  <p:clrMapOvr>
    <a:masterClrMapping/>
  </p:clrMapOvr>
  <p:transition spd="slow"/>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76946371"/>
      </p:ext>
    </p:extLst>
  </p:cSld>
  <p:clrMapOvr>
    <a:masterClrMapping/>
  </p:clrMapOvr>
  <p:transition spd="slow"/>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52051223"/>
      </p:ext>
    </p:extLst>
  </p:cSld>
  <p:clrMapOvr>
    <a:masterClrMapping/>
  </p:clrMapOvr>
  <p:transition spd="slow"/>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01452021"/>
      </p:ext>
    </p:extLst>
  </p:cSld>
  <p:clrMapOvr>
    <a:masterClrMapping/>
  </p:clrMapOvr>
  <p:transition spd="slow"/>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24115618"/>
      </p:ext>
    </p:extLst>
  </p:cSld>
  <p:clrMapOvr>
    <a:masterClrMapping/>
  </p:clrMapOvr>
  <p:transition spd="slow"/>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33396609"/>
      </p:ext>
    </p:extLst>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BA18B1C-9CB7-436C-B5C6-AF4A7B9D02BE}" type="datetimeFigureOut">
              <a:rPr lang="en-US" smtClean="0"/>
              <a:t>12/21/2016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C899C0-14D0-498C-9095-A25FFC6B8E05}" type="slidenum">
              <a:rPr lang="en-US" smtClean="0"/>
              <a:t>‹#›</a:t>
            </a:fld>
            <a:endParaRPr lang="en-US"/>
          </a:p>
        </p:txBody>
      </p:sp>
    </p:spTree>
    <p:extLst>
      <p:ext uri="{BB962C8B-B14F-4D97-AF65-F5344CB8AC3E}">
        <p14:creationId xmlns:p14="http://schemas.microsoft.com/office/powerpoint/2010/main" val="3439310811"/>
      </p:ext>
    </p:extLst>
  </p:cSld>
  <p:clrMapOvr>
    <a:masterClrMapping/>
  </p:clrMapOvr>
  <p:transition spd="slow"/>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88753259"/>
      </p:ext>
    </p:extLst>
  </p:cSld>
  <p:clrMapOvr>
    <a:masterClrMapping/>
  </p:clrMapOvr>
  <p:transition spd="slow"/>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027705"/>
      </p:ext>
    </p:extLst>
  </p:cSld>
  <p:clrMapOvr>
    <a:masterClrMapping/>
  </p:clrMapOvr>
  <p:transition spd="slow"/>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1432656"/>
      </p:ext>
    </p:extLst>
  </p:cSld>
  <p:clrMapOvr>
    <a:masterClrMapping/>
  </p:clrMapOvr>
  <p:transition spd="slow"/>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59011276"/>
      </p:ext>
    </p:extLst>
  </p:cSld>
  <p:clrMapOvr>
    <a:masterClrMapping/>
  </p:clrMapOvr>
  <p:transition spd="slow"/>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76384050"/>
      </p:ext>
    </p:extLst>
  </p:cSld>
  <p:clrMapOvr>
    <a:masterClrMapping/>
  </p:clrMapOvr>
  <p:transition spd="slow"/>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12985587"/>
      </p:ext>
    </p:extLst>
  </p:cSld>
  <p:clrMapOvr>
    <a:masterClrMapping/>
  </p:clrMapOvr>
  <p:transition spd="slow"/>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20267672"/>
      </p:ext>
    </p:extLst>
  </p:cSld>
  <p:clrMapOvr>
    <a:masterClrMapping/>
  </p:clrMapOvr>
  <p:transition spd="slow"/>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13456281"/>
      </p:ext>
    </p:extLst>
  </p:cSld>
  <p:clrMapOvr>
    <a:masterClrMapping/>
  </p:clrMapOvr>
  <p:transition spd="slow"/>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42912606"/>
      </p:ext>
    </p:extLst>
  </p:cSld>
  <p:clrMapOvr>
    <a:masterClrMapping/>
  </p:clrMapOvr>
  <p:transition spd="slow"/>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96881535"/>
      </p:ext>
    </p:extLst>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BA18B1C-9CB7-436C-B5C6-AF4A7B9D02BE}" type="datetimeFigureOut">
              <a:rPr lang="en-US" smtClean="0"/>
              <a:t>12/21/2016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C899C0-14D0-498C-9095-A25FFC6B8E05}" type="slidenum">
              <a:rPr lang="en-US" smtClean="0"/>
              <a:t>‹#›</a:t>
            </a:fld>
            <a:endParaRPr lang="en-US"/>
          </a:p>
        </p:txBody>
      </p:sp>
    </p:spTree>
    <p:extLst>
      <p:ext uri="{BB962C8B-B14F-4D97-AF65-F5344CB8AC3E}">
        <p14:creationId xmlns:p14="http://schemas.microsoft.com/office/powerpoint/2010/main" val="1935471254"/>
      </p:ext>
    </p:extLst>
  </p:cSld>
  <p:clrMapOvr>
    <a:masterClrMapping/>
  </p:clrMapOvr>
  <p:transition spd="slow"/>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80849310"/>
      </p:ext>
    </p:extLst>
  </p:cSld>
  <p:clrMapOvr>
    <a:masterClrMapping/>
  </p:clrMapOvr>
  <p:transition spd="slow"/>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64554946"/>
      </p:ext>
    </p:extLst>
  </p:cSld>
  <p:clrMapOvr>
    <a:masterClrMapping/>
  </p:clrMapOvr>
  <p:transition spd="slow"/>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74412701"/>
      </p:ext>
    </p:extLst>
  </p:cSld>
  <p:clrMapOvr>
    <a:masterClrMapping/>
  </p:clrMapOvr>
  <p:transition spd="slow"/>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10949186"/>
      </p:ext>
    </p:extLst>
  </p:cSld>
  <p:clrMapOvr>
    <a:masterClrMapping/>
  </p:clrMapOvr>
  <p:transition spd="slow"/>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38800268"/>
      </p:ext>
    </p:extLst>
  </p:cSld>
  <p:clrMapOvr>
    <a:masterClrMapping/>
  </p:clrMapOvr>
  <p:transition spd="slow"/>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8079895"/>
      </p:ext>
    </p:extLst>
  </p:cSld>
  <p:clrMapOvr>
    <a:masterClrMapping/>
  </p:clrMapOvr>
  <p:transition spd="slow"/>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1832565"/>
      </p:ext>
    </p:extLst>
  </p:cSld>
  <p:clrMapOvr>
    <a:masterClrMapping/>
  </p:clrMapOvr>
  <p:transition spd="slow"/>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68433004"/>
      </p:ext>
    </p:extLst>
  </p:cSld>
  <p:clrMapOvr>
    <a:masterClrMapping/>
  </p:clrMapOvr>
  <p:transition spd="slow"/>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21987187"/>
      </p:ext>
    </p:extLst>
  </p:cSld>
  <p:clrMapOvr>
    <a:masterClrMapping/>
  </p:clrMapOvr>
  <p:transition spd="slow"/>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71225654"/>
      </p:ext>
    </p:extLst>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A18B1C-9CB7-436C-B5C6-AF4A7B9D02BE}" type="datetimeFigureOut">
              <a:rPr lang="en-US" smtClean="0"/>
              <a:t>12/21/2016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C899C0-14D0-498C-9095-A25FFC6B8E05}" type="slidenum">
              <a:rPr lang="en-US" smtClean="0"/>
              <a:t>‹#›</a:t>
            </a:fld>
            <a:endParaRPr lang="en-US"/>
          </a:p>
        </p:txBody>
      </p:sp>
    </p:spTree>
    <p:extLst>
      <p:ext uri="{BB962C8B-B14F-4D97-AF65-F5344CB8AC3E}">
        <p14:creationId xmlns:p14="http://schemas.microsoft.com/office/powerpoint/2010/main" val="42673295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85235973"/>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ransition spd="slow"/>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C1022A-72F0-4559-B7C4-E23C7CAFDA83}" type="datetimeFigureOut">
              <a:rPr lang="en-IN" smtClean="0">
                <a:solidFill>
                  <a:prstClr val="black">
                    <a:tint val="75000"/>
                  </a:prstClr>
                </a:solidFill>
              </a:rPr>
              <a:pPr/>
              <a:t>21-12-2016</a:t>
            </a:fld>
            <a:endParaRPr lang="en-IN">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0341A6-C76C-47BA-91ED-5B39810518A5}"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980061166"/>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ransition spd="slow"/>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37D780-58AA-4D48-8DD0-D07D516D963C}" type="datetimeFigureOut">
              <a:rPr lang="en-US" smtClean="0">
                <a:solidFill>
                  <a:prstClr val="black">
                    <a:tint val="75000"/>
                  </a:prstClr>
                </a:solidFill>
              </a:rPr>
              <a:pPr/>
              <a:t>12/21/2016</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4C4BBD-136F-4BA8-8BE1-A947F2ED421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509409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37D780-58AA-4D48-8DD0-D07D516D963C}" type="datetimeFigureOut">
              <a:rPr lang="en-US" smtClean="0">
                <a:solidFill>
                  <a:prstClr val="black">
                    <a:tint val="75000"/>
                  </a:prstClr>
                </a:solidFill>
              </a:rPr>
              <a:pPr/>
              <a:t>12/21/2016</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4C4BBD-136F-4BA8-8BE1-A947F2ED421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379825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slow"/>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5651306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spd="slow"/>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0620780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spd="slow"/>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82561719"/>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ransition spd="slow"/>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42649159"/>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ransition spd="slow"/>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4322751"/>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ransition spd="slow"/>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solidFill>
                  <a:prstClr val="black">
                    <a:tint val="75000"/>
                  </a:prstClr>
                </a:solidFill>
              </a:rPr>
              <a:pPr/>
              <a:t>12/21/2016</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9927783"/>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ransition spd="slow"/>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7.xml"/><Relationship Id="rId5" Type="http://schemas.microsoft.com/office/2007/relationships/hdphoto" Target="../media/hdphoto7.wdp"/><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microsoft.com/office/2007/relationships/diagramDrawing" Target="../diagrams/drawing2.xml"/><Relationship Id="rId3" Type="http://schemas.microsoft.com/office/2007/relationships/hdphoto" Target="../media/hdphoto1.wdp"/><Relationship Id="rId7" Type="http://schemas.openxmlformats.org/officeDocument/2006/relationships/diagramColors" Target="../diagrams/colors2.xml"/><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s>
</file>

<file path=ppt/slides/_rels/slide1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chart" Target="../charts/chart6.xml"/><Relationship Id="rId5" Type="http://schemas.openxmlformats.org/officeDocument/2006/relationships/chart" Target="../charts/chart5.xml"/><Relationship Id="rId4" Type="http://schemas.openxmlformats.org/officeDocument/2006/relationships/chart" Target="../charts/chart4.xml"/></Relationships>
</file>

<file path=ppt/slides/_rels/slide1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chart" Target="../charts/char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1.xml"/><Relationship Id="rId4" Type="http://schemas.microsoft.com/office/2007/relationships/hdphoto" Target="../media/hdphoto8.wdp"/></Relationships>
</file>

<file path=ppt/slides/_rels/slide18.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12.xml"/></Relationships>
</file>

<file path=ppt/slides/_rels/slide2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7.xml"/><Relationship Id="rId5" Type="http://schemas.microsoft.com/office/2007/relationships/hdphoto" Target="../media/hdphoto10.wdp"/><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chart" Target="../charts/chart8.xml"/></Relationships>
</file>

<file path=ppt/slides/_rels/slide2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26.emf"/></Relationships>
</file>

<file path=ppt/slides/_rels/slide2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27.emf"/></Relationships>
</file>

<file path=ppt/slides/_rels/slide2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28.emf"/></Relationships>
</file>

<file path=ppt/slides/_rels/slide2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29.emf"/></Relationships>
</file>

<file path=ppt/slides/_rels/slide2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30.emf"/></Relationships>
</file>

<file path=ppt/slides/_rels/slide2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67.xml"/></Relationships>
</file>

<file path=ppt/slides/_rels/slide2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78.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12.xml"/></Relationships>
</file>

<file path=ppt/slides/_rels/slide3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31.emf"/></Relationships>
</file>

<file path=ppt/slides/_rels/slide3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32.emf"/></Relationships>
</file>

<file path=ppt/slides/_rels/slide3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34.emf"/></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1.xml"/><Relationship Id="rId4" Type="http://schemas.microsoft.com/office/2007/relationships/hdphoto" Target="../media/hdphoto8.wdp"/></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3.JPG"/><Relationship Id="rId1" Type="http://schemas.openxmlformats.org/officeDocument/2006/relationships/slideLayout" Target="../slideLayouts/slideLayout7.xml"/><Relationship Id="rId4" Type="http://schemas.microsoft.com/office/2007/relationships/hdphoto" Target="../media/hdphoto11.wdp"/></Relationships>
</file>

<file path=ppt/slides/_rels/slide3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7.xml"/><Relationship Id="rId5" Type="http://schemas.microsoft.com/office/2007/relationships/hdphoto" Target="../media/hdphoto10.wdp"/><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chart" Target="../charts/chart9.xml"/></Relationships>
</file>

<file path=ppt/slides/_rels/slide3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36.emf"/></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12.xml"/></Relationships>
</file>

<file path=ppt/slides/_rels/slide4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37.emf"/></Relationships>
</file>

<file path=ppt/slides/_rels/slide4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38.emf"/></Relationships>
</file>

<file path=ppt/slides/_rels/slide4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39.emf"/></Relationships>
</file>

<file path=ppt/slides/_rels/slide4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40.emf"/></Relationships>
</file>

<file path=ppt/slides/_rels/slide4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89.xml"/></Relationships>
</file>

<file path=ppt/slides/_rels/slide4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100.xml"/></Relationships>
</file>

<file path=ppt/slides/_rels/slide4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41.emf"/></Relationships>
</file>

<file path=ppt/slides/_rels/slide4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42.emf"/></Relationships>
</file>

<file path=ppt/slides/_rels/slide4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43.jpeg"/></Relationships>
</file>

<file path=ppt/slides/_rels/slide4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44.emf"/></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png"/><Relationship Id="rId7" Type="http://schemas.openxmlformats.org/officeDocument/2006/relationships/diagramQuickStyle" Target="../diagrams/quickStyle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microsoft.com/office/2007/relationships/hdphoto" Target="../media/hdphoto1.wdp"/><Relationship Id="rId9" Type="http://schemas.microsoft.com/office/2007/relationships/diagramDrawing" Target="../diagrams/drawing1.xml"/></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1.xml"/><Relationship Id="rId4" Type="http://schemas.microsoft.com/office/2007/relationships/hdphoto" Target="../media/hdphoto8.wdp"/></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G"/><Relationship Id="rId1" Type="http://schemas.openxmlformats.org/officeDocument/2006/relationships/slideLayout" Target="../slideLayouts/slideLayout2.xml"/><Relationship Id="rId4" Type="http://schemas.microsoft.com/office/2007/relationships/hdphoto" Target="../media/hdphoto12.wdp"/></Relationships>
</file>

<file path=ppt/slides/_rels/slide5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2.xml"/><Relationship Id="rId5" Type="http://schemas.microsoft.com/office/2007/relationships/hdphoto" Target="../media/hdphoto10.wdp"/><Relationship Id="rId4" Type="http://schemas.openxmlformats.org/officeDocument/2006/relationships/image" Target="../media/image25.png"/></Relationships>
</file>

<file path=ppt/slides/_rels/slide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62.xml"/></Relationships>
</file>

<file path=ppt/slides/_rels/slide5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18.xml"/><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29.xml"/><Relationship Id="rId4" Type="http://schemas.openxmlformats.org/officeDocument/2006/relationships/image" Target="../media/image49.emf"/></Relationships>
</file>

<file path=ppt/slides/_rels/slide5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29.xml"/><Relationship Id="rId4" Type="http://schemas.openxmlformats.org/officeDocument/2006/relationships/image" Target="../media/image50.png"/></Relationships>
</file>

<file path=ppt/slides/_rels/slide5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audio" Target="../media/audio1.wav"/><Relationship Id="rId1" Type="http://schemas.openxmlformats.org/officeDocument/2006/relationships/slideLayout" Target="../slideLayouts/slideLayout111.xml"/><Relationship Id="rId6" Type="http://schemas.openxmlformats.org/officeDocument/2006/relationships/audio" Target="../media/audio1.wav"/><Relationship Id="rId5" Type="http://schemas.microsoft.com/office/2007/relationships/hdphoto" Target="../media/hdphoto3.wdp"/><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51.xml"/></Relationships>
</file>

<file path=ppt/slides/_rels/slide6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2.xml"/><Relationship Id="rId4" Type="http://schemas.microsoft.com/office/2007/relationships/hdphoto" Target="../media/hdphoto8.wdp"/></Relationships>
</file>

<file path=ppt/slides/_rels/slide6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2.xml"/><Relationship Id="rId5" Type="http://schemas.microsoft.com/office/2007/relationships/hdphoto" Target="../media/hdphoto10.wdp"/><Relationship Id="rId4" Type="http://schemas.openxmlformats.org/officeDocument/2006/relationships/image" Target="../media/image25.png"/></Relationships>
</file>

<file path=ppt/slides/_rels/slide6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55.png"/><Relationship Id="rId3" Type="http://schemas.microsoft.com/office/2007/relationships/hdphoto" Target="../media/hdphoto6.wdp"/><Relationship Id="rId7" Type="http://schemas.openxmlformats.org/officeDocument/2006/relationships/image" Target="../media/image5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6.png"/></Relationships>
</file>

<file path=ppt/slides/_rels/slide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microsoft.com/office/2007/relationships/hdphoto" Target="../media/hdphoto6.wdp"/></Relationships>
</file>

<file path=ppt/slides/_rels/slide6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57.emf"/></Relationships>
</file>

<file path=ppt/slides/_rels/slide6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58.emf"/></Relationships>
</file>

<file path=ppt/slides/_rels/slide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7.xml"/><Relationship Id="rId4" Type="http://schemas.microsoft.com/office/2007/relationships/hdphoto" Target="../media/hdphoto8.wdp"/></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7.xml"/><Relationship Id="rId5" Type="http://schemas.microsoft.com/office/2007/relationships/hdphoto" Target="../media/hdphoto10.wdp"/><Relationship Id="rId4" Type="http://schemas.openxmlformats.org/officeDocument/2006/relationships/image" Target="../media/image25.png"/></Relationships>
</file>

<file path=ppt/slides/_rels/slide7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7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7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7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7.png"/><Relationship Id="rId5" Type="http://schemas.microsoft.com/office/2007/relationships/hdphoto" Target="../media/hdphoto13.wdp"/><Relationship Id="rId4" Type="http://schemas.openxmlformats.org/officeDocument/2006/relationships/image" Target="../media/image66.png"/></Relationships>
</file>

<file path=ppt/slides/_rels/slide7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7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gif"/><Relationship Id="rId1" Type="http://schemas.openxmlformats.org/officeDocument/2006/relationships/slideLayout" Target="../slideLayouts/slideLayout7.xml"/><Relationship Id="rId6" Type="http://schemas.openxmlformats.org/officeDocument/2006/relationships/image" Target="../media/image80.png"/><Relationship Id="rId5" Type="http://schemas.microsoft.com/office/2007/relationships/hdphoto" Target="../media/hdphoto14.wdp"/><Relationship Id="rId4" Type="http://schemas.openxmlformats.org/officeDocument/2006/relationships/image" Target="../media/image79.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5.wdp"/><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png"/><Relationship Id="rId5" Type="http://schemas.microsoft.com/office/2007/relationships/hdphoto" Target="../media/hdphoto4.wdp"/><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audio" Target="../media/audio2.wav"/><Relationship Id="rId1" Type="http://schemas.openxmlformats.org/officeDocument/2006/relationships/slideLayout" Target="../slideLayouts/slideLayout7.xml"/><Relationship Id="rId5" Type="http://schemas.openxmlformats.org/officeDocument/2006/relationships/audio" Target="../media/audio2.wav"/><Relationship Id="rId4" Type="http://schemas.microsoft.com/office/2007/relationships/hdphoto" Target="../media/hdphoto15.wdp"/></Relationships>
</file>

<file path=ppt/slides/_rels/slide81.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7.xml"/><Relationship Id="rId5" Type="http://schemas.microsoft.com/office/2007/relationships/hdphoto" Target="../media/hdphoto7.wdp"/><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952433"/>
      </p:ext>
    </p:extLst>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backgroundRemoval t="181" b="100000" l="0" r="100000">
                        <a14:foregroundMark x1="65025" y1="68231" x2="65025" y2="68231"/>
                        <a14:foregroundMark x1="66379" y1="66426" x2="66379" y2="66426"/>
                        <a14:foregroundMark x1="68350" y1="63718" x2="68350" y2="63718"/>
                        <a14:foregroundMark x1="65764" y1="68592" x2="65764" y2="68592"/>
                        <a14:foregroundMark x1="65640" y1="70939" x2="65640" y2="70939"/>
                        <a14:foregroundMark x1="19089" y1="70217" x2="19089" y2="70217"/>
                        <a14:foregroundMark x1="17611" y1="67690" x2="17611" y2="67690"/>
                        <a14:foregroundMark x1="19212" y1="68231" x2="19212" y2="68231"/>
                      </a14:backgroundRemoval>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523333" y="1576731"/>
            <a:ext cx="6175837" cy="4213563"/>
          </a:xfrm>
          <a:prstGeom prst="rect">
            <a:avLst/>
          </a:prstGeom>
        </p:spPr>
      </p:pic>
      <p:sp>
        <p:nvSpPr>
          <p:cNvPr id="6" name="TextBox 5"/>
          <p:cNvSpPr txBox="1"/>
          <p:nvPr/>
        </p:nvSpPr>
        <p:spPr>
          <a:xfrm>
            <a:off x="3902526" y="576458"/>
            <a:ext cx="4386943" cy="769441"/>
          </a:xfrm>
          <a:prstGeom prst="rect">
            <a:avLst/>
          </a:prstGeom>
          <a:noFill/>
        </p:spPr>
        <p:txBody>
          <a:bodyPr wrap="square" rtlCol="0">
            <a:spAutoFit/>
          </a:bodyPr>
          <a:lstStyle/>
          <a:p>
            <a:pPr algn="ctr"/>
            <a:r>
              <a:rPr lang="en-US" sz="4400" dirty="0" smtClean="0">
                <a:solidFill>
                  <a:schemeClr val="accent1">
                    <a:lumMod val="50000"/>
                  </a:schemeClr>
                </a:solidFill>
                <a:latin typeface="+mj-lt"/>
              </a:rPr>
              <a:t>DATA CLEANING</a:t>
            </a:r>
            <a:endParaRPr lang="en-IN" sz="4400" dirty="0">
              <a:solidFill>
                <a:schemeClr val="accent1">
                  <a:lumMod val="50000"/>
                </a:schemeClr>
              </a:solidFill>
              <a:latin typeface="+mj-lt"/>
            </a:endParaRPr>
          </a:p>
        </p:txBody>
      </p:sp>
      <p:sp>
        <p:nvSpPr>
          <p:cNvPr id="7" name="TextBox 6"/>
          <p:cNvSpPr txBox="1"/>
          <p:nvPr/>
        </p:nvSpPr>
        <p:spPr>
          <a:xfrm>
            <a:off x="5352845" y="1575033"/>
            <a:ext cx="530915" cy="923330"/>
          </a:xfrm>
          <a:prstGeom prst="rect">
            <a:avLst/>
          </a:prstGeom>
          <a:noFill/>
        </p:spPr>
        <p:txBody>
          <a:bodyPr wrap="none" rtlCol="0">
            <a:spAutoFit/>
          </a:bodyPr>
          <a:lstStyle/>
          <a:p>
            <a:r>
              <a:rPr lang="en-US" sz="5400" dirty="0" smtClean="0">
                <a:latin typeface="Times New Roman" panose="02020603050405020304" pitchFamily="18" charset="0"/>
                <a:cs typeface="Times New Roman" panose="02020603050405020304" pitchFamily="18" charset="0"/>
              </a:rPr>
              <a:t>1</a:t>
            </a:r>
            <a:endParaRPr lang="en-IN" sz="4400" dirty="0">
              <a:latin typeface="Times New Roman" panose="02020603050405020304" pitchFamily="18" charset="0"/>
              <a:cs typeface="Times New Roman" panose="02020603050405020304" pitchFamily="18" charset="0"/>
            </a:endParaRPr>
          </a:p>
        </p:txBody>
      </p:sp>
      <p:sp>
        <p:nvSpPr>
          <p:cNvPr id="8" name="TextBox 7"/>
          <p:cNvSpPr txBox="1"/>
          <p:nvPr/>
        </p:nvSpPr>
        <p:spPr>
          <a:xfrm>
            <a:off x="5673199" y="1576730"/>
            <a:ext cx="530915" cy="923330"/>
          </a:xfrm>
          <a:prstGeom prst="rect">
            <a:avLst/>
          </a:prstGeom>
          <a:noFill/>
        </p:spPr>
        <p:txBody>
          <a:bodyPr wrap="none" rtlCol="0">
            <a:spAutoFit/>
          </a:bodyPr>
          <a:lstStyle/>
          <a:p>
            <a:r>
              <a:rPr lang="en-US" sz="5400" dirty="0" smtClean="0">
                <a:latin typeface="Times New Roman" panose="02020603050405020304" pitchFamily="18" charset="0"/>
                <a:cs typeface="Times New Roman" panose="02020603050405020304" pitchFamily="18" charset="0"/>
              </a:rPr>
              <a:t>0</a:t>
            </a:r>
            <a:endParaRPr lang="en-IN" sz="48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5995693" y="1575033"/>
            <a:ext cx="530915" cy="923330"/>
          </a:xfrm>
          <a:prstGeom prst="rect">
            <a:avLst/>
          </a:prstGeom>
          <a:noFill/>
        </p:spPr>
        <p:txBody>
          <a:bodyPr wrap="none" rtlCol="0">
            <a:spAutoFit/>
          </a:bodyPr>
          <a:lstStyle/>
          <a:p>
            <a:r>
              <a:rPr lang="en-US" sz="5400" dirty="0" smtClean="0">
                <a:latin typeface="Times New Roman" panose="02020603050405020304" pitchFamily="18" charset="0"/>
                <a:cs typeface="Times New Roman" panose="02020603050405020304" pitchFamily="18" charset="0"/>
              </a:rPr>
              <a:t>1</a:t>
            </a:r>
            <a:endParaRPr lang="en-IN" sz="4800"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6322450" y="1567543"/>
            <a:ext cx="530915" cy="923330"/>
          </a:xfrm>
          <a:prstGeom prst="rect">
            <a:avLst/>
          </a:prstGeom>
          <a:noFill/>
        </p:spPr>
        <p:txBody>
          <a:bodyPr wrap="none" rtlCol="0">
            <a:spAutoFit/>
          </a:bodyPr>
          <a:lstStyle/>
          <a:p>
            <a:r>
              <a:rPr lang="en-US" sz="5400" dirty="0" smtClean="0">
                <a:latin typeface="Times New Roman" panose="02020603050405020304" pitchFamily="18" charset="0"/>
                <a:cs typeface="Times New Roman" panose="02020603050405020304" pitchFamily="18" charset="0"/>
              </a:rPr>
              <a:t>4</a:t>
            </a:r>
            <a:endParaRPr lang="en-IN" sz="4800" dirty="0">
              <a:latin typeface="Times New Roman" panose="02020603050405020304" pitchFamily="18" charset="0"/>
              <a:cs typeface="Times New Roman" panose="02020603050405020304" pitchFamily="18" charset="0"/>
            </a:endParaRPr>
          </a:p>
        </p:txBody>
      </p:sp>
      <p:sp>
        <p:nvSpPr>
          <p:cNvPr id="11" name="Right Arrow 10"/>
          <p:cNvSpPr/>
          <p:nvPr/>
        </p:nvSpPr>
        <p:spPr>
          <a:xfrm>
            <a:off x="-2073325" y="2043882"/>
            <a:ext cx="1623622" cy="33506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p:cNvSpPr txBox="1"/>
          <p:nvPr/>
        </p:nvSpPr>
        <p:spPr>
          <a:xfrm>
            <a:off x="5309813" y="1581569"/>
            <a:ext cx="1569660" cy="923330"/>
          </a:xfrm>
          <a:prstGeom prst="rect">
            <a:avLst/>
          </a:prstGeom>
          <a:noFill/>
        </p:spPr>
        <p:txBody>
          <a:bodyPr wrap="none" rtlCol="0">
            <a:spAutoFit/>
          </a:bodyPr>
          <a:lstStyle/>
          <a:p>
            <a:r>
              <a:rPr lang="en-US" sz="5400" dirty="0" smtClean="0">
                <a:latin typeface="Times New Roman" panose="02020603050405020304" pitchFamily="18" charset="0"/>
                <a:cs typeface="Times New Roman" panose="02020603050405020304" pitchFamily="18" charset="0"/>
              </a:rPr>
              <a:t>1014</a:t>
            </a:r>
            <a:endParaRPr lang="en-IN" sz="5400"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5484291" y="5559461"/>
            <a:ext cx="1223412" cy="923330"/>
          </a:xfrm>
          <a:prstGeom prst="rect">
            <a:avLst/>
          </a:prstGeom>
          <a:noFill/>
        </p:spPr>
        <p:txBody>
          <a:bodyPr wrap="none" rtlCol="0">
            <a:spAutoFit/>
          </a:bodyPr>
          <a:lstStyle/>
          <a:p>
            <a:r>
              <a:rPr lang="en-US" sz="5400" dirty="0" smtClean="0">
                <a:latin typeface="Times New Roman" panose="02020603050405020304" pitchFamily="18" charset="0"/>
                <a:cs typeface="Times New Roman" panose="02020603050405020304" pitchFamily="18" charset="0"/>
              </a:rPr>
              <a:t>962</a:t>
            </a:r>
            <a:endParaRPr lang="en-IN" sz="8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655160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00156 -3.7037E-6 L 0.45573 -0.00208 " pathEditMode="relative" rAng="0" ptsTypes="AA">
                                      <p:cBhvr>
                                        <p:cTn id="6" dur="500" fill="hold"/>
                                        <p:tgtEl>
                                          <p:spTgt spid="11"/>
                                        </p:tgtEl>
                                        <p:attrNameLst>
                                          <p:attrName>ppt_x</p:attrName>
                                          <p:attrName>ppt_y</p:attrName>
                                        </p:attrNameLst>
                                      </p:cBhvr>
                                      <p:rCtr x="22865" y="-116"/>
                                    </p:animMotion>
                                  </p:childTnLst>
                                </p:cTn>
                              </p:par>
                            </p:childTnLst>
                          </p:cTn>
                        </p:par>
                      </p:childTnLst>
                    </p:cTn>
                  </p:par>
                  <p:par>
                    <p:cTn id="7" fill="hold">
                      <p:stCondLst>
                        <p:cond delay="indefinite"/>
                      </p:stCondLst>
                      <p:childTnLst>
                        <p:par>
                          <p:cTn id="8" fill="hold">
                            <p:stCondLst>
                              <p:cond delay="0"/>
                            </p:stCondLst>
                            <p:childTnLst>
                              <p:par>
                                <p:cTn id="9" presetID="42" presetClass="exit" presetSubtype="0" fill="hold" grpId="0" nodeType="clickEffect">
                                  <p:stCondLst>
                                    <p:cond delay="0"/>
                                  </p:stCondLst>
                                  <p:childTnLst>
                                    <p:animEffect transition="out" filter="fade">
                                      <p:cBhvr>
                                        <p:cTn id="10" dur="500"/>
                                        <p:tgtEl>
                                          <p:spTgt spid="12"/>
                                        </p:tgtEl>
                                      </p:cBhvr>
                                    </p:animEffect>
                                    <p:anim calcmode="lin" valueType="num">
                                      <p:cBhvr>
                                        <p:cTn id="11" dur="500"/>
                                        <p:tgtEl>
                                          <p:spTgt spid="12"/>
                                        </p:tgtEl>
                                        <p:attrNameLst>
                                          <p:attrName>ppt_x</p:attrName>
                                        </p:attrNameLst>
                                      </p:cBhvr>
                                      <p:tavLst>
                                        <p:tav tm="0">
                                          <p:val>
                                            <p:strVal val="ppt_x"/>
                                          </p:val>
                                        </p:tav>
                                        <p:tav tm="100000">
                                          <p:val>
                                            <p:strVal val="ppt_x"/>
                                          </p:val>
                                        </p:tav>
                                      </p:tavLst>
                                    </p:anim>
                                    <p:anim calcmode="lin" valueType="num">
                                      <p:cBhvr>
                                        <p:cTn id="12" dur="500"/>
                                        <p:tgtEl>
                                          <p:spTgt spid="12"/>
                                        </p:tgtEl>
                                        <p:attrNameLst>
                                          <p:attrName>ppt_y</p:attrName>
                                        </p:attrNameLst>
                                      </p:cBhvr>
                                      <p:tavLst>
                                        <p:tav tm="0">
                                          <p:val>
                                            <p:strVal val="ppt_y"/>
                                          </p:val>
                                        </p:tav>
                                        <p:tav tm="100000">
                                          <p:val>
                                            <p:strVal val="ppt_y+.1"/>
                                          </p:val>
                                        </p:tav>
                                      </p:tavLst>
                                    </p:anim>
                                    <p:set>
                                      <p:cBhvr>
                                        <p:cTn id="13" dur="1" fill="hold">
                                          <p:stCondLst>
                                            <p:cond delay="499"/>
                                          </p:stCondLst>
                                        </p:cTn>
                                        <p:tgtEl>
                                          <p:spTgt spid="12"/>
                                        </p:tgtEl>
                                        <p:attrNameLst>
                                          <p:attrName>style.visibility</p:attrName>
                                        </p:attrNameLst>
                                      </p:cBhvr>
                                      <p:to>
                                        <p:strVal val="hidden"/>
                                      </p:to>
                                    </p:set>
                                  </p:childTnLst>
                                </p:cTn>
                              </p:par>
                              <p:par>
                                <p:cTn id="14" presetID="0" presetClass="path" presetSubtype="0" accel="50000" decel="50000" fill="hold" grpId="0" nodeType="withEffect">
                                  <p:stCondLst>
                                    <p:cond delay="0"/>
                                  </p:stCondLst>
                                  <p:childTnLst>
                                    <p:animMotion origin="layout" path="M 0.00013 -7.40741E-7 L 0.01666 0.12917 L 0.02096 0.19213 L 0.01914 0.25093 C 0.02317 0.26806 0.02083 0.2625 0.02461 0.2706 L 0.03776 0.27639 L 0.0595 0.30787 L 0.06315 0.33171 " pathEditMode="relative" rAng="0" ptsTypes="AAAAAAAA">
                                      <p:cBhvr>
                                        <p:cTn id="15" dur="2000" fill="hold"/>
                                        <p:tgtEl>
                                          <p:spTgt spid="7"/>
                                        </p:tgtEl>
                                        <p:attrNameLst>
                                          <p:attrName>ppt_x</p:attrName>
                                          <p:attrName>ppt_y</p:attrName>
                                        </p:attrNameLst>
                                      </p:cBhvr>
                                      <p:rCtr x="3151" y="16574"/>
                                    </p:animMotion>
                                  </p:childTnLst>
                                </p:cTn>
                              </p:par>
                              <p:par>
                                <p:cTn id="16" presetID="0" presetClass="path" presetSubtype="0" accel="50000" decel="50000" fill="hold" grpId="0" nodeType="withEffect">
                                  <p:stCondLst>
                                    <p:cond delay="0"/>
                                  </p:stCondLst>
                                  <p:childTnLst>
                                    <p:animMotion origin="layout" path="M 6.25E-7 -2.22222E-6 L -0.0099 0.09236 L -0.01159 0.17246 L 0.0224 0.225 L 0.01523 0.2794 L 0.00885 0.29236 L -0.00182 0.30509 L -0.00273 0.32547 " pathEditMode="relative" rAng="0" ptsTypes="AAAAAAAA">
                                      <p:cBhvr>
                                        <p:cTn id="17" dur="2000" fill="hold"/>
                                        <p:tgtEl>
                                          <p:spTgt spid="8"/>
                                        </p:tgtEl>
                                        <p:attrNameLst>
                                          <p:attrName>ppt_x</p:attrName>
                                          <p:attrName>ppt_y</p:attrName>
                                        </p:attrNameLst>
                                      </p:cBhvr>
                                      <p:rCtr x="534" y="16273"/>
                                    </p:animMotion>
                                  </p:childTnLst>
                                </p:cTn>
                              </p:par>
                              <p:par>
                                <p:cTn id="18" presetID="0" presetClass="path" presetSubtype="0" accel="50000" decel="50000" fill="hold" grpId="0" nodeType="withEffect">
                                  <p:stCondLst>
                                    <p:cond delay="0"/>
                                  </p:stCondLst>
                                  <p:childTnLst>
                                    <p:animMotion origin="layout" path="M 0.00013 -0.00046 L -0.01211 0.0875 L -0.02539 0.13588 L -0.01068 0.17338 C -0.01133 0.19144 -0.01081 0.18519 -0.01146 0.19282 L -0.0138 0.22708 L -0.0164 0.26713 L -0.0112 0.29213 L -0.00833 0.29884 C -0.01185 0.31644 -0.00898 0.31366 -0.01354 0.31667 L -0.01901 0.32732 " pathEditMode="relative" rAng="540000" ptsTypes="AAAAAAAAAAA">
                                      <p:cBhvr>
                                        <p:cTn id="19" dur="2000" fill="hold"/>
                                        <p:tgtEl>
                                          <p:spTgt spid="9"/>
                                        </p:tgtEl>
                                        <p:attrNameLst>
                                          <p:attrName>ppt_x</p:attrName>
                                          <p:attrName>ppt_y</p:attrName>
                                        </p:attrNameLst>
                                      </p:cBhvr>
                                      <p:rCtr x="-1211" y="16319"/>
                                    </p:animMotion>
                                  </p:childTnLst>
                                </p:cTn>
                              </p:par>
                              <p:par>
                                <p:cTn id="20" presetID="0" presetClass="path" presetSubtype="0" accel="50000" decel="50000" fill="hold" grpId="0" nodeType="withEffect">
                                  <p:stCondLst>
                                    <p:cond delay="0"/>
                                  </p:stCondLst>
                                  <p:childTnLst>
                                    <p:animMotion origin="layout" path="M -4.58333E-6 -3.33333E-6 L -0.03229 0.05139 L -0.06432 0.10093 L -0.05455 0.13172 L -0.0358 0.17755 L -0.02148 0.20625 L -0.00455 0.2713 C -0.00156 0.2882 -0.00182 0.28102 -0.00182 0.29213 L -0.00182 0.29236 L -0.00898 0.31343 L -0.01171 0.31736 " pathEditMode="relative" rAng="0" ptsTypes="AAAAAAAAAAA">
                                      <p:cBhvr>
                                        <p:cTn id="21" dur="2000" fill="hold"/>
                                        <p:tgtEl>
                                          <p:spTgt spid="10"/>
                                        </p:tgtEl>
                                        <p:attrNameLst>
                                          <p:attrName>ppt_x</p:attrName>
                                          <p:attrName>ppt_y</p:attrName>
                                        </p:attrNameLst>
                                      </p:cBhvr>
                                      <p:rCtr x="-3216" y="15856"/>
                                    </p:animMotion>
                                  </p:childTnLst>
                                </p:cTn>
                              </p:par>
                              <p:par>
                                <p:cTn id="22" presetID="10" presetClass="exit" presetSubtype="0" fill="hold" grpId="1" nodeType="withEffect">
                                  <p:stCondLst>
                                    <p:cond delay="0"/>
                                  </p:stCondLst>
                                  <p:childTnLst>
                                    <p:animEffect transition="out" filter="fade">
                                      <p:cBhvr>
                                        <p:cTn id="23" dur="500"/>
                                        <p:tgtEl>
                                          <p:spTgt spid="11"/>
                                        </p:tgtEl>
                                      </p:cBhvr>
                                    </p:animEffect>
                                    <p:set>
                                      <p:cBhvr>
                                        <p:cTn id="24" dur="1" fill="hold">
                                          <p:stCondLst>
                                            <p:cond delay="499"/>
                                          </p:stCondLst>
                                        </p:cTn>
                                        <p:tgtEl>
                                          <p:spTgt spid="1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42" presetClass="exit" presetSubtype="0" fill="hold" grpId="1" nodeType="clickEffect">
                                  <p:stCondLst>
                                    <p:cond delay="0"/>
                                  </p:stCondLst>
                                  <p:childTnLst>
                                    <p:animEffect transition="out" filter="fade">
                                      <p:cBhvr>
                                        <p:cTn id="28" dur="500"/>
                                        <p:tgtEl>
                                          <p:spTgt spid="7"/>
                                        </p:tgtEl>
                                      </p:cBhvr>
                                    </p:animEffect>
                                    <p:anim calcmode="lin" valueType="num">
                                      <p:cBhvr>
                                        <p:cTn id="29" dur="500"/>
                                        <p:tgtEl>
                                          <p:spTgt spid="7"/>
                                        </p:tgtEl>
                                        <p:attrNameLst>
                                          <p:attrName>ppt_x</p:attrName>
                                        </p:attrNameLst>
                                      </p:cBhvr>
                                      <p:tavLst>
                                        <p:tav tm="0">
                                          <p:val>
                                            <p:strVal val="ppt_x"/>
                                          </p:val>
                                        </p:tav>
                                        <p:tav tm="100000">
                                          <p:val>
                                            <p:strVal val="ppt_x"/>
                                          </p:val>
                                        </p:tav>
                                      </p:tavLst>
                                    </p:anim>
                                    <p:anim calcmode="lin" valueType="num">
                                      <p:cBhvr>
                                        <p:cTn id="30" dur="500"/>
                                        <p:tgtEl>
                                          <p:spTgt spid="7"/>
                                        </p:tgtEl>
                                        <p:attrNameLst>
                                          <p:attrName>ppt_y</p:attrName>
                                        </p:attrNameLst>
                                      </p:cBhvr>
                                      <p:tavLst>
                                        <p:tav tm="0">
                                          <p:val>
                                            <p:strVal val="ppt_y"/>
                                          </p:val>
                                        </p:tav>
                                        <p:tav tm="100000">
                                          <p:val>
                                            <p:strVal val="ppt_y+.1"/>
                                          </p:val>
                                        </p:tav>
                                      </p:tavLst>
                                    </p:anim>
                                    <p:set>
                                      <p:cBhvr>
                                        <p:cTn id="31" dur="1" fill="hold">
                                          <p:stCondLst>
                                            <p:cond delay="499"/>
                                          </p:stCondLst>
                                        </p:cTn>
                                        <p:tgtEl>
                                          <p:spTgt spid="7"/>
                                        </p:tgtEl>
                                        <p:attrNameLst>
                                          <p:attrName>style.visibility</p:attrName>
                                        </p:attrNameLst>
                                      </p:cBhvr>
                                      <p:to>
                                        <p:strVal val="hidden"/>
                                      </p:to>
                                    </p:set>
                                  </p:childTnLst>
                                </p:cTn>
                              </p:par>
                              <p:par>
                                <p:cTn id="32" presetID="42" presetClass="exit" presetSubtype="0" fill="hold" grpId="1" nodeType="withEffect">
                                  <p:stCondLst>
                                    <p:cond delay="0"/>
                                  </p:stCondLst>
                                  <p:childTnLst>
                                    <p:animEffect transition="out" filter="fade">
                                      <p:cBhvr>
                                        <p:cTn id="33" dur="500"/>
                                        <p:tgtEl>
                                          <p:spTgt spid="8"/>
                                        </p:tgtEl>
                                      </p:cBhvr>
                                    </p:animEffect>
                                    <p:anim calcmode="lin" valueType="num">
                                      <p:cBhvr>
                                        <p:cTn id="34" dur="500"/>
                                        <p:tgtEl>
                                          <p:spTgt spid="8"/>
                                        </p:tgtEl>
                                        <p:attrNameLst>
                                          <p:attrName>ppt_x</p:attrName>
                                        </p:attrNameLst>
                                      </p:cBhvr>
                                      <p:tavLst>
                                        <p:tav tm="0">
                                          <p:val>
                                            <p:strVal val="ppt_x"/>
                                          </p:val>
                                        </p:tav>
                                        <p:tav tm="100000">
                                          <p:val>
                                            <p:strVal val="ppt_x"/>
                                          </p:val>
                                        </p:tav>
                                      </p:tavLst>
                                    </p:anim>
                                    <p:anim calcmode="lin" valueType="num">
                                      <p:cBhvr>
                                        <p:cTn id="35" dur="500"/>
                                        <p:tgtEl>
                                          <p:spTgt spid="8"/>
                                        </p:tgtEl>
                                        <p:attrNameLst>
                                          <p:attrName>ppt_y</p:attrName>
                                        </p:attrNameLst>
                                      </p:cBhvr>
                                      <p:tavLst>
                                        <p:tav tm="0">
                                          <p:val>
                                            <p:strVal val="ppt_y"/>
                                          </p:val>
                                        </p:tav>
                                        <p:tav tm="100000">
                                          <p:val>
                                            <p:strVal val="ppt_y+.1"/>
                                          </p:val>
                                        </p:tav>
                                      </p:tavLst>
                                    </p:anim>
                                    <p:set>
                                      <p:cBhvr>
                                        <p:cTn id="36" dur="1" fill="hold">
                                          <p:stCondLst>
                                            <p:cond delay="499"/>
                                          </p:stCondLst>
                                        </p:cTn>
                                        <p:tgtEl>
                                          <p:spTgt spid="8"/>
                                        </p:tgtEl>
                                        <p:attrNameLst>
                                          <p:attrName>style.visibility</p:attrName>
                                        </p:attrNameLst>
                                      </p:cBhvr>
                                      <p:to>
                                        <p:strVal val="hidden"/>
                                      </p:to>
                                    </p:set>
                                  </p:childTnLst>
                                </p:cTn>
                              </p:par>
                              <p:par>
                                <p:cTn id="37" presetID="42" presetClass="exit" presetSubtype="0" fill="hold" grpId="1" nodeType="withEffect">
                                  <p:stCondLst>
                                    <p:cond delay="0"/>
                                  </p:stCondLst>
                                  <p:childTnLst>
                                    <p:animEffect transition="out" filter="fade">
                                      <p:cBhvr>
                                        <p:cTn id="38" dur="500"/>
                                        <p:tgtEl>
                                          <p:spTgt spid="9"/>
                                        </p:tgtEl>
                                      </p:cBhvr>
                                    </p:animEffect>
                                    <p:anim calcmode="lin" valueType="num">
                                      <p:cBhvr>
                                        <p:cTn id="39" dur="500"/>
                                        <p:tgtEl>
                                          <p:spTgt spid="9"/>
                                        </p:tgtEl>
                                        <p:attrNameLst>
                                          <p:attrName>ppt_x</p:attrName>
                                        </p:attrNameLst>
                                      </p:cBhvr>
                                      <p:tavLst>
                                        <p:tav tm="0">
                                          <p:val>
                                            <p:strVal val="ppt_x"/>
                                          </p:val>
                                        </p:tav>
                                        <p:tav tm="100000">
                                          <p:val>
                                            <p:strVal val="ppt_x"/>
                                          </p:val>
                                        </p:tav>
                                      </p:tavLst>
                                    </p:anim>
                                    <p:anim calcmode="lin" valueType="num">
                                      <p:cBhvr>
                                        <p:cTn id="40" dur="500"/>
                                        <p:tgtEl>
                                          <p:spTgt spid="9"/>
                                        </p:tgtEl>
                                        <p:attrNameLst>
                                          <p:attrName>ppt_y</p:attrName>
                                        </p:attrNameLst>
                                      </p:cBhvr>
                                      <p:tavLst>
                                        <p:tav tm="0">
                                          <p:val>
                                            <p:strVal val="ppt_y"/>
                                          </p:val>
                                        </p:tav>
                                        <p:tav tm="100000">
                                          <p:val>
                                            <p:strVal val="ppt_y+.1"/>
                                          </p:val>
                                        </p:tav>
                                      </p:tavLst>
                                    </p:anim>
                                    <p:set>
                                      <p:cBhvr>
                                        <p:cTn id="41" dur="1" fill="hold">
                                          <p:stCondLst>
                                            <p:cond delay="499"/>
                                          </p:stCondLst>
                                        </p:cTn>
                                        <p:tgtEl>
                                          <p:spTgt spid="9"/>
                                        </p:tgtEl>
                                        <p:attrNameLst>
                                          <p:attrName>style.visibility</p:attrName>
                                        </p:attrNameLst>
                                      </p:cBhvr>
                                      <p:to>
                                        <p:strVal val="hidden"/>
                                      </p:to>
                                    </p:set>
                                  </p:childTnLst>
                                </p:cTn>
                              </p:par>
                              <p:par>
                                <p:cTn id="42" presetID="42" presetClass="exit" presetSubtype="0" fill="hold" grpId="1" nodeType="withEffect">
                                  <p:stCondLst>
                                    <p:cond delay="0"/>
                                  </p:stCondLst>
                                  <p:childTnLst>
                                    <p:animEffect transition="out" filter="fade">
                                      <p:cBhvr>
                                        <p:cTn id="43" dur="500"/>
                                        <p:tgtEl>
                                          <p:spTgt spid="10"/>
                                        </p:tgtEl>
                                      </p:cBhvr>
                                    </p:animEffect>
                                    <p:anim calcmode="lin" valueType="num">
                                      <p:cBhvr>
                                        <p:cTn id="44" dur="500"/>
                                        <p:tgtEl>
                                          <p:spTgt spid="10"/>
                                        </p:tgtEl>
                                        <p:attrNameLst>
                                          <p:attrName>ppt_x</p:attrName>
                                        </p:attrNameLst>
                                      </p:cBhvr>
                                      <p:tavLst>
                                        <p:tav tm="0">
                                          <p:val>
                                            <p:strVal val="ppt_x"/>
                                          </p:val>
                                        </p:tav>
                                        <p:tav tm="100000">
                                          <p:val>
                                            <p:strVal val="ppt_x"/>
                                          </p:val>
                                        </p:tav>
                                      </p:tavLst>
                                    </p:anim>
                                    <p:anim calcmode="lin" valueType="num">
                                      <p:cBhvr>
                                        <p:cTn id="45" dur="500"/>
                                        <p:tgtEl>
                                          <p:spTgt spid="10"/>
                                        </p:tgtEl>
                                        <p:attrNameLst>
                                          <p:attrName>ppt_y</p:attrName>
                                        </p:attrNameLst>
                                      </p:cBhvr>
                                      <p:tavLst>
                                        <p:tav tm="0">
                                          <p:val>
                                            <p:strVal val="ppt_y"/>
                                          </p:val>
                                        </p:tav>
                                        <p:tav tm="100000">
                                          <p:val>
                                            <p:strVal val="ppt_y+.1"/>
                                          </p:val>
                                        </p:tav>
                                      </p:tavLst>
                                    </p:anim>
                                    <p:set>
                                      <p:cBhvr>
                                        <p:cTn id="46" dur="1" fill="hold">
                                          <p:stCondLst>
                                            <p:cond delay="499"/>
                                          </p:stCondLst>
                                        </p:cTn>
                                        <p:tgtEl>
                                          <p:spTgt spid="10"/>
                                        </p:tgtEl>
                                        <p:attrNameLst>
                                          <p:attrName>style.visibility</p:attrName>
                                        </p:attrNameLst>
                                      </p:cBhvr>
                                      <p:to>
                                        <p:strVal val="hidden"/>
                                      </p:to>
                                    </p:set>
                                  </p:childTnLst>
                                </p:cTn>
                              </p:par>
                              <p:par>
                                <p:cTn id="47" presetID="0" presetClass="path" presetSubtype="0" accel="50000" decel="50000" fill="hold" nodeType="withEffect">
                                  <p:stCondLst>
                                    <p:cond delay="0"/>
                                  </p:stCondLst>
                                  <p:childTnLst>
                                    <p:animMotion origin="layout" path="M -1.66667E-6 -1.85185E-6 L 0.02057 -0.02755 L 0.02539 0.01389 L 0.07695 0.01736 L 0.0263 0.04143 L 0.01172 0.07106 L 0.08971 0.07454 L 0.12383 0.02592 L 0.07799 0.01898 L 0.02344 0.03472 L 0.03125 0.04143 L 0.07213 0.06759 L 0.10325 0.05532 L 0.04388 0.03287 C 0.04036 0.03241 0.03672 0.03241 0.0332 0.03125 C 0.02982 0.03009 0.02344 0.02592 0.02344 0.02592 L -0.03008 0.00185 L 0.04779 0.02592 L 0.04779 0.04676 C 0.03516 0.05787 0.04453 0.05092 0.03607 0.05532 C 0.03411 0.05648 0.03229 0.05833 0.03021 0.0588 C 0.02669 0.05949 0.02305 0.0588 0.01953 0.0588 L -0.02826 0.05185 L 0.00299 -0.00857 L -1.66667E-6 -1.85185E-6 Z " pathEditMode="relative" ptsTypes="AAAAAAAAAAAAAAAAAAAAAAAAA">
                                      <p:cBhvr>
                                        <p:cTn id="48" dur="2000" fill="hold"/>
                                        <p:tgtEl>
                                          <p:spTgt spid="5"/>
                                        </p:tgtEl>
                                        <p:attrNameLst>
                                          <p:attrName>ppt_x</p:attrName>
                                          <p:attrName>ppt_y</p:attrName>
                                        </p:attrNameLst>
                                      </p:cBhvr>
                                    </p:animMotion>
                                  </p:childTnLst>
                                </p:cTn>
                              </p:par>
                            </p:childTnLst>
                          </p:cTn>
                        </p:par>
                      </p:childTnLst>
                    </p:cTn>
                  </p:par>
                  <p:par>
                    <p:cTn id="49" fill="hold">
                      <p:stCondLst>
                        <p:cond delay="indefinite"/>
                      </p:stCondLst>
                      <p:childTnLst>
                        <p:par>
                          <p:cTn id="50" fill="hold">
                            <p:stCondLst>
                              <p:cond delay="0"/>
                            </p:stCondLst>
                            <p:childTnLst>
                              <p:par>
                                <p:cTn id="51" presetID="47" presetClass="entr" presetSubtype="0"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1000"/>
                                        <p:tgtEl>
                                          <p:spTgt spid="13"/>
                                        </p:tgtEl>
                                      </p:cBhvr>
                                    </p:animEffect>
                                    <p:anim calcmode="lin" valueType="num">
                                      <p:cBhvr>
                                        <p:cTn id="54" dur="1000" fill="hold"/>
                                        <p:tgtEl>
                                          <p:spTgt spid="13"/>
                                        </p:tgtEl>
                                        <p:attrNameLst>
                                          <p:attrName>ppt_x</p:attrName>
                                        </p:attrNameLst>
                                      </p:cBhvr>
                                      <p:tavLst>
                                        <p:tav tm="0">
                                          <p:val>
                                            <p:strVal val="#ppt_x"/>
                                          </p:val>
                                        </p:tav>
                                        <p:tav tm="100000">
                                          <p:val>
                                            <p:strVal val="#ppt_x"/>
                                          </p:val>
                                        </p:tav>
                                      </p:tavLst>
                                    </p:anim>
                                    <p:anim calcmode="lin" valueType="num">
                                      <p:cBhvr>
                                        <p:cTn id="5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9" grpId="0"/>
      <p:bldP spid="9" grpId="1"/>
      <p:bldP spid="10" grpId="0"/>
      <p:bldP spid="10" grpId="1"/>
      <p:bldP spid="11" grpId="0" animBg="1"/>
      <p:bldP spid="11" grpId="1" animBg="1"/>
      <p:bldP spid="12"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graphicFrame>
        <p:nvGraphicFramePr>
          <p:cNvPr id="2" name="Diagram 1"/>
          <p:cNvGraphicFramePr/>
          <p:nvPr>
            <p:extLst>
              <p:ext uri="{D42A27DB-BD31-4B8C-83A1-F6EECF244321}">
                <p14:modId xmlns:p14="http://schemas.microsoft.com/office/powerpoint/2010/main" val="3700426704"/>
              </p:ext>
            </p:extLst>
          </p:nvPr>
        </p:nvGraphicFramePr>
        <p:xfrm>
          <a:off x="4181475" y="417678"/>
          <a:ext cx="7324725" cy="5857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p:cNvSpPr txBox="1"/>
          <p:nvPr/>
        </p:nvSpPr>
        <p:spPr>
          <a:xfrm>
            <a:off x="660550" y="5309754"/>
            <a:ext cx="4981575" cy="923330"/>
          </a:xfrm>
          <a:prstGeom prst="rect">
            <a:avLst/>
          </a:prstGeom>
          <a:noFill/>
        </p:spPr>
        <p:txBody>
          <a:bodyPr wrap="square" rtlCol="0">
            <a:spAutoFit/>
          </a:bodyPr>
          <a:lstStyle/>
          <a:p>
            <a:pPr algn="ctr"/>
            <a:r>
              <a:rPr lang="en-US" sz="5400" dirty="0" smtClean="0">
                <a:solidFill>
                  <a:srgbClr val="C00000"/>
                </a:solidFill>
                <a:latin typeface="+mj-lt"/>
                <a:cs typeface="Adobe Arabic" panose="02040503050201020203" pitchFamily="18" charset="-78"/>
              </a:rPr>
              <a:t>METHODOLOGY</a:t>
            </a:r>
            <a:endParaRPr lang="en-US" sz="4400" dirty="0">
              <a:solidFill>
                <a:srgbClr val="C00000"/>
              </a:solidFill>
              <a:latin typeface="+mj-lt"/>
              <a:cs typeface="Adobe Arabic" panose="02040503050201020203" pitchFamily="18" charset="-78"/>
            </a:endParaRPr>
          </a:p>
        </p:txBody>
      </p:sp>
      <p:pic>
        <p:nvPicPr>
          <p:cNvPr id="6" name="Picture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8471" y="2223058"/>
            <a:ext cx="4010026" cy="4010026"/>
          </a:xfrm>
          <a:prstGeom prst="rect">
            <a:avLst/>
          </a:prstGeom>
        </p:spPr>
      </p:pic>
    </p:spTree>
    <p:extLst>
      <p:ext uri="{BB962C8B-B14F-4D97-AF65-F5344CB8AC3E}">
        <p14:creationId xmlns:p14="http://schemas.microsoft.com/office/powerpoint/2010/main" val="252352117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400"/>
                                        <p:tgtEl>
                                          <p:spTgt spid="6"/>
                                        </p:tgtEl>
                                      </p:cBhvr>
                                    </p:animEffect>
                                    <p:anim calcmode="lin" valueType="num">
                                      <p:cBhvr>
                                        <p:cTn id="8" dur="1400" fill="hold"/>
                                        <p:tgtEl>
                                          <p:spTgt spid="6"/>
                                        </p:tgtEl>
                                        <p:attrNameLst>
                                          <p:attrName>ppt_w</p:attrName>
                                        </p:attrNameLst>
                                      </p:cBhvr>
                                      <p:tavLst>
                                        <p:tav tm="0" fmla="#ppt_w*sin(2.5*pi*$)">
                                          <p:val>
                                            <p:fltVal val="0"/>
                                          </p:val>
                                        </p:tav>
                                        <p:tav tm="100000">
                                          <p:val>
                                            <p:fltVal val="1"/>
                                          </p:val>
                                        </p:tav>
                                      </p:tavLst>
                                    </p:anim>
                                    <p:anim calcmode="lin" valueType="num">
                                      <p:cBhvr>
                                        <p:cTn id="9" dur="14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1" presetClass="entr" presetSubtype="0" fill="hold" grpId="0" nodeType="clickEffect">
                                  <p:stCondLst>
                                    <p:cond delay="0"/>
                                  </p:stCondLst>
                                  <p:iterate type="lt">
                                    <p:tmPct val="8000"/>
                                  </p:iterate>
                                  <p:childTnLst>
                                    <p:set>
                                      <p:cBhvr>
                                        <p:cTn id="13" dur="1" fill="hold">
                                          <p:stCondLst>
                                            <p:cond delay="0"/>
                                          </p:stCondLst>
                                        </p:cTn>
                                        <p:tgtEl>
                                          <p:spTgt spid="3"/>
                                        </p:tgtEl>
                                        <p:attrNameLst>
                                          <p:attrName>style.visibility</p:attrName>
                                        </p:attrNameLst>
                                      </p:cBhvr>
                                      <p:to>
                                        <p:strVal val="visible"/>
                                      </p:to>
                                    </p:set>
                                    <p:anim calcmode="lin" valueType="num">
                                      <p:cBhvr>
                                        <p:cTn id="14" dur="10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5" dur="1000" fill="hold"/>
                                        <p:tgtEl>
                                          <p:spTgt spid="3"/>
                                        </p:tgtEl>
                                        <p:attrNameLst>
                                          <p:attrName>ppt_y</p:attrName>
                                        </p:attrNameLst>
                                      </p:cBhvr>
                                      <p:tavLst>
                                        <p:tav tm="0">
                                          <p:val>
                                            <p:strVal val="#ppt_y"/>
                                          </p:val>
                                        </p:tav>
                                        <p:tav tm="100000">
                                          <p:val>
                                            <p:strVal val="#ppt_y"/>
                                          </p:val>
                                        </p:tav>
                                      </p:tavLst>
                                    </p:anim>
                                    <p:anim calcmode="lin" valueType="num">
                                      <p:cBhvr>
                                        <p:cTn id="16" dur="10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7" dur="10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8" dur="1000" tmFilter="0,0; .5, 1; 1, 1"/>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7" presetClass="entr" presetSubtype="10" fill="hold" grpId="0" nodeType="clickEffect">
                                  <p:stCondLst>
                                    <p:cond delay="0"/>
                                  </p:stCondLst>
                                  <p:childTnLst>
                                    <p:set>
                                      <p:cBhvr>
                                        <p:cTn id="22" dur="1" fill="hold">
                                          <p:stCondLst>
                                            <p:cond delay="0"/>
                                          </p:stCondLst>
                                        </p:cTn>
                                        <p:tgtEl>
                                          <p:spTgt spid="2">
                                            <p:graphicEl>
                                              <a:dgm id="{B6D2A282-31A1-4F62-B6BF-93F40BA422BF}"/>
                                            </p:graphicEl>
                                          </p:spTgt>
                                        </p:tgtEl>
                                        <p:attrNameLst>
                                          <p:attrName>style.visibility</p:attrName>
                                        </p:attrNameLst>
                                      </p:cBhvr>
                                      <p:to>
                                        <p:strVal val="visible"/>
                                      </p:to>
                                    </p:set>
                                    <p:anim calcmode="lin" valueType="num">
                                      <p:cBhvr>
                                        <p:cTn id="23" dur="500" fill="hold"/>
                                        <p:tgtEl>
                                          <p:spTgt spid="2">
                                            <p:graphicEl>
                                              <a:dgm id="{B6D2A282-31A1-4F62-B6BF-93F40BA422BF}"/>
                                            </p:graphicEl>
                                          </p:spTgt>
                                        </p:tgtEl>
                                        <p:attrNameLst>
                                          <p:attrName>ppt_w</p:attrName>
                                        </p:attrNameLst>
                                      </p:cBhvr>
                                      <p:tavLst>
                                        <p:tav tm="0">
                                          <p:val>
                                            <p:fltVal val="0"/>
                                          </p:val>
                                        </p:tav>
                                        <p:tav tm="100000">
                                          <p:val>
                                            <p:strVal val="#ppt_w"/>
                                          </p:val>
                                        </p:tav>
                                      </p:tavLst>
                                    </p:anim>
                                    <p:anim calcmode="lin" valueType="num">
                                      <p:cBhvr>
                                        <p:cTn id="24" dur="500" fill="hold"/>
                                        <p:tgtEl>
                                          <p:spTgt spid="2">
                                            <p:graphicEl>
                                              <a:dgm id="{B6D2A282-31A1-4F62-B6BF-93F40BA422BF}"/>
                                            </p:graphicEl>
                                          </p:spTgt>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7" presetClass="entr" presetSubtype="10" fill="hold" grpId="0" nodeType="clickEffect">
                                  <p:stCondLst>
                                    <p:cond delay="0"/>
                                  </p:stCondLst>
                                  <p:childTnLst>
                                    <p:set>
                                      <p:cBhvr>
                                        <p:cTn id="28" dur="1" fill="hold">
                                          <p:stCondLst>
                                            <p:cond delay="0"/>
                                          </p:stCondLst>
                                        </p:cTn>
                                        <p:tgtEl>
                                          <p:spTgt spid="2">
                                            <p:graphicEl>
                                              <a:dgm id="{BC1DAA61-DBE4-443B-96B0-20B7CB2F37E2}"/>
                                            </p:graphicEl>
                                          </p:spTgt>
                                        </p:tgtEl>
                                        <p:attrNameLst>
                                          <p:attrName>style.visibility</p:attrName>
                                        </p:attrNameLst>
                                      </p:cBhvr>
                                      <p:to>
                                        <p:strVal val="visible"/>
                                      </p:to>
                                    </p:set>
                                    <p:anim calcmode="lin" valueType="num">
                                      <p:cBhvr>
                                        <p:cTn id="29" dur="500" fill="hold"/>
                                        <p:tgtEl>
                                          <p:spTgt spid="2">
                                            <p:graphicEl>
                                              <a:dgm id="{BC1DAA61-DBE4-443B-96B0-20B7CB2F37E2}"/>
                                            </p:graphicEl>
                                          </p:spTgt>
                                        </p:tgtEl>
                                        <p:attrNameLst>
                                          <p:attrName>ppt_w</p:attrName>
                                        </p:attrNameLst>
                                      </p:cBhvr>
                                      <p:tavLst>
                                        <p:tav tm="0">
                                          <p:val>
                                            <p:fltVal val="0"/>
                                          </p:val>
                                        </p:tav>
                                        <p:tav tm="100000">
                                          <p:val>
                                            <p:strVal val="#ppt_w"/>
                                          </p:val>
                                        </p:tav>
                                      </p:tavLst>
                                    </p:anim>
                                    <p:anim calcmode="lin" valueType="num">
                                      <p:cBhvr>
                                        <p:cTn id="30" dur="500" fill="hold"/>
                                        <p:tgtEl>
                                          <p:spTgt spid="2">
                                            <p:graphicEl>
                                              <a:dgm id="{BC1DAA61-DBE4-443B-96B0-20B7CB2F37E2}"/>
                                            </p:graphicEl>
                                          </p:spTgt>
                                        </p:tgtEl>
                                        <p:attrNameLst>
                                          <p:attrName>ppt_h</p:attrName>
                                        </p:attrNameLst>
                                      </p:cBhvr>
                                      <p:tavLst>
                                        <p:tav tm="0">
                                          <p:val>
                                            <p:strVal val="#ppt_h"/>
                                          </p:val>
                                        </p:tav>
                                        <p:tav tm="100000">
                                          <p:val>
                                            <p:strVal val="#ppt_h"/>
                                          </p:val>
                                        </p:tav>
                                      </p:tavLst>
                                    </p:anim>
                                  </p:childTnLst>
                                </p:cTn>
                              </p:par>
                              <p:par>
                                <p:cTn id="31" presetID="17" presetClass="entr" presetSubtype="10" fill="hold" grpId="0" nodeType="withEffect">
                                  <p:stCondLst>
                                    <p:cond delay="0"/>
                                  </p:stCondLst>
                                  <p:childTnLst>
                                    <p:set>
                                      <p:cBhvr>
                                        <p:cTn id="32" dur="1" fill="hold">
                                          <p:stCondLst>
                                            <p:cond delay="0"/>
                                          </p:stCondLst>
                                        </p:cTn>
                                        <p:tgtEl>
                                          <p:spTgt spid="2">
                                            <p:graphicEl>
                                              <a:dgm id="{D6A0A958-ECDB-4DF0-9163-69E3552A0704}"/>
                                            </p:graphicEl>
                                          </p:spTgt>
                                        </p:tgtEl>
                                        <p:attrNameLst>
                                          <p:attrName>style.visibility</p:attrName>
                                        </p:attrNameLst>
                                      </p:cBhvr>
                                      <p:to>
                                        <p:strVal val="visible"/>
                                      </p:to>
                                    </p:set>
                                    <p:anim calcmode="lin" valueType="num">
                                      <p:cBhvr>
                                        <p:cTn id="33" dur="500" fill="hold"/>
                                        <p:tgtEl>
                                          <p:spTgt spid="2">
                                            <p:graphicEl>
                                              <a:dgm id="{D6A0A958-ECDB-4DF0-9163-69E3552A0704}"/>
                                            </p:graphicEl>
                                          </p:spTgt>
                                        </p:tgtEl>
                                        <p:attrNameLst>
                                          <p:attrName>ppt_w</p:attrName>
                                        </p:attrNameLst>
                                      </p:cBhvr>
                                      <p:tavLst>
                                        <p:tav tm="0">
                                          <p:val>
                                            <p:fltVal val="0"/>
                                          </p:val>
                                        </p:tav>
                                        <p:tav tm="100000">
                                          <p:val>
                                            <p:strVal val="#ppt_w"/>
                                          </p:val>
                                        </p:tav>
                                      </p:tavLst>
                                    </p:anim>
                                    <p:anim calcmode="lin" valueType="num">
                                      <p:cBhvr>
                                        <p:cTn id="34" dur="500" fill="hold"/>
                                        <p:tgtEl>
                                          <p:spTgt spid="2">
                                            <p:graphicEl>
                                              <a:dgm id="{D6A0A958-ECDB-4DF0-9163-69E3552A0704}"/>
                                            </p:graphicEl>
                                          </p:spTgt>
                                        </p:tgtEl>
                                        <p:attrNameLst>
                                          <p:attrName>ppt_h</p:attrName>
                                        </p:attrNameLst>
                                      </p:cBhvr>
                                      <p:tavLst>
                                        <p:tav tm="0">
                                          <p:val>
                                            <p:strVal val="#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17" presetClass="entr" presetSubtype="10" fill="hold" grpId="0" nodeType="clickEffect">
                                  <p:stCondLst>
                                    <p:cond delay="0"/>
                                  </p:stCondLst>
                                  <p:childTnLst>
                                    <p:set>
                                      <p:cBhvr>
                                        <p:cTn id="38" dur="1" fill="hold">
                                          <p:stCondLst>
                                            <p:cond delay="0"/>
                                          </p:stCondLst>
                                        </p:cTn>
                                        <p:tgtEl>
                                          <p:spTgt spid="2">
                                            <p:graphicEl>
                                              <a:dgm id="{DC46B8E5-7A39-47CE-9F01-F4BA04AE26AD}"/>
                                            </p:graphicEl>
                                          </p:spTgt>
                                        </p:tgtEl>
                                        <p:attrNameLst>
                                          <p:attrName>style.visibility</p:attrName>
                                        </p:attrNameLst>
                                      </p:cBhvr>
                                      <p:to>
                                        <p:strVal val="visible"/>
                                      </p:to>
                                    </p:set>
                                    <p:anim calcmode="lin" valueType="num">
                                      <p:cBhvr>
                                        <p:cTn id="39" dur="500" fill="hold"/>
                                        <p:tgtEl>
                                          <p:spTgt spid="2">
                                            <p:graphicEl>
                                              <a:dgm id="{DC46B8E5-7A39-47CE-9F01-F4BA04AE26AD}"/>
                                            </p:graphicEl>
                                          </p:spTgt>
                                        </p:tgtEl>
                                        <p:attrNameLst>
                                          <p:attrName>ppt_w</p:attrName>
                                        </p:attrNameLst>
                                      </p:cBhvr>
                                      <p:tavLst>
                                        <p:tav tm="0">
                                          <p:val>
                                            <p:fltVal val="0"/>
                                          </p:val>
                                        </p:tav>
                                        <p:tav tm="100000">
                                          <p:val>
                                            <p:strVal val="#ppt_w"/>
                                          </p:val>
                                        </p:tav>
                                      </p:tavLst>
                                    </p:anim>
                                    <p:anim calcmode="lin" valueType="num">
                                      <p:cBhvr>
                                        <p:cTn id="40" dur="500" fill="hold"/>
                                        <p:tgtEl>
                                          <p:spTgt spid="2">
                                            <p:graphicEl>
                                              <a:dgm id="{DC46B8E5-7A39-47CE-9F01-F4BA04AE26AD}"/>
                                            </p:graphicEl>
                                          </p:spTgt>
                                        </p:tgtEl>
                                        <p:attrNameLst>
                                          <p:attrName>ppt_h</p:attrName>
                                        </p:attrNameLst>
                                      </p:cBhvr>
                                      <p:tavLst>
                                        <p:tav tm="0">
                                          <p:val>
                                            <p:strVal val="#ppt_h"/>
                                          </p:val>
                                        </p:tav>
                                        <p:tav tm="100000">
                                          <p:val>
                                            <p:strVal val="#ppt_h"/>
                                          </p:val>
                                        </p:tav>
                                      </p:tavLst>
                                    </p:anim>
                                  </p:childTnLst>
                                </p:cTn>
                              </p:par>
                              <p:par>
                                <p:cTn id="41" presetID="17" presetClass="entr" presetSubtype="10" fill="hold" grpId="0" nodeType="withEffect">
                                  <p:stCondLst>
                                    <p:cond delay="0"/>
                                  </p:stCondLst>
                                  <p:childTnLst>
                                    <p:set>
                                      <p:cBhvr>
                                        <p:cTn id="42" dur="1" fill="hold">
                                          <p:stCondLst>
                                            <p:cond delay="0"/>
                                          </p:stCondLst>
                                        </p:cTn>
                                        <p:tgtEl>
                                          <p:spTgt spid="2">
                                            <p:graphicEl>
                                              <a:dgm id="{6AF47DF8-A19A-419C-BDDD-87B23BFB4A10}"/>
                                            </p:graphicEl>
                                          </p:spTgt>
                                        </p:tgtEl>
                                        <p:attrNameLst>
                                          <p:attrName>style.visibility</p:attrName>
                                        </p:attrNameLst>
                                      </p:cBhvr>
                                      <p:to>
                                        <p:strVal val="visible"/>
                                      </p:to>
                                    </p:set>
                                    <p:anim calcmode="lin" valueType="num">
                                      <p:cBhvr>
                                        <p:cTn id="43" dur="500" fill="hold"/>
                                        <p:tgtEl>
                                          <p:spTgt spid="2">
                                            <p:graphicEl>
                                              <a:dgm id="{6AF47DF8-A19A-419C-BDDD-87B23BFB4A10}"/>
                                            </p:graphicEl>
                                          </p:spTgt>
                                        </p:tgtEl>
                                        <p:attrNameLst>
                                          <p:attrName>ppt_w</p:attrName>
                                        </p:attrNameLst>
                                      </p:cBhvr>
                                      <p:tavLst>
                                        <p:tav tm="0">
                                          <p:val>
                                            <p:fltVal val="0"/>
                                          </p:val>
                                        </p:tav>
                                        <p:tav tm="100000">
                                          <p:val>
                                            <p:strVal val="#ppt_w"/>
                                          </p:val>
                                        </p:tav>
                                      </p:tavLst>
                                    </p:anim>
                                    <p:anim calcmode="lin" valueType="num">
                                      <p:cBhvr>
                                        <p:cTn id="44" dur="500" fill="hold"/>
                                        <p:tgtEl>
                                          <p:spTgt spid="2">
                                            <p:graphicEl>
                                              <a:dgm id="{6AF47DF8-A19A-419C-BDDD-87B23BFB4A10}"/>
                                            </p:graphicEl>
                                          </p:spTgt>
                                        </p:tgtEl>
                                        <p:attrNameLst>
                                          <p:attrName>ppt_h</p:attrName>
                                        </p:attrNameLst>
                                      </p:cBhvr>
                                      <p:tavLst>
                                        <p:tav tm="0">
                                          <p:val>
                                            <p:strVal val="#ppt_h"/>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17" presetClass="entr" presetSubtype="10" fill="hold" grpId="0" nodeType="clickEffect">
                                  <p:stCondLst>
                                    <p:cond delay="0"/>
                                  </p:stCondLst>
                                  <p:childTnLst>
                                    <p:set>
                                      <p:cBhvr>
                                        <p:cTn id="48" dur="1" fill="hold">
                                          <p:stCondLst>
                                            <p:cond delay="0"/>
                                          </p:stCondLst>
                                        </p:cTn>
                                        <p:tgtEl>
                                          <p:spTgt spid="2">
                                            <p:graphicEl>
                                              <a:dgm id="{363F0C6E-4773-43C8-9BA2-FE557F4E62F1}"/>
                                            </p:graphicEl>
                                          </p:spTgt>
                                        </p:tgtEl>
                                        <p:attrNameLst>
                                          <p:attrName>style.visibility</p:attrName>
                                        </p:attrNameLst>
                                      </p:cBhvr>
                                      <p:to>
                                        <p:strVal val="visible"/>
                                      </p:to>
                                    </p:set>
                                    <p:anim calcmode="lin" valueType="num">
                                      <p:cBhvr>
                                        <p:cTn id="49" dur="500" fill="hold"/>
                                        <p:tgtEl>
                                          <p:spTgt spid="2">
                                            <p:graphicEl>
                                              <a:dgm id="{363F0C6E-4773-43C8-9BA2-FE557F4E62F1}"/>
                                            </p:graphicEl>
                                          </p:spTgt>
                                        </p:tgtEl>
                                        <p:attrNameLst>
                                          <p:attrName>ppt_w</p:attrName>
                                        </p:attrNameLst>
                                      </p:cBhvr>
                                      <p:tavLst>
                                        <p:tav tm="0">
                                          <p:val>
                                            <p:fltVal val="0"/>
                                          </p:val>
                                        </p:tav>
                                        <p:tav tm="100000">
                                          <p:val>
                                            <p:strVal val="#ppt_w"/>
                                          </p:val>
                                        </p:tav>
                                      </p:tavLst>
                                    </p:anim>
                                    <p:anim calcmode="lin" valueType="num">
                                      <p:cBhvr>
                                        <p:cTn id="50" dur="500" fill="hold"/>
                                        <p:tgtEl>
                                          <p:spTgt spid="2">
                                            <p:graphicEl>
                                              <a:dgm id="{363F0C6E-4773-43C8-9BA2-FE557F4E62F1}"/>
                                            </p:graphicEl>
                                          </p:spTgt>
                                        </p:tgtEl>
                                        <p:attrNameLst>
                                          <p:attrName>ppt_h</p:attrName>
                                        </p:attrNameLst>
                                      </p:cBhvr>
                                      <p:tavLst>
                                        <p:tav tm="0">
                                          <p:val>
                                            <p:strVal val="#ppt_h"/>
                                          </p:val>
                                        </p:tav>
                                        <p:tav tm="100000">
                                          <p:val>
                                            <p:strVal val="#ppt_h"/>
                                          </p:val>
                                        </p:tav>
                                      </p:tavLst>
                                    </p:anim>
                                  </p:childTnLst>
                                </p:cTn>
                              </p:par>
                              <p:par>
                                <p:cTn id="51" presetID="17" presetClass="entr" presetSubtype="10" fill="hold" grpId="0" nodeType="withEffect">
                                  <p:stCondLst>
                                    <p:cond delay="0"/>
                                  </p:stCondLst>
                                  <p:childTnLst>
                                    <p:set>
                                      <p:cBhvr>
                                        <p:cTn id="52" dur="1" fill="hold">
                                          <p:stCondLst>
                                            <p:cond delay="0"/>
                                          </p:stCondLst>
                                        </p:cTn>
                                        <p:tgtEl>
                                          <p:spTgt spid="2">
                                            <p:graphicEl>
                                              <a:dgm id="{02F76603-3E4B-4EB2-A787-56B82CBAE349}"/>
                                            </p:graphicEl>
                                          </p:spTgt>
                                        </p:tgtEl>
                                        <p:attrNameLst>
                                          <p:attrName>style.visibility</p:attrName>
                                        </p:attrNameLst>
                                      </p:cBhvr>
                                      <p:to>
                                        <p:strVal val="visible"/>
                                      </p:to>
                                    </p:set>
                                    <p:anim calcmode="lin" valueType="num">
                                      <p:cBhvr>
                                        <p:cTn id="53" dur="500" fill="hold"/>
                                        <p:tgtEl>
                                          <p:spTgt spid="2">
                                            <p:graphicEl>
                                              <a:dgm id="{02F76603-3E4B-4EB2-A787-56B82CBAE349}"/>
                                            </p:graphicEl>
                                          </p:spTgt>
                                        </p:tgtEl>
                                        <p:attrNameLst>
                                          <p:attrName>ppt_w</p:attrName>
                                        </p:attrNameLst>
                                      </p:cBhvr>
                                      <p:tavLst>
                                        <p:tav tm="0">
                                          <p:val>
                                            <p:fltVal val="0"/>
                                          </p:val>
                                        </p:tav>
                                        <p:tav tm="100000">
                                          <p:val>
                                            <p:strVal val="#ppt_w"/>
                                          </p:val>
                                        </p:tav>
                                      </p:tavLst>
                                    </p:anim>
                                    <p:anim calcmode="lin" valueType="num">
                                      <p:cBhvr>
                                        <p:cTn id="54" dur="500" fill="hold"/>
                                        <p:tgtEl>
                                          <p:spTgt spid="2">
                                            <p:graphicEl>
                                              <a:dgm id="{02F76603-3E4B-4EB2-A787-56B82CBAE349}"/>
                                            </p:graphicEl>
                                          </p:spTgt>
                                        </p:tgtEl>
                                        <p:attrNameLst>
                                          <p:attrName>ppt_h</p:attrName>
                                        </p:attrNameLst>
                                      </p:cBhvr>
                                      <p:tavLst>
                                        <p:tav tm="0">
                                          <p:val>
                                            <p:strVal val="#ppt_h"/>
                                          </p:val>
                                        </p:tav>
                                        <p:tav tm="100000">
                                          <p:val>
                                            <p:strVal val="#ppt_h"/>
                                          </p:val>
                                        </p:tav>
                                      </p:tavLst>
                                    </p:anim>
                                  </p:childTnLst>
                                </p:cTn>
                              </p:par>
                            </p:childTnLst>
                          </p:cTn>
                        </p:par>
                      </p:childTnLst>
                    </p:cTn>
                  </p:par>
                  <p:par>
                    <p:cTn id="55" fill="hold">
                      <p:stCondLst>
                        <p:cond delay="indefinite"/>
                      </p:stCondLst>
                      <p:childTnLst>
                        <p:par>
                          <p:cTn id="56" fill="hold">
                            <p:stCondLst>
                              <p:cond delay="0"/>
                            </p:stCondLst>
                            <p:childTnLst>
                              <p:par>
                                <p:cTn id="57" presetID="17" presetClass="entr" presetSubtype="10" fill="hold" grpId="0" nodeType="clickEffect">
                                  <p:stCondLst>
                                    <p:cond delay="0"/>
                                  </p:stCondLst>
                                  <p:childTnLst>
                                    <p:set>
                                      <p:cBhvr>
                                        <p:cTn id="58" dur="1" fill="hold">
                                          <p:stCondLst>
                                            <p:cond delay="0"/>
                                          </p:stCondLst>
                                        </p:cTn>
                                        <p:tgtEl>
                                          <p:spTgt spid="2">
                                            <p:graphicEl>
                                              <a:dgm id="{F6916378-C48A-4906-82E6-493D34DA200F}"/>
                                            </p:graphicEl>
                                          </p:spTgt>
                                        </p:tgtEl>
                                        <p:attrNameLst>
                                          <p:attrName>style.visibility</p:attrName>
                                        </p:attrNameLst>
                                      </p:cBhvr>
                                      <p:to>
                                        <p:strVal val="visible"/>
                                      </p:to>
                                    </p:set>
                                    <p:anim calcmode="lin" valueType="num">
                                      <p:cBhvr>
                                        <p:cTn id="59" dur="500" fill="hold"/>
                                        <p:tgtEl>
                                          <p:spTgt spid="2">
                                            <p:graphicEl>
                                              <a:dgm id="{F6916378-C48A-4906-82E6-493D34DA200F}"/>
                                            </p:graphicEl>
                                          </p:spTgt>
                                        </p:tgtEl>
                                        <p:attrNameLst>
                                          <p:attrName>ppt_w</p:attrName>
                                        </p:attrNameLst>
                                      </p:cBhvr>
                                      <p:tavLst>
                                        <p:tav tm="0">
                                          <p:val>
                                            <p:fltVal val="0"/>
                                          </p:val>
                                        </p:tav>
                                        <p:tav tm="100000">
                                          <p:val>
                                            <p:strVal val="#ppt_w"/>
                                          </p:val>
                                        </p:tav>
                                      </p:tavLst>
                                    </p:anim>
                                    <p:anim calcmode="lin" valueType="num">
                                      <p:cBhvr>
                                        <p:cTn id="60" dur="500" fill="hold"/>
                                        <p:tgtEl>
                                          <p:spTgt spid="2">
                                            <p:graphicEl>
                                              <a:dgm id="{F6916378-C48A-4906-82E6-493D34DA200F}"/>
                                            </p:graphicEl>
                                          </p:spTgt>
                                        </p:tgtEl>
                                        <p:attrNameLst>
                                          <p:attrName>ppt_h</p:attrName>
                                        </p:attrNameLst>
                                      </p:cBhvr>
                                      <p:tavLst>
                                        <p:tav tm="0">
                                          <p:val>
                                            <p:strVal val="#ppt_h"/>
                                          </p:val>
                                        </p:tav>
                                        <p:tav tm="100000">
                                          <p:val>
                                            <p:strVal val="#ppt_h"/>
                                          </p:val>
                                        </p:tav>
                                      </p:tavLst>
                                    </p:anim>
                                  </p:childTnLst>
                                </p:cTn>
                              </p:par>
                              <p:par>
                                <p:cTn id="61" presetID="17" presetClass="entr" presetSubtype="10" fill="hold" grpId="0" nodeType="withEffect">
                                  <p:stCondLst>
                                    <p:cond delay="0"/>
                                  </p:stCondLst>
                                  <p:childTnLst>
                                    <p:set>
                                      <p:cBhvr>
                                        <p:cTn id="62" dur="1" fill="hold">
                                          <p:stCondLst>
                                            <p:cond delay="0"/>
                                          </p:stCondLst>
                                        </p:cTn>
                                        <p:tgtEl>
                                          <p:spTgt spid="2">
                                            <p:graphicEl>
                                              <a:dgm id="{C3AA94CA-8EC1-402E-BEEC-F8D1FB17FA9D}"/>
                                            </p:graphicEl>
                                          </p:spTgt>
                                        </p:tgtEl>
                                        <p:attrNameLst>
                                          <p:attrName>style.visibility</p:attrName>
                                        </p:attrNameLst>
                                      </p:cBhvr>
                                      <p:to>
                                        <p:strVal val="visible"/>
                                      </p:to>
                                    </p:set>
                                    <p:anim calcmode="lin" valueType="num">
                                      <p:cBhvr>
                                        <p:cTn id="63" dur="500" fill="hold"/>
                                        <p:tgtEl>
                                          <p:spTgt spid="2">
                                            <p:graphicEl>
                                              <a:dgm id="{C3AA94CA-8EC1-402E-BEEC-F8D1FB17FA9D}"/>
                                            </p:graphicEl>
                                          </p:spTgt>
                                        </p:tgtEl>
                                        <p:attrNameLst>
                                          <p:attrName>ppt_w</p:attrName>
                                        </p:attrNameLst>
                                      </p:cBhvr>
                                      <p:tavLst>
                                        <p:tav tm="0">
                                          <p:val>
                                            <p:fltVal val="0"/>
                                          </p:val>
                                        </p:tav>
                                        <p:tav tm="100000">
                                          <p:val>
                                            <p:strVal val="#ppt_w"/>
                                          </p:val>
                                        </p:tav>
                                      </p:tavLst>
                                    </p:anim>
                                    <p:anim calcmode="lin" valueType="num">
                                      <p:cBhvr>
                                        <p:cTn id="64" dur="500" fill="hold"/>
                                        <p:tgtEl>
                                          <p:spTgt spid="2">
                                            <p:graphicEl>
                                              <a:dgm id="{C3AA94CA-8EC1-402E-BEEC-F8D1FB17FA9D}"/>
                                            </p:graphicEl>
                                          </p:spTgt>
                                        </p:tgtEl>
                                        <p:attrNameLst>
                                          <p:attrName>ppt_h</p:attrName>
                                        </p:attrNameLst>
                                      </p:cBhvr>
                                      <p:tavLst>
                                        <p:tav tm="0">
                                          <p:val>
                                            <p:strVal val="#ppt_h"/>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ID="17" presetClass="entr" presetSubtype="10" fill="hold" grpId="0" nodeType="clickEffect">
                                  <p:stCondLst>
                                    <p:cond delay="0"/>
                                  </p:stCondLst>
                                  <p:childTnLst>
                                    <p:set>
                                      <p:cBhvr>
                                        <p:cTn id="68" dur="1" fill="hold">
                                          <p:stCondLst>
                                            <p:cond delay="0"/>
                                          </p:stCondLst>
                                        </p:cTn>
                                        <p:tgtEl>
                                          <p:spTgt spid="2">
                                            <p:graphicEl>
                                              <a:dgm id="{8DBC1659-6AD9-448E-BFC7-E84B71BD2D9B}"/>
                                            </p:graphicEl>
                                          </p:spTgt>
                                        </p:tgtEl>
                                        <p:attrNameLst>
                                          <p:attrName>style.visibility</p:attrName>
                                        </p:attrNameLst>
                                      </p:cBhvr>
                                      <p:to>
                                        <p:strVal val="visible"/>
                                      </p:to>
                                    </p:set>
                                    <p:anim calcmode="lin" valueType="num">
                                      <p:cBhvr>
                                        <p:cTn id="69" dur="500" fill="hold"/>
                                        <p:tgtEl>
                                          <p:spTgt spid="2">
                                            <p:graphicEl>
                                              <a:dgm id="{8DBC1659-6AD9-448E-BFC7-E84B71BD2D9B}"/>
                                            </p:graphicEl>
                                          </p:spTgt>
                                        </p:tgtEl>
                                        <p:attrNameLst>
                                          <p:attrName>ppt_w</p:attrName>
                                        </p:attrNameLst>
                                      </p:cBhvr>
                                      <p:tavLst>
                                        <p:tav tm="0">
                                          <p:val>
                                            <p:fltVal val="0"/>
                                          </p:val>
                                        </p:tav>
                                        <p:tav tm="100000">
                                          <p:val>
                                            <p:strVal val="#ppt_w"/>
                                          </p:val>
                                        </p:tav>
                                      </p:tavLst>
                                    </p:anim>
                                    <p:anim calcmode="lin" valueType="num">
                                      <p:cBhvr>
                                        <p:cTn id="70" dur="500" fill="hold"/>
                                        <p:tgtEl>
                                          <p:spTgt spid="2">
                                            <p:graphicEl>
                                              <a:dgm id="{8DBC1659-6AD9-448E-BFC7-E84B71BD2D9B}"/>
                                            </p:graphicEl>
                                          </p:spTgt>
                                        </p:tgtEl>
                                        <p:attrNameLst>
                                          <p:attrName>ppt_h</p:attrName>
                                        </p:attrNameLst>
                                      </p:cBhvr>
                                      <p:tavLst>
                                        <p:tav tm="0">
                                          <p:val>
                                            <p:strVal val="#ppt_h"/>
                                          </p:val>
                                        </p:tav>
                                        <p:tav tm="100000">
                                          <p:val>
                                            <p:strVal val="#ppt_h"/>
                                          </p:val>
                                        </p:tav>
                                      </p:tavLst>
                                    </p:anim>
                                  </p:childTnLst>
                                </p:cTn>
                              </p:par>
                              <p:par>
                                <p:cTn id="71" presetID="17" presetClass="entr" presetSubtype="10" fill="hold" grpId="0" nodeType="withEffect">
                                  <p:stCondLst>
                                    <p:cond delay="0"/>
                                  </p:stCondLst>
                                  <p:childTnLst>
                                    <p:set>
                                      <p:cBhvr>
                                        <p:cTn id="72" dur="1" fill="hold">
                                          <p:stCondLst>
                                            <p:cond delay="0"/>
                                          </p:stCondLst>
                                        </p:cTn>
                                        <p:tgtEl>
                                          <p:spTgt spid="2">
                                            <p:graphicEl>
                                              <a:dgm id="{94BEB02C-3A6C-45ED-A243-B1E73521452F}"/>
                                            </p:graphicEl>
                                          </p:spTgt>
                                        </p:tgtEl>
                                        <p:attrNameLst>
                                          <p:attrName>style.visibility</p:attrName>
                                        </p:attrNameLst>
                                      </p:cBhvr>
                                      <p:to>
                                        <p:strVal val="visible"/>
                                      </p:to>
                                    </p:set>
                                    <p:anim calcmode="lin" valueType="num">
                                      <p:cBhvr>
                                        <p:cTn id="73" dur="500" fill="hold"/>
                                        <p:tgtEl>
                                          <p:spTgt spid="2">
                                            <p:graphicEl>
                                              <a:dgm id="{94BEB02C-3A6C-45ED-A243-B1E73521452F}"/>
                                            </p:graphicEl>
                                          </p:spTgt>
                                        </p:tgtEl>
                                        <p:attrNameLst>
                                          <p:attrName>ppt_w</p:attrName>
                                        </p:attrNameLst>
                                      </p:cBhvr>
                                      <p:tavLst>
                                        <p:tav tm="0">
                                          <p:val>
                                            <p:fltVal val="0"/>
                                          </p:val>
                                        </p:tav>
                                        <p:tav tm="100000">
                                          <p:val>
                                            <p:strVal val="#ppt_w"/>
                                          </p:val>
                                        </p:tav>
                                      </p:tavLst>
                                    </p:anim>
                                    <p:anim calcmode="lin" valueType="num">
                                      <p:cBhvr>
                                        <p:cTn id="74" dur="500" fill="hold"/>
                                        <p:tgtEl>
                                          <p:spTgt spid="2">
                                            <p:graphicEl>
                                              <a:dgm id="{94BEB02C-3A6C-45ED-A243-B1E73521452F}"/>
                                            </p:graphicEl>
                                          </p:spTgt>
                                        </p:tgtEl>
                                        <p:attrNameLst>
                                          <p:attrName>ppt_h</p:attrName>
                                        </p:attrNameLst>
                                      </p:cBhvr>
                                      <p:tavLst>
                                        <p:tav tm="0">
                                          <p:val>
                                            <p:strVal val="#ppt_h"/>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17" presetClass="entr" presetSubtype="10" fill="hold" grpId="0" nodeType="clickEffect">
                                  <p:stCondLst>
                                    <p:cond delay="0"/>
                                  </p:stCondLst>
                                  <p:childTnLst>
                                    <p:set>
                                      <p:cBhvr>
                                        <p:cTn id="78" dur="1" fill="hold">
                                          <p:stCondLst>
                                            <p:cond delay="0"/>
                                          </p:stCondLst>
                                        </p:cTn>
                                        <p:tgtEl>
                                          <p:spTgt spid="2">
                                            <p:graphicEl>
                                              <a:dgm id="{FCA8CFB7-09C5-41B4-B669-9A100B446B5E}"/>
                                            </p:graphicEl>
                                          </p:spTgt>
                                        </p:tgtEl>
                                        <p:attrNameLst>
                                          <p:attrName>style.visibility</p:attrName>
                                        </p:attrNameLst>
                                      </p:cBhvr>
                                      <p:to>
                                        <p:strVal val="visible"/>
                                      </p:to>
                                    </p:set>
                                    <p:anim calcmode="lin" valueType="num">
                                      <p:cBhvr>
                                        <p:cTn id="79" dur="500" fill="hold"/>
                                        <p:tgtEl>
                                          <p:spTgt spid="2">
                                            <p:graphicEl>
                                              <a:dgm id="{FCA8CFB7-09C5-41B4-B669-9A100B446B5E}"/>
                                            </p:graphicEl>
                                          </p:spTgt>
                                        </p:tgtEl>
                                        <p:attrNameLst>
                                          <p:attrName>ppt_w</p:attrName>
                                        </p:attrNameLst>
                                      </p:cBhvr>
                                      <p:tavLst>
                                        <p:tav tm="0">
                                          <p:val>
                                            <p:fltVal val="0"/>
                                          </p:val>
                                        </p:tav>
                                        <p:tav tm="100000">
                                          <p:val>
                                            <p:strVal val="#ppt_w"/>
                                          </p:val>
                                        </p:tav>
                                      </p:tavLst>
                                    </p:anim>
                                    <p:anim calcmode="lin" valueType="num">
                                      <p:cBhvr>
                                        <p:cTn id="80" dur="500" fill="hold"/>
                                        <p:tgtEl>
                                          <p:spTgt spid="2">
                                            <p:graphicEl>
                                              <a:dgm id="{FCA8CFB7-09C5-41B4-B669-9A100B446B5E}"/>
                                            </p:graphicEl>
                                          </p:spTgt>
                                        </p:tgtEl>
                                        <p:attrNameLst>
                                          <p:attrName>ppt_h</p:attrName>
                                        </p:attrNameLst>
                                      </p:cBhvr>
                                      <p:tavLst>
                                        <p:tav tm="0">
                                          <p:val>
                                            <p:strVal val="#ppt_h"/>
                                          </p:val>
                                        </p:tav>
                                        <p:tav tm="100000">
                                          <p:val>
                                            <p:strVal val="#ppt_h"/>
                                          </p:val>
                                        </p:tav>
                                      </p:tavLst>
                                    </p:anim>
                                  </p:childTnLst>
                                </p:cTn>
                              </p:par>
                              <p:par>
                                <p:cTn id="81" presetID="17" presetClass="entr" presetSubtype="10" fill="hold" grpId="0" nodeType="withEffect">
                                  <p:stCondLst>
                                    <p:cond delay="0"/>
                                  </p:stCondLst>
                                  <p:childTnLst>
                                    <p:set>
                                      <p:cBhvr>
                                        <p:cTn id="82" dur="1" fill="hold">
                                          <p:stCondLst>
                                            <p:cond delay="0"/>
                                          </p:stCondLst>
                                        </p:cTn>
                                        <p:tgtEl>
                                          <p:spTgt spid="2">
                                            <p:graphicEl>
                                              <a:dgm id="{11CFDB0D-89D7-460A-B9A4-9F5517E280F6}"/>
                                            </p:graphicEl>
                                          </p:spTgt>
                                        </p:tgtEl>
                                        <p:attrNameLst>
                                          <p:attrName>style.visibility</p:attrName>
                                        </p:attrNameLst>
                                      </p:cBhvr>
                                      <p:to>
                                        <p:strVal val="visible"/>
                                      </p:to>
                                    </p:set>
                                    <p:anim calcmode="lin" valueType="num">
                                      <p:cBhvr>
                                        <p:cTn id="83" dur="500" fill="hold"/>
                                        <p:tgtEl>
                                          <p:spTgt spid="2">
                                            <p:graphicEl>
                                              <a:dgm id="{11CFDB0D-89D7-460A-B9A4-9F5517E280F6}"/>
                                            </p:graphicEl>
                                          </p:spTgt>
                                        </p:tgtEl>
                                        <p:attrNameLst>
                                          <p:attrName>ppt_w</p:attrName>
                                        </p:attrNameLst>
                                      </p:cBhvr>
                                      <p:tavLst>
                                        <p:tav tm="0">
                                          <p:val>
                                            <p:fltVal val="0"/>
                                          </p:val>
                                        </p:tav>
                                        <p:tav tm="100000">
                                          <p:val>
                                            <p:strVal val="#ppt_w"/>
                                          </p:val>
                                        </p:tav>
                                      </p:tavLst>
                                    </p:anim>
                                    <p:anim calcmode="lin" valueType="num">
                                      <p:cBhvr>
                                        <p:cTn id="84" dur="500" fill="hold"/>
                                        <p:tgtEl>
                                          <p:spTgt spid="2">
                                            <p:graphicEl>
                                              <a:dgm id="{11CFDB0D-89D7-460A-B9A4-9F5517E280F6}"/>
                                            </p:graphicEl>
                                          </p:spTgt>
                                        </p:tgtEl>
                                        <p:attrNameLst>
                                          <p:attrName>ppt_h</p:attrName>
                                        </p:attrNameLst>
                                      </p:cBhvr>
                                      <p:tavLst>
                                        <p:tav tm="0">
                                          <p:val>
                                            <p:strVal val="#ppt_h"/>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17" presetClass="entr" presetSubtype="10" fill="hold" grpId="0" nodeType="clickEffect">
                                  <p:stCondLst>
                                    <p:cond delay="0"/>
                                  </p:stCondLst>
                                  <p:childTnLst>
                                    <p:set>
                                      <p:cBhvr>
                                        <p:cTn id="88" dur="1" fill="hold">
                                          <p:stCondLst>
                                            <p:cond delay="0"/>
                                          </p:stCondLst>
                                        </p:cTn>
                                        <p:tgtEl>
                                          <p:spTgt spid="2">
                                            <p:graphicEl>
                                              <a:dgm id="{AD847C0C-702E-4FF3-980D-A918C91AD9B9}"/>
                                            </p:graphicEl>
                                          </p:spTgt>
                                        </p:tgtEl>
                                        <p:attrNameLst>
                                          <p:attrName>style.visibility</p:attrName>
                                        </p:attrNameLst>
                                      </p:cBhvr>
                                      <p:to>
                                        <p:strVal val="visible"/>
                                      </p:to>
                                    </p:set>
                                    <p:anim calcmode="lin" valueType="num">
                                      <p:cBhvr>
                                        <p:cTn id="89" dur="500" fill="hold"/>
                                        <p:tgtEl>
                                          <p:spTgt spid="2">
                                            <p:graphicEl>
                                              <a:dgm id="{AD847C0C-702E-4FF3-980D-A918C91AD9B9}"/>
                                            </p:graphicEl>
                                          </p:spTgt>
                                        </p:tgtEl>
                                        <p:attrNameLst>
                                          <p:attrName>ppt_w</p:attrName>
                                        </p:attrNameLst>
                                      </p:cBhvr>
                                      <p:tavLst>
                                        <p:tav tm="0">
                                          <p:val>
                                            <p:fltVal val="0"/>
                                          </p:val>
                                        </p:tav>
                                        <p:tav tm="100000">
                                          <p:val>
                                            <p:strVal val="#ppt_w"/>
                                          </p:val>
                                        </p:tav>
                                      </p:tavLst>
                                    </p:anim>
                                    <p:anim calcmode="lin" valueType="num">
                                      <p:cBhvr>
                                        <p:cTn id="90" dur="500" fill="hold"/>
                                        <p:tgtEl>
                                          <p:spTgt spid="2">
                                            <p:graphicEl>
                                              <a:dgm id="{AD847C0C-702E-4FF3-980D-A918C91AD9B9}"/>
                                            </p:graphicEl>
                                          </p:spTgt>
                                        </p:tgtEl>
                                        <p:attrNameLst>
                                          <p:attrName>ppt_h</p:attrName>
                                        </p:attrNameLst>
                                      </p:cBhvr>
                                      <p:tavLst>
                                        <p:tav tm="0">
                                          <p:val>
                                            <p:strVal val="#ppt_h"/>
                                          </p:val>
                                        </p:tav>
                                        <p:tav tm="100000">
                                          <p:val>
                                            <p:strVal val="#ppt_h"/>
                                          </p:val>
                                        </p:tav>
                                      </p:tavLst>
                                    </p:anim>
                                  </p:childTnLst>
                                </p:cTn>
                              </p:par>
                              <p:par>
                                <p:cTn id="91" presetID="17" presetClass="entr" presetSubtype="10" fill="hold" grpId="0" nodeType="withEffect">
                                  <p:stCondLst>
                                    <p:cond delay="0"/>
                                  </p:stCondLst>
                                  <p:childTnLst>
                                    <p:set>
                                      <p:cBhvr>
                                        <p:cTn id="92" dur="1" fill="hold">
                                          <p:stCondLst>
                                            <p:cond delay="0"/>
                                          </p:stCondLst>
                                        </p:cTn>
                                        <p:tgtEl>
                                          <p:spTgt spid="2">
                                            <p:graphicEl>
                                              <a:dgm id="{E5CE48EB-2EE0-4E9B-BC18-F45266582A06}"/>
                                            </p:graphicEl>
                                          </p:spTgt>
                                        </p:tgtEl>
                                        <p:attrNameLst>
                                          <p:attrName>style.visibility</p:attrName>
                                        </p:attrNameLst>
                                      </p:cBhvr>
                                      <p:to>
                                        <p:strVal val="visible"/>
                                      </p:to>
                                    </p:set>
                                    <p:anim calcmode="lin" valueType="num">
                                      <p:cBhvr>
                                        <p:cTn id="93" dur="500" fill="hold"/>
                                        <p:tgtEl>
                                          <p:spTgt spid="2">
                                            <p:graphicEl>
                                              <a:dgm id="{E5CE48EB-2EE0-4E9B-BC18-F45266582A06}"/>
                                            </p:graphicEl>
                                          </p:spTgt>
                                        </p:tgtEl>
                                        <p:attrNameLst>
                                          <p:attrName>ppt_w</p:attrName>
                                        </p:attrNameLst>
                                      </p:cBhvr>
                                      <p:tavLst>
                                        <p:tav tm="0">
                                          <p:val>
                                            <p:fltVal val="0"/>
                                          </p:val>
                                        </p:tav>
                                        <p:tav tm="100000">
                                          <p:val>
                                            <p:strVal val="#ppt_w"/>
                                          </p:val>
                                        </p:tav>
                                      </p:tavLst>
                                    </p:anim>
                                    <p:anim calcmode="lin" valueType="num">
                                      <p:cBhvr>
                                        <p:cTn id="94" dur="500" fill="hold"/>
                                        <p:tgtEl>
                                          <p:spTgt spid="2">
                                            <p:graphicEl>
                                              <a:dgm id="{E5CE48EB-2EE0-4E9B-BC18-F45266582A06}"/>
                                            </p:graphicEl>
                                          </p:spTgt>
                                        </p:tgtEl>
                                        <p:attrNameLst>
                                          <p:attrName>ppt_h</p:attrName>
                                        </p:attrNameLst>
                                      </p:cBhvr>
                                      <p:tavLst>
                                        <p:tav tm="0">
                                          <p:val>
                                            <p:strVal val="#ppt_h"/>
                                          </p:val>
                                        </p:tav>
                                        <p:tav tm="100000">
                                          <p:val>
                                            <p:strVal val="#ppt_h"/>
                                          </p:val>
                                        </p:tav>
                                      </p:tavLst>
                                    </p:anim>
                                  </p:childTnLst>
                                </p:cTn>
                              </p:par>
                            </p:childTnLst>
                          </p:cTn>
                        </p:par>
                      </p:childTnLst>
                    </p:cTn>
                  </p:par>
                  <p:par>
                    <p:cTn id="95" fill="hold">
                      <p:stCondLst>
                        <p:cond delay="indefinite"/>
                      </p:stCondLst>
                      <p:childTnLst>
                        <p:par>
                          <p:cTn id="96" fill="hold">
                            <p:stCondLst>
                              <p:cond delay="0"/>
                            </p:stCondLst>
                            <p:childTnLst>
                              <p:par>
                                <p:cTn id="97" presetID="17" presetClass="entr" presetSubtype="10" fill="hold" grpId="0" nodeType="clickEffect">
                                  <p:stCondLst>
                                    <p:cond delay="0"/>
                                  </p:stCondLst>
                                  <p:childTnLst>
                                    <p:set>
                                      <p:cBhvr>
                                        <p:cTn id="98" dur="1" fill="hold">
                                          <p:stCondLst>
                                            <p:cond delay="0"/>
                                          </p:stCondLst>
                                        </p:cTn>
                                        <p:tgtEl>
                                          <p:spTgt spid="2">
                                            <p:graphicEl>
                                              <a:dgm id="{66C82F28-2183-4586-8446-F6E8B92AFA3F}"/>
                                            </p:graphicEl>
                                          </p:spTgt>
                                        </p:tgtEl>
                                        <p:attrNameLst>
                                          <p:attrName>style.visibility</p:attrName>
                                        </p:attrNameLst>
                                      </p:cBhvr>
                                      <p:to>
                                        <p:strVal val="visible"/>
                                      </p:to>
                                    </p:set>
                                    <p:anim calcmode="lin" valueType="num">
                                      <p:cBhvr>
                                        <p:cTn id="99" dur="500" fill="hold"/>
                                        <p:tgtEl>
                                          <p:spTgt spid="2">
                                            <p:graphicEl>
                                              <a:dgm id="{66C82F28-2183-4586-8446-F6E8B92AFA3F}"/>
                                            </p:graphicEl>
                                          </p:spTgt>
                                        </p:tgtEl>
                                        <p:attrNameLst>
                                          <p:attrName>ppt_w</p:attrName>
                                        </p:attrNameLst>
                                      </p:cBhvr>
                                      <p:tavLst>
                                        <p:tav tm="0">
                                          <p:val>
                                            <p:fltVal val="0"/>
                                          </p:val>
                                        </p:tav>
                                        <p:tav tm="100000">
                                          <p:val>
                                            <p:strVal val="#ppt_w"/>
                                          </p:val>
                                        </p:tav>
                                      </p:tavLst>
                                    </p:anim>
                                    <p:anim calcmode="lin" valueType="num">
                                      <p:cBhvr>
                                        <p:cTn id="100" dur="500" fill="hold"/>
                                        <p:tgtEl>
                                          <p:spTgt spid="2">
                                            <p:graphicEl>
                                              <a:dgm id="{66C82F28-2183-4586-8446-F6E8B92AFA3F}"/>
                                            </p:graphicEl>
                                          </p:spTgt>
                                        </p:tgtEl>
                                        <p:attrNameLst>
                                          <p:attrName>ppt_h</p:attrName>
                                        </p:attrNameLst>
                                      </p:cBhvr>
                                      <p:tavLst>
                                        <p:tav tm="0">
                                          <p:val>
                                            <p:strVal val="#ppt_h"/>
                                          </p:val>
                                        </p:tav>
                                        <p:tav tm="100000">
                                          <p:val>
                                            <p:strVal val="#ppt_h"/>
                                          </p:val>
                                        </p:tav>
                                      </p:tavLst>
                                    </p:anim>
                                  </p:childTnLst>
                                </p:cTn>
                              </p:par>
                              <p:par>
                                <p:cTn id="101" presetID="17" presetClass="entr" presetSubtype="10" fill="hold" grpId="0" nodeType="withEffect">
                                  <p:stCondLst>
                                    <p:cond delay="0"/>
                                  </p:stCondLst>
                                  <p:childTnLst>
                                    <p:set>
                                      <p:cBhvr>
                                        <p:cTn id="102" dur="1" fill="hold">
                                          <p:stCondLst>
                                            <p:cond delay="0"/>
                                          </p:stCondLst>
                                        </p:cTn>
                                        <p:tgtEl>
                                          <p:spTgt spid="2">
                                            <p:graphicEl>
                                              <a:dgm id="{86D0F137-A5CD-4012-9B61-6A233D07FDE8}"/>
                                            </p:graphicEl>
                                          </p:spTgt>
                                        </p:tgtEl>
                                        <p:attrNameLst>
                                          <p:attrName>style.visibility</p:attrName>
                                        </p:attrNameLst>
                                      </p:cBhvr>
                                      <p:to>
                                        <p:strVal val="visible"/>
                                      </p:to>
                                    </p:set>
                                    <p:anim calcmode="lin" valueType="num">
                                      <p:cBhvr>
                                        <p:cTn id="103" dur="500" fill="hold"/>
                                        <p:tgtEl>
                                          <p:spTgt spid="2">
                                            <p:graphicEl>
                                              <a:dgm id="{86D0F137-A5CD-4012-9B61-6A233D07FDE8}"/>
                                            </p:graphicEl>
                                          </p:spTgt>
                                        </p:tgtEl>
                                        <p:attrNameLst>
                                          <p:attrName>ppt_w</p:attrName>
                                        </p:attrNameLst>
                                      </p:cBhvr>
                                      <p:tavLst>
                                        <p:tav tm="0">
                                          <p:val>
                                            <p:fltVal val="0"/>
                                          </p:val>
                                        </p:tav>
                                        <p:tav tm="100000">
                                          <p:val>
                                            <p:strVal val="#ppt_w"/>
                                          </p:val>
                                        </p:tav>
                                      </p:tavLst>
                                    </p:anim>
                                    <p:anim calcmode="lin" valueType="num">
                                      <p:cBhvr>
                                        <p:cTn id="104" dur="500" fill="hold"/>
                                        <p:tgtEl>
                                          <p:spTgt spid="2">
                                            <p:graphicEl>
                                              <a:dgm id="{86D0F137-A5CD-4012-9B61-6A233D07FDE8}"/>
                                            </p:graphicEl>
                                          </p:spTgt>
                                        </p:tgtEl>
                                        <p:attrNameLst>
                                          <p:attrName>ppt_h</p:attrName>
                                        </p:attrNameLst>
                                      </p:cBhvr>
                                      <p:tavLst>
                                        <p:tav tm="0">
                                          <p:val>
                                            <p:strVal val="#ppt_h"/>
                                          </p:val>
                                        </p:tav>
                                        <p:tav tm="100000">
                                          <p:val>
                                            <p:strVal val="#ppt_h"/>
                                          </p:val>
                                        </p:tav>
                                      </p:tavLst>
                                    </p:anim>
                                  </p:childTnLst>
                                </p:cTn>
                              </p:par>
                            </p:childTnLst>
                          </p:cTn>
                        </p:par>
                      </p:childTnLst>
                    </p:cTn>
                  </p:par>
                  <p:par>
                    <p:cTn id="105" fill="hold">
                      <p:stCondLst>
                        <p:cond delay="indefinite"/>
                      </p:stCondLst>
                      <p:childTnLst>
                        <p:par>
                          <p:cTn id="106" fill="hold">
                            <p:stCondLst>
                              <p:cond delay="0"/>
                            </p:stCondLst>
                            <p:childTnLst>
                              <p:par>
                                <p:cTn id="107" presetID="17" presetClass="entr" presetSubtype="10" fill="hold" grpId="0" nodeType="clickEffect">
                                  <p:stCondLst>
                                    <p:cond delay="0"/>
                                  </p:stCondLst>
                                  <p:childTnLst>
                                    <p:set>
                                      <p:cBhvr>
                                        <p:cTn id="108" dur="1" fill="hold">
                                          <p:stCondLst>
                                            <p:cond delay="0"/>
                                          </p:stCondLst>
                                        </p:cTn>
                                        <p:tgtEl>
                                          <p:spTgt spid="2">
                                            <p:graphicEl>
                                              <a:dgm id="{F75E839E-6C41-499E-9629-D08B0A071A4A}"/>
                                            </p:graphicEl>
                                          </p:spTgt>
                                        </p:tgtEl>
                                        <p:attrNameLst>
                                          <p:attrName>style.visibility</p:attrName>
                                        </p:attrNameLst>
                                      </p:cBhvr>
                                      <p:to>
                                        <p:strVal val="visible"/>
                                      </p:to>
                                    </p:set>
                                    <p:anim calcmode="lin" valueType="num">
                                      <p:cBhvr>
                                        <p:cTn id="109" dur="500" fill="hold"/>
                                        <p:tgtEl>
                                          <p:spTgt spid="2">
                                            <p:graphicEl>
                                              <a:dgm id="{F75E839E-6C41-499E-9629-D08B0A071A4A}"/>
                                            </p:graphicEl>
                                          </p:spTgt>
                                        </p:tgtEl>
                                        <p:attrNameLst>
                                          <p:attrName>ppt_w</p:attrName>
                                        </p:attrNameLst>
                                      </p:cBhvr>
                                      <p:tavLst>
                                        <p:tav tm="0">
                                          <p:val>
                                            <p:fltVal val="0"/>
                                          </p:val>
                                        </p:tav>
                                        <p:tav tm="100000">
                                          <p:val>
                                            <p:strVal val="#ppt_w"/>
                                          </p:val>
                                        </p:tav>
                                      </p:tavLst>
                                    </p:anim>
                                    <p:anim calcmode="lin" valueType="num">
                                      <p:cBhvr>
                                        <p:cTn id="110" dur="500" fill="hold"/>
                                        <p:tgtEl>
                                          <p:spTgt spid="2">
                                            <p:graphicEl>
                                              <a:dgm id="{F75E839E-6C41-499E-9629-D08B0A071A4A}"/>
                                            </p:graphicEl>
                                          </p:spTgt>
                                        </p:tgtEl>
                                        <p:attrNameLst>
                                          <p:attrName>ppt_h</p:attrName>
                                        </p:attrNameLst>
                                      </p:cBhvr>
                                      <p:tavLst>
                                        <p:tav tm="0">
                                          <p:val>
                                            <p:strVal val="#ppt_h"/>
                                          </p:val>
                                        </p:tav>
                                        <p:tav tm="100000">
                                          <p:val>
                                            <p:strVal val="#ppt_h"/>
                                          </p:val>
                                        </p:tav>
                                      </p:tavLst>
                                    </p:anim>
                                  </p:childTnLst>
                                </p:cTn>
                              </p:par>
                              <p:par>
                                <p:cTn id="111" presetID="17" presetClass="entr" presetSubtype="10" fill="hold" grpId="0" nodeType="withEffect">
                                  <p:stCondLst>
                                    <p:cond delay="0"/>
                                  </p:stCondLst>
                                  <p:childTnLst>
                                    <p:set>
                                      <p:cBhvr>
                                        <p:cTn id="112" dur="1" fill="hold">
                                          <p:stCondLst>
                                            <p:cond delay="0"/>
                                          </p:stCondLst>
                                        </p:cTn>
                                        <p:tgtEl>
                                          <p:spTgt spid="2">
                                            <p:graphicEl>
                                              <a:dgm id="{14CE62F9-89C2-42EB-AFFC-3B7EE19BB62E}"/>
                                            </p:graphicEl>
                                          </p:spTgt>
                                        </p:tgtEl>
                                        <p:attrNameLst>
                                          <p:attrName>style.visibility</p:attrName>
                                        </p:attrNameLst>
                                      </p:cBhvr>
                                      <p:to>
                                        <p:strVal val="visible"/>
                                      </p:to>
                                    </p:set>
                                    <p:anim calcmode="lin" valueType="num">
                                      <p:cBhvr>
                                        <p:cTn id="113" dur="500" fill="hold"/>
                                        <p:tgtEl>
                                          <p:spTgt spid="2">
                                            <p:graphicEl>
                                              <a:dgm id="{14CE62F9-89C2-42EB-AFFC-3B7EE19BB62E}"/>
                                            </p:graphicEl>
                                          </p:spTgt>
                                        </p:tgtEl>
                                        <p:attrNameLst>
                                          <p:attrName>ppt_w</p:attrName>
                                        </p:attrNameLst>
                                      </p:cBhvr>
                                      <p:tavLst>
                                        <p:tav tm="0">
                                          <p:val>
                                            <p:fltVal val="0"/>
                                          </p:val>
                                        </p:tav>
                                        <p:tav tm="100000">
                                          <p:val>
                                            <p:strVal val="#ppt_w"/>
                                          </p:val>
                                        </p:tav>
                                      </p:tavLst>
                                    </p:anim>
                                    <p:anim calcmode="lin" valueType="num">
                                      <p:cBhvr>
                                        <p:cTn id="114" dur="500" fill="hold"/>
                                        <p:tgtEl>
                                          <p:spTgt spid="2">
                                            <p:graphicEl>
                                              <a:dgm id="{14CE62F9-89C2-42EB-AFFC-3B7EE19BB62E}"/>
                                            </p:graphic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p:cNvSpPr txBox="1"/>
          <p:nvPr/>
        </p:nvSpPr>
        <p:spPr>
          <a:xfrm>
            <a:off x="368135" y="2137558"/>
            <a:ext cx="11127179" cy="1754326"/>
          </a:xfrm>
          <a:prstGeom prst="rect">
            <a:avLst/>
          </a:prstGeom>
          <a:noFill/>
        </p:spPr>
        <p:txBody>
          <a:bodyPr wrap="square" rtlCol="0">
            <a:spAutoFit/>
          </a:bodyPr>
          <a:lstStyle/>
          <a:p>
            <a:pPr algn="ctr"/>
            <a:r>
              <a:rPr lang="en-US" sz="5400" b="1" dirty="0" smtClean="0">
                <a:solidFill>
                  <a:srgbClr val="002060"/>
                </a:solidFill>
                <a:latin typeface="Adobe Garamond" panose="02000503060000020003" pitchFamily="2" charset="0"/>
              </a:rPr>
              <a:t>GRAPHICAL </a:t>
            </a:r>
            <a:br>
              <a:rPr lang="en-US" sz="5400" b="1" dirty="0" smtClean="0">
                <a:solidFill>
                  <a:srgbClr val="002060"/>
                </a:solidFill>
                <a:latin typeface="Adobe Garamond" panose="02000503060000020003" pitchFamily="2" charset="0"/>
              </a:rPr>
            </a:br>
            <a:r>
              <a:rPr lang="en-US" sz="5400" b="1" dirty="0" smtClean="0">
                <a:solidFill>
                  <a:srgbClr val="002060"/>
                </a:solidFill>
                <a:latin typeface="Adobe Garamond" panose="02000503060000020003" pitchFamily="2" charset="0"/>
              </a:rPr>
              <a:t>REPRESENTATION</a:t>
            </a:r>
            <a:endParaRPr lang="en-US" sz="5400" b="1" dirty="0">
              <a:solidFill>
                <a:srgbClr val="002060"/>
              </a:solidFill>
              <a:latin typeface="Adobe Garamond" panose="02000503060000020003" pitchFamily="2"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8296" y="3592286"/>
            <a:ext cx="5953125" cy="4295775"/>
          </a:xfrm>
          <a:prstGeom prst="rect">
            <a:avLst/>
          </a:prstGeom>
        </p:spPr>
      </p:pic>
    </p:spTree>
    <p:extLst>
      <p:ext uri="{BB962C8B-B14F-4D97-AF65-F5344CB8AC3E}">
        <p14:creationId xmlns:p14="http://schemas.microsoft.com/office/powerpoint/2010/main" val="4187153649"/>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7"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900" decel="100000" fill="hold"/>
                                        <p:tgtEl>
                                          <p:spTgt spid="5"/>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graphicFrame>
        <p:nvGraphicFramePr>
          <p:cNvPr id="2" name="Chart 1"/>
          <p:cNvGraphicFramePr>
            <a:graphicFrameLocks/>
          </p:cNvGraphicFramePr>
          <p:nvPr>
            <p:extLst>
              <p:ext uri="{D42A27DB-BD31-4B8C-83A1-F6EECF244321}">
                <p14:modId xmlns:p14="http://schemas.microsoft.com/office/powerpoint/2010/main" val="3579724840"/>
              </p:ext>
            </p:extLst>
          </p:nvPr>
        </p:nvGraphicFramePr>
        <p:xfrm>
          <a:off x="1002612" y="290856"/>
          <a:ext cx="4975108" cy="297095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 name="Chart 2"/>
          <p:cNvGraphicFramePr>
            <a:graphicFrameLocks/>
          </p:cNvGraphicFramePr>
          <p:nvPr>
            <p:extLst>
              <p:ext uri="{D42A27DB-BD31-4B8C-83A1-F6EECF244321}">
                <p14:modId xmlns:p14="http://schemas.microsoft.com/office/powerpoint/2010/main" val="4036137910"/>
              </p:ext>
            </p:extLst>
          </p:nvPr>
        </p:nvGraphicFramePr>
        <p:xfrm>
          <a:off x="5895922" y="1612031"/>
          <a:ext cx="5429003" cy="413558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hart 3"/>
          <p:cNvGraphicFramePr>
            <a:graphicFrameLocks/>
          </p:cNvGraphicFramePr>
          <p:nvPr>
            <p:extLst>
              <p:ext uri="{D42A27DB-BD31-4B8C-83A1-F6EECF244321}">
                <p14:modId xmlns:p14="http://schemas.microsoft.com/office/powerpoint/2010/main" val="751330130"/>
              </p:ext>
            </p:extLst>
          </p:nvPr>
        </p:nvGraphicFramePr>
        <p:xfrm>
          <a:off x="1057202" y="3616657"/>
          <a:ext cx="4934165" cy="293641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57282276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2"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Scale>
                                      <p:cBhvr>
                                        <p:cTn id="17"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3"/>
                                        </p:tgtEl>
                                        <p:attrNameLst>
                                          <p:attrName>ppt_x</p:attrName>
                                          <p:attrName>ppt_y</p:attrName>
                                        </p:attrNameLst>
                                      </p:cBhvr>
                                    </p:animMotion>
                                    <p:animEffect transition="in" filter="fade">
                                      <p:cBhvr>
                                        <p:cTn id="1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Graphic spid="3" grpId="0">
        <p:bldAsOne/>
      </p:bldGraphic>
      <p:bldGraphic spid="4"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graphicFrame>
        <p:nvGraphicFramePr>
          <p:cNvPr id="2" name="Chart 1"/>
          <p:cNvGraphicFramePr>
            <a:graphicFrameLocks/>
          </p:cNvGraphicFramePr>
          <p:nvPr>
            <p:extLst>
              <p:ext uri="{D42A27DB-BD31-4B8C-83A1-F6EECF244321}">
                <p14:modId xmlns:p14="http://schemas.microsoft.com/office/powerpoint/2010/main" val="3871587889"/>
              </p:ext>
            </p:extLst>
          </p:nvPr>
        </p:nvGraphicFramePr>
        <p:xfrm>
          <a:off x="939801" y="353754"/>
          <a:ext cx="5041900" cy="291014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 name="Chart 2"/>
          <p:cNvGraphicFramePr>
            <a:graphicFrameLocks/>
          </p:cNvGraphicFramePr>
          <p:nvPr>
            <p:extLst>
              <p:ext uri="{D42A27DB-BD31-4B8C-83A1-F6EECF244321}">
                <p14:modId xmlns:p14="http://schemas.microsoft.com/office/powerpoint/2010/main" val="1141305975"/>
              </p:ext>
            </p:extLst>
          </p:nvPr>
        </p:nvGraphicFramePr>
        <p:xfrm>
          <a:off x="5688012" y="1566069"/>
          <a:ext cx="5576888" cy="370046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hart 3"/>
          <p:cNvGraphicFramePr>
            <a:graphicFrameLocks/>
          </p:cNvGraphicFramePr>
          <p:nvPr>
            <p:extLst>
              <p:ext uri="{D42A27DB-BD31-4B8C-83A1-F6EECF244321}">
                <p14:modId xmlns:p14="http://schemas.microsoft.com/office/powerpoint/2010/main" val="3791271287"/>
              </p:ext>
            </p:extLst>
          </p:nvPr>
        </p:nvGraphicFramePr>
        <p:xfrm>
          <a:off x="635000" y="3416733"/>
          <a:ext cx="5376863" cy="3224212"/>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2842858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3"/>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0" presetClass="entr" presetSubtype="0" decel="10000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1000" fill="hold"/>
                                        <p:tgtEl>
                                          <p:spTgt spid="4"/>
                                        </p:tgtEl>
                                        <p:attrNameLst>
                                          <p:attrName>ppt_w</p:attrName>
                                        </p:attrNameLst>
                                      </p:cBhvr>
                                      <p:tavLst>
                                        <p:tav tm="0">
                                          <p:val>
                                            <p:strVal val="#ppt_w+.3"/>
                                          </p:val>
                                        </p:tav>
                                        <p:tav tm="100000">
                                          <p:val>
                                            <p:strVal val="#ppt_w"/>
                                          </p:val>
                                        </p:tav>
                                      </p:tavLst>
                                    </p:anim>
                                    <p:anim calcmode="lin" valueType="num">
                                      <p:cBhvr>
                                        <p:cTn id="15" dur="1000" fill="hold"/>
                                        <p:tgtEl>
                                          <p:spTgt spid="4"/>
                                        </p:tgtEl>
                                        <p:attrNameLst>
                                          <p:attrName>ppt_h</p:attrName>
                                        </p:attrNameLst>
                                      </p:cBhvr>
                                      <p:tavLst>
                                        <p:tav tm="0">
                                          <p:val>
                                            <p:strVal val="#ppt_h"/>
                                          </p:val>
                                        </p:tav>
                                        <p:tav tm="100000">
                                          <p:val>
                                            <p:strVal val="#ppt_h"/>
                                          </p:val>
                                        </p:tav>
                                      </p:tavLst>
                                    </p:anim>
                                    <p:animEffect transition="in" filter="fade">
                                      <p:cBhvr>
                                        <p:cTn id="16" dur="10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6"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down)">
                                      <p:cBhvr>
                                        <p:cTn id="21" dur="580">
                                          <p:stCondLst>
                                            <p:cond delay="0"/>
                                          </p:stCondLst>
                                        </p:cTn>
                                        <p:tgtEl>
                                          <p:spTgt spid="3"/>
                                        </p:tgtEl>
                                      </p:cBhvr>
                                    </p:animEffect>
                                    <p:anim calcmode="lin" valueType="num">
                                      <p:cBhvr>
                                        <p:cTn id="22"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27" dur="26">
                                          <p:stCondLst>
                                            <p:cond delay="650"/>
                                          </p:stCondLst>
                                        </p:cTn>
                                        <p:tgtEl>
                                          <p:spTgt spid="3"/>
                                        </p:tgtEl>
                                      </p:cBhvr>
                                      <p:to x="100000" y="60000"/>
                                    </p:animScale>
                                    <p:animScale>
                                      <p:cBhvr>
                                        <p:cTn id="28" dur="166" decel="50000">
                                          <p:stCondLst>
                                            <p:cond delay="676"/>
                                          </p:stCondLst>
                                        </p:cTn>
                                        <p:tgtEl>
                                          <p:spTgt spid="3"/>
                                        </p:tgtEl>
                                      </p:cBhvr>
                                      <p:to x="100000" y="100000"/>
                                    </p:animScale>
                                    <p:animScale>
                                      <p:cBhvr>
                                        <p:cTn id="29" dur="26">
                                          <p:stCondLst>
                                            <p:cond delay="1312"/>
                                          </p:stCondLst>
                                        </p:cTn>
                                        <p:tgtEl>
                                          <p:spTgt spid="3"/>
                                        </p:tgtEl>
                                      </p:cBhvr>
                                      <p:to x="100000" y="80000"/>
                                    </p:animScale>
                                    <p:animScale>
                                      <p:cBhvr>
                                        <p:cTn id="30" dur="166" decel="50000">
                                          <p:stCondLst>
                                            <p:cond delay="1338"/>
                                          </p:stCondLst>
                                        </p:cTn>
                                        <p:tgtEl>
                                          <p:spTgt spid="3"/>
                                        </p:tgtEl>
                                      </p:cBhvr>
                                      <p:to x="100000" y="100000"/>
                                    </p:animScale>
                                    <p:animScale>
                                      <p:cBhvr>
                                        <p:cTn id="31" dur="26">
                                          <p:stCondLst>
                                            <p:cond delay="1642"/>
                                          </p:stCondLst>
                                        </p:cTn>
                                        <p:tgtEl>
                                          <p:spTgt spid="3"/>
                                        </p:tgtEl>
                                      </p:cBhvr>
                                      <p:to x="100000" y="90000"/>
                                    </p:animScale>
                                    <p:animScale>
                                      <p:cBhvr>
                                        <p:cTn id="32" dur="166" decel="50000">
                                          <p:stCondLst>
                                            <p:cond delay="1668"/>
                                          </p:stCondLst>
                                        </p:cTn>
                                        <p:tgtEl>
                                          <p:spTgt spid="3"/>
                                        </p:tgtEl>
                                      </p:cBhvr>
                                      <p:to x="100000" y="100000"/>
                                    </p:animScale>
                                    <p:animScale>
                                      <p:cBhvr>
                                        <p:cTn id="33" dur="26">
                                          <p:stCondLst>
                                            <p:cond delay="1808"/>
                                          </p:stCondLst>
                                        </p:cTn>
                                        <p:tgtEl>
                                          <p:spTgt spid="3"/>
                                        </p:tgtEl>
                                      </p:cBhvr>
                                      <p:to x="100000" y="95000"/>
                                    </p:animScale>
                                    <p:animScale>
                                      <p:cBhvr>
                                        <p:cTn id="34"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Graphic spid="3" grpId="0">
        <p:bldAsOne/>
      </p:bldGraphic>
      <p:bldGraphic spid="4"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p:cNvSpPr txBox="1"/>
          <p:nvPr/>
        </p:nvSpPr>
        <p:spPr>
          <a:xfrm>
            <a:off x="4166625" y="502507"/>
            <a:ext cx="3858749" cy="646331"/>
          </a:xfrm>
          <a:prstGeom prst="rect">
            <a:avLst/>
          </a:prstGeom>
          <a:noFill/>
        </p:spPr>
        <p:txBody>
          <a:bodyPr wrap="none" rtlCol="0">
            <a:spAutoFit/>
          </a:bodyPr>
          <a:lstStyle/>
          <a:p>
            <a:pPr lvl="0"/>
            <a:r>
              <a:rPr lang="en-US" sz="3600" b="1" u="sng" kern="0" dirty="0">
                <a:solidFill>
                  <a:sysClr val="windowText" lastClr="000000"/>
                </a:solidFill>
              </a:rPr>
              <a:t>TYPES OF SERVICES</a:t>
            </a:r>
            <a:endParaRPr lang="en-IN" sz="3600" b="1" u="sng" kern="0" dirty="0">
              <a:solidFill>
                <a:sysClr val="windowText" lastClr="000000"/>
              </a:solidFill>
            </a:endParaRPr>
          </a:p>
        </p:txBody>
      </p:sp>
      <p:graphicFrame>
        <p:nvGraphicFramePr>
          <p:cNvPr id="5" name="Chart 4"/>
          <p:cNvGraphicFramePr>
            <a:graphicFrameLocks/>
          </p:cNvGraphicFramePr>
          <p:nvPr>
            <p:extLst>
              <p:ext uri="{D42A27DB-BD31-4B8C-83A1-F6EECF244321}">
                <p14:modId xmlns:p14="http://schemas.microsoft.com/office/powerpoint/2010/main" val="322943120"/>
              </p:ext>
            </p:extLst>
          </p:nvPr>
        </p:nvGraphicFramePr>
        <p:xfrm>
          <a:off x="0" y="0"/>
          <a:ext cx="12191999" cy="6858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0553671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
                                            <p:graphicEl>
                                              <a:chart seriesIdx="-3" categoryIdx="-3" bldStep="gridLegend"/>
                                            </p:graphicEl>
                                          </p:spTgt>
                                        </p:tgtEl>
                                        <p:attrNameLst>
                                          <p:attrName>style.visibility</p:attrName>
                                        </p:attrNameLst>
                                      </p:cBhvr>
                                      <p:to>
                                        <p:strVal val="visible"/>
                                      </p:to>
                                    </p:set>
                                    <p:animEffect transition="in" filter="fade">
                                      <p:cBhvr>
                                        <p:cTn id="14" dur="500"/>
                                        <p:tgtEl>
                                          <p:spTgt spid="5">
                                            <p:graphicEl>
                                              <a:chart seriesIdx="-3" categoryIdx="-3" bldStep="gridLegend"/>
                                            </p:graphic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graphicEl>
                                              <a:chart seriesIdx="-4" categoryIdx="0" bldStep="category"/>
                                            </p:graphicEl>
                                          </p:spTgt>
                                        </p:tgtEl>
                                        <p:attrNameLst>
                                          <p:attrName>style.visibility</p:attrName>
                                        </p:attrNameLst>
                                      </p:cBhvr>
                                      <p:to>
                                        <p:strVal val="visible"/>
                                      </p:to>
                                    </p:set>
                                    <p:animEffect transition="in" filter="fade">
                                      <p:cBhvr>
                                        <p:cTn id="19" dur="500"/>
                                        <p:tgtEl>
                                          <p:spTgt spid="5">
                                            <p:graphicEl>
                                              <a:chart seriesIdx="-4" categoryIdx="0" bldStep="category"/>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graphicEl>
                                              <a:chart seriesIdx="-4" categoryIdx="1" bldStep="category"/>
                                            </p:graphicEl>
                                          </p:spTgt>
                                        </p:tgtEl>
                                        <p:attrNameLst>
                                          <p:attrName>style.visibility</p:attrName>
                                        </p:attrNameLst>
                                      </p:cBhvr>
                                      <p:to>
                                        <p:strVal val="visible"/>
                                      </p:to>
                                    </p:set>
                                    <p:animEffect transition="in" filter="fade">
                                      <p:cBhvr>
                                        <p:cTn id="24" dur="500"/>
                                        <p:tgtEl>
                                          <p:spTgt spid="5">
                                            <p:graphicEl>
                                              <a:chart seriesIdx="-4" categoryIdx="1" bldStep="category"/>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graphicEl>
                                              <a:chart seriesIdx="-4" categoryIdx="2" bldStep="category"/>
                                            </p:graphicEl>
                                          </p:spTgt>
                                        </p:tgtEl>
                                        <p:attrNameLst>
                                          <p:attrName>style.visibility</p:attrName>
                                        </p:attrNameLst>
                                      </p:cBhvr>
                                      <p:to>
                                        <p:strVal val="visible"/>
                                      </p:to>
                                    </p:set>
                                    <p:animEffect transition="in" filter="fade">
                                      <p:cBhvr>
                                        <p:cTn id="29" dur="500"/>
                                        <p:tgtEl>
                                          <p:spTgt spid="5">
                                            <p:graphicEl>
                                              <a:chart seriesIdx="-4" categoryIdx="2" bldStep="category"/>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
                                            <p:graphicEl>
                                              <a:chart seriesIdx="-4" categoryIdx="3" bldStep="category"/>
                                            </p:graphicEl>
                                          </p:spTgt>
                                        </p:tgtEl>
                                        <p:attrNameLst>
                                          <p:attrName>style.visibility</p:attrName>
                                        </p:attrNameLst>
                                      </p:cBhvr>
                                      <p:to>
                                        <p:strVal val="visible"/>
                                      </p:to>
                                    </p:set>
                                    <p:animEffect transition="in" filter="fade">
                                      <p:cBhvr>
                                        <p:cTn id="34" dur="500"/>
                                        <p:tgtEl>
                                          <p:spTgt spid="5">
                                            <p:graphicEl>
                                              <a:chart seriesIdx="-4" categoryIdx="3" bldStep="category"/>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graphicEl>
                                              <a:chart seriesIdx="-4" categoryIdx="4" bldStep="category"/>
                                            </p:graphicEl>
                                          </p:spTgt>
                                        </p:tgtEl>
                                        <p:attrNameLst>
                                          <p:attrName>style.visibility</p:attrName>
                                        </p:attrNameLst>
                                      </p:cBhvr>
                                      <p:to>
                                        <p:strVal val="visible"/>
                                      </p:to>
                                    </p:set>
                                    <p:animEffect transition="in" filter="fade">
                                      <p:cBhvr>
                                        <p:cTn id="39" dur="500"/>
                                        <p:tgtEl>
                                          <p:spTgt spid="5">
                                            <p:graphicEl>
                                              <a:chart seriesIdx="-4" categoryIdx="4"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5" grpId="0" uiExpand="1">
        <p:bldSub>
          <a:bldChart bld="category"/>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p:cNvSpPr txBox="1"/>
          <p:nvPr/>
        </p:nvSpPr>
        <p:spPr>
          <a:xfrm>
            <a:off x="259278" y="1024339"/>
            <a:ext cx="11673444" cy="1200329"/>
          </a:xfrm>
          <a:prstGeom prst="rect">
            <a:avLst/>
          </a:prstGeom>
          <a:noFill/>
        </p:spPr>
        <p:txBody>
          <a:bodyPr wrap="square" rtlCol="0">
            <a:spAutoFit/>
          </a:bodyPr>
          <a:lstStyle/>
          <a:p>
            <a:pPr algn="ctr"/>
            <a:r>
              <a:rPr lang="en-US" sz="7200" dirty="0" smtClean="0">
                <a:latin typeface="Adobe Garamond" panose="02000503060000020003" pitchFamily="2" charset="0"/>
              </a:rPr>
              <a:t>ANALYSIS</a:t>
            </a:r>
            <a:endParaRPr lang="en-US" sz="7200" dirty="0">
              <a:latin typeface="Adobe Garamond" panose="02000503060000020003" pitchFamily="2"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11163">
            <a:off x="1739589" y="337361"/>
            <a:ext cx="8876367" cy="6657275"/>
          </a:xfrm>
          <a:prstGeom prst="rect">
            <a:avLst/>
          </a:prstGeom>
        </p:spPr>
      </p:pic>
    </p:spTree>
    <p:extLst>
      <p:ext uri="{BB962C8B-B14F-4D97-AF65-F5344CB8AC3E}">
        <p14:creationId xmlns:p14="http://schemas.microsoft.com/office/powerpoint/2010/main" val="4085737079"/>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8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524000" y="691375"/>
            <a:ext cx="9144000" cy="1317083"/>
          </a:xfrm>
        </p:spPr>
        <p:txBody>
          <a:bodyPr>
            <a:normAutofit/>
          </a:bodyPr>
          <a:lstStyle/>
          <a:p>
            <a:r>
              <a:rPr lang="en-US" sz="6600" dirty="0" smtClean="0">
                <a:solidFill>
                  <a:schemeClr val="accent1">
                    <a:lumMod val="50000"/>
                  </a:schemeClr>
                </a:solidFill>
              </a:rPr>
              <a:t>OBJECTIVE - 1</a:t>
            </a:r>
            <a:endParaRPr lang="en-US" sz="6600" dirty="0">
              <a:solidFill>
                <a:schemeClr val="accent1">
                  <a:lumMod val="50000"/>
                </a:schemeClr>
              </a:solidFill>
            </a:endParaRPr>
          </a:p>
        </p:txBody>
      </p:sp>
      <p:sp>
        <p:nvSpPr>
          <p:cNvPr id="3" name="Subtitle 2"/>
          <p:cNvSpPr>
            <a:spLocks noGrp="1"/>
          </p:cNvSpPr>
          <p:nvPr>
            <p:ph type="subTitle" idx="1"/>
          </p:nvPr>
        </p:nvSpPr>
        <p:spPr>
          <a:xfrm>
            <a:off x="1524000" y="2433851"/>
            <a:ext cx="9144000" cy="1655762"/>
          </a:xfrm>
        </p:spPr>
        <p:txBody>
          <a:bodyPr>
            <a:noAutofit/>
          </a:bodyPr>
          <a:lstStyle/>
          <a:p>
            <a:r>
              <a:rPr lang="en-US" sz="4400" dirty="0">
                <a:latin typeface="+mj-lt"/>
              </a:rPr>
              <a:t>To identify the socio-demographic factors that influence people to select Public bank.</a:t>
            </a:r>
          </a:p>
          <a:p>
            <a:endParaRPr lang="en-US" sz="4000" dirty="0"/>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ackgroundRemoval t="7111" b="100000" l="0" r="95500">
                        <a14:foregroundMark x1="6750" y1="77889" x2="6750" y2="77889"/>
                        <a14:foregroundMark x1="4563" y1="76222" x2="4563" y2="76222"/>
                        <a14:foregroundMark x1="3688" y1="67000" x2="3688" y2="67000"/>
                        <a14:foregroundMark x1="2938" y1="73333" x2="2938" y2="73333"/>
                        <a14:foregroundMark x1="3688" y1="63111" x2="3688" y2="63111"/>
                        <a14:foregroundMark x1="25813" y1="75333" x2="25813" y2="75333"/>
                        <a14:foregroundMark x1="26063" y1="85333" x2="26063" y2="85333"/>
                        <a14:foregroundMark x1="23250" y1="85000" x2="23250" y2="85000"/>
                        <a14:foregroundMark x1="16375" y1="92667" x2="16375" y2="92667"/>
                        <a14:foregroundMark x1="4750" y1="89111" x2="4750" y2="89111"/>
                        <a14:foregroundMark x1="11063" y1="89444" x2="11063" y2="89444"/>
                        <a14:foregroundMark x1="21750" y1="83778" x2="21750" y2="83778"/>
                        <a14:foregroundMark x1="24313" y1="80333" x2="24313" y2="80333"/>
                        <a14:foregroundMark x1="23625" y1="95333" x2="23625" y2="95333"/>
                        <a14:foregroundMark x1="23750" y1="98889" x2="23750" y2="98889"/>
                        <a14:foregroundMark x1="30000" y1="96778" x2="30000" y2="96778"/>
                        <a14:foregroundMark x1="29375" y1="89111" x2="29375" y2="89111"/>
                        <a14:foregroundMark x1="31438" y1="84889" x2="31438" y2="84889"/>
                        <a14:foregroundMark x1="33375" y1="82889" x2="33375" y2="82889"/>
                        <a14:foregroundMark x1="33688" y1="81000" x2="33688" y2="81000"/>
                        <a14:foregroundMark x1="32188" y1="79889" x2="32188" y2="79889"/>
                        <a14:foregroundMark x1="30250" y1="82889" x2="30250" y2="82889"/>
                        <a14:foregroundMark x1="30813" y1="83111" x2="30813" y2="83111"/>
                        <a14:foregroundMark x1="33000" y1="89444" x2="33000" y2="89444"/>
                        <a14:foregroundMark x1="42813" y1="98889" x2="42813" y2="98889"/>
                      </a14:backgroundRemoval>
                    </a14:imgEffect>
                  </a14:imgLayer>
                </a14:imgProps>
              </a:ext>
              <a:ext uri="{28A0092B-C50C-407E-A947-70E740481C1C}">
                <a14:useLocalDpi xmlns:a14="http://schemas.microsoft.com/office/drawing/2010/main" val="0"/>
              </a:ext>
            </a:extLst>
          </a:blip>
          <a:stretch>
            <a:fillRect/>
          </a:stretch>
        </p:blipFill>
        <p:spPr>
          <a:xfrm>
            <a:off x="0" y="1074699"/>
            <a:ext cx="10281424" cy="5783301"/>
          </a:xfrm>
          <a:prstGeom prst="rect">
            <a:avLst/>
          </a:prstGeom>
        </p:spPr>
      </p:pic>
    </p:spTree>
    <p:extLst>
      <p:ext uri="{BB962C8B-B14F-4D97-AF65-F5344CB8AC3E}">
        <p14:creationId xmlns:p14="http://schemas.microsoft.com/office/powerpoint/2010/main" val="4015098879"/>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anim calcmode="lin" valueType="num">
                                      <p:cBhvr>
                                        <p:cTn id="18" dur="500" fill="hold"/>
                                        <p:tgtEl>
                                          <p:spTgt spid="6"/>
                                        </p:tgtEl>
                                        <p:attrNameLst>
                                          <p:attrName>ppt_x</p:attrName>
                                        </p:attrNameLst>
                                      </p:cBhvr>
                                      <p:tavLst>
                                        <p:tav tm="0">
                                          <p:val>
                                            <p:strVal val="#ppt_x"/>
                                          </p:val>
                                        </p:tav>
                                        <p:tav tm="100000">
                                          <p:val>
                                            <p:strVal val="#ppt_x"/>
                                          </p:val>
                                        </p:tav>
                                      </p:tavLst>
                                    </p:anim>
                                    <p:anim calcmode="lin" valueType="num">
                                      <p:cBhvr>
                                        <p:cTn id="1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6585302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2020185" y="2127225"/>
            <a:ext cx="8151629" cy="1754326"/>
          </a:xfrm>
          <a:prstGeom prst="rect">
            <a:avLst/>
          </a:prstGeom>
        </p:spPr>
        <p:txBody>
          <a:bodyPr wrap="square">
            <a:spAutoFit/>
          </a:bodyPr>
          <a:lstStyle/>
          <a:p>
            <a:pPr algn="ctr"/>
            <a:r>
              <a:rPr lang="en-IN" sz="5400" dirty="0">
                <a:solidFill>
                  <a:schemeClr val="accent1">
                    <a:lumMod val="50000"/>
                  </a:schemeClr>
                </a:solidFill>
                <a:latin typeface="Adobe Garamond" panose="02000503060000020003" pitchFamily="2" charset="0"/>
              </a:rPr>
              <a:t>BINARY </a:t>
            </a:r>
            <a:endParaRPr lang="en-IN" sz="5400" dirty="0" smtClean="0">
              <a:solidFill>
                <a:schemeClr val="accent1">
                  <a:lumMod val="50000"/>
                </a:schemeClr>
              </a:solidFill>
              <a:latin typeface="Adobe Garamond" panose="02000503060000020003" pitchFamily="2" charset="0"/>
            </a:endParaRPr>
          </a:p>
          <a:p>
            <a:pPr algn="ctr"/>
            <a:r>
              <a:rPr lang="en-IN" sz="5400" dirty="0" smtClean="0">
                <a:solidFill>
                  <a:schemeClr val="accent1">
                    <a:lumMod val="50000"/>
                  </a:schemeClr>
                </a:solidFill>
                <a:latin typeface="Adobe Garamond" panose="02000503060000020003" pitchFamily="2" charset="0"/>
              </a:rPr>
              <a:t>LOGISTIC REGRESSION </a:t>
            </a:r>
            <a:endParaRPr lang="en-IN" sz="5400" dirty="0">
              <a:solidFill>
                <a:schemeClr val="accent1">
                  <a:lumMod val="50000"/>
                </a:schemeClr>
              </a:solidFill>
              <a:latin typeface="Adobe Garamond" panose="02000503060000020003" pitchFamily="2"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13357">
            <a:off x="7666430" y="4341112"/>
            <a:ext cx="4743137" cy="2706751"/>
          </a:xfrm>
          <a:prstGeom prst="rect">
            <a:avLst/>
          </a:prstGeom>
        </p:spPr>
      </p:pic>
    </p:spTree>
    <p:extLst>
      <p:ext uri="{BB962C8B-B14F-4D97-AF65-F5344CB8AC3E}">
        <p14:creationId xmlns:p14="http://schemas.microsoft.com/office/powerpoint/2010/main" val="1673157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387054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Picture 67"/>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Oval 5"/>
          <p:cNvSpPr/>
          <p:nvPr/>
        </p:nvSpPr>
        <p:spPr>
          <a:xfrm>
            <a:off x="5951130" y="1333987"/>
            <a:ext cx="1476000" cy="1440000"/>
          </a:xfrm>
          <a:prstGeom prst="ellipse">
            <a:avLst/>
          </a:prstGeom>
          <a:solidFill>
            <a:schemeClr val="accent1">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841718" y="1638489"/>
            <a:ext cx="1671075" cy="830997"/>
          </a:xfrm>
          <a:prstGeom prst="rect">
            <a:avLst/>
          </a:prstGeom>
          <a:noFill/>
        </p:spPr>
        <p:txBody>
          <a:bodyPr wrap="square" rtlCol="0">
            <a:spAutoFit/>
          </a:bodyPr>
          <a:lstStyle/>
          <a:p>
            <a:pPr algn="ctr"/>
            <a:r>
              <a:rPr lang="en-US" sz="2800" b="1" dirty="0" smtClean="0"/>
              <a:t>962</a:t>
            </a:r>
            <a:r>
              <a:rPr lang="en-US" sz="2000" b="1" dirty="0" smtClean="0"/>
              <a:t> </a:t>
            </a:r>
          </a:p>
          <a:p>
            <a:pPr algn="ctr"/>
            <a:r>
              <a:rPr lang="en-US" sz="2000" b="1" dirty="0" smtClean="0"/>
              <a:t>People</a:t>
            </a:r>
            <a:endParaRPr lang="en-US" sz="2000" b="1" dirty="0"/>
          </a:p>
        </p:txBody>
      </p:sp>
      <p:sp>
        <p:nvSpPr>
          <p:cNvPr id="8" name="Oval 7"/>
          <p:cNvSpPr/>
          <p:nvPr/>
        </p:nvSpPr>
        <p:spPr>
          <a:xfrm>
            <a:off x="7984512" y="3389566"/>
            <a:ext cx="1407545" cy="1349628"/>
          </a:xfrm>
          <a:prstGeom prst="ellipse">
            <a:avLst/>
          </a:prstGeom>
          <a:solidFill>
            <a:schemeClr val="accent1">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012193" y="3387153"/>
            <a:ext cx="1407545" cy="1349628"/>
          </a:xfrm>
          <a:prstGeom prst="ellipse">
            <a:avLst/>
          </a:prstGeom>
          <a:solidFill>
            <a:schemeClr val="accent1">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005941" y="3895767"/>
            <a:ext cx="1471009" cy="400110"/>
          </a:xfrm>
          <a:prstGeom prst="rect">
            <a:avLst/>
          </a:prstGeom>
          <a:noFill/>
        </p:spPr>
        <p:txBody>
          <a:bodyPr wrap="square" rtlCol="0">
            <a:spAutoFit/>
          </a:bodyPr>
          <a:lstStyle/>
          <a:p>
            <a:r>
              <a:rPr lang="en-US" sz="2000" b="1" dirty="0" smtClean="0"/>
              <a:t>Occupation</a:t>
            </a:r>
            <a:endParaRPr lang="en-US" sz="2000" b="1" dirty="0"/>
          </a:p>
        </p:txBody>
      </p:sp>
      <p:sp>
        <p:nvSpPr>
          <p:cNvPr id="11" name="TextBox 10"/>
          <p:cNvSpPr txBox="1"/>
          <p:nvPr/>
        </p:nvSpPr>
        <p:spPr>
          <a:xfrm>
            <a:off x="4223349" y="3861912"/>
            <a:ext cx="1366894" cy="400110"/>
          </a:xfrm>
          <a:prstGeom prst="rect">
            <a:avLst/>
          </a:prstGeom>
          <a:noFill/>
        </p:spPr>
        <p:txBody>
          <a:bodyPr wrap="square" rtlCol="0">
            <a:spAutoFit/>
          </a:bodyPr>
          <a:lstStyle/>
          <a:p>
            <a:r>
              <a:rPr lang="en-US" sz="2000" b="1" dirty="0" smtClean="0"/>
              <a:t>Gender</a:t>
            </a:r>
            <a:endParaRPr lang="en-US" sz="2400" b="1" dirty="0"/>
          </a:p>
        </p:txBody>
      </p:sp>
      <p:sp>
        <p:nvSpPr>
          <p:cNvPr id="12" name="Oval 11"/>
          <p:cNvSpPr/>
          <p:nvPr/>
        </p:nvSpPr>
        <p:spPr>
          <a:xfrm>
            <a:off x="6615259" y="4005206"/>
            <a:ext cx="155915" cy="163852"/>
          </a:xfrm>
          <a:prstGeom prst="ellipse">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p:cNvCxnSpPr/>
          <p:nvPr/>
        </p:nvCxnSpPr>
        <p:spPr>
          <a:xfrm>
            <a:off x="6685043" y="2773987"/>
            <a:ext cx="8174" cy="1116000"/>
          </a:xfrm>
          <a:prstGeom prst="line">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flipV="1">
            <a:off x="6686706" y="1072563"/>
            <a:ext cx="8174" cy="399600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endCxn id="9" idx="0"/>
          </p:cNvCxnSpPr>
          <p:nvPr/>
        </p:nvCxnSpPr>
        <p:spPr>
          <a:xfrm>
            <a:off x="4704979" y="3080112"/>
            <a:ext cx="10987" cy="307041"/>
          </a:xfrm>
          <a:prstGeom prst="line">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180000">
            <a:off x="8674949" y="3086525"/>
            <a:ext cx="13336" cy="303041"/>
          </a:xfrm>
          <a:prstGeom prst="line">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6336904" y="4013896"/>
            <a:ext cx="155915" cy="163852"/>
          </a:xfrm>
          <a:prstGeom prst="ellipse">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6873853" y="4005658"/>
            <a:ext cx="155915" cy="163852"/>
          </a:xfrm>
          <a:prstGeom prst="ellipse">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3322613" y="4993935"/>
            <a:ext cx="1277768" cy="1073900"/>
          </a:xfrm>
          <a:prstGeom prst="ellipse">
            <a:avLst/>
          </a:prstGeom>
          <a:solidFill>
            <a:schemeClr val="accent1">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802416" y="4993935"/>
            <a:ext cx="1277768" cy="1073900"/>
          </a:xfrm>
          <a:prstGeom prst="ellipse">
            <a:avLst/>
          </a:prstGeom>
          <a:solidFill>
            <a:schemeClr val="accent1">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461915" y="4993935"/>
            <a:ext cx="1338248" cy="1073900"/>
          </a:xfrm>
          <a:prstGeom prst="ellipse">
            <a:avLst/>
          </a:prstGeom>
          <a:solidFill>
            <a:schemeClr val="accent1">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3628142" y="5340524"/>
            <a:ext cx="1366894" cy="369332"/>
          </a:xfrm>
          <a:prstGeom prst="rect">
            <a:avLst/>
          </a:prstGeom>
          <a:noFill/>
        </p:spPr>
        <p:txBody>
          <a:bodyPr wrap="square" rtlCol="0">
            <a:spAutoFit/>
          </a:bodyPr>
          <a:lstStyle/>
          <a:p>
            <a:r>
              <a:rPr lang="en-US" b="1" dirty="0" smtClean="0"/>
              <a:t>Male</a:t>
            </a:r>
            <a:endParaRPr lang="en-US" sz="2000" b="1" dirty="0"/>
          </a:p>
        </p:txBody>
      </p:sp>
      <p:sp>
        <p:nvSpPr>
          <p:cNvPr id="27" name="TextBox 26"/>
          <p:cNvSpPr txBox="1"/>
          <p:nvPr/>
        </p:nvSpPr>
        <p:spPr>
          <a:xfrm>
            <a:off x="5023718" y="5346218"/>
            <a:ext cx="1366894" cy="369332"/>
          </a:xfrm>
          <a:prstGeom prst="rect">
            <a:avLst/>
          </a:prstGeom>
          <a:noFill/>
        </p:spPr>
        <p:txBody>
          <a:bodyPr wrap="square" rtlCol="0">
            <a:spAutoFit/>
          </a:bodyPr>
          <a:lstStyle/>
          <a:p>
            <a:r>
              <a:rPr lang="en-US" b="1" dirty="0" smtClean="0"/>
              <a:t>Female</a:t>
            </a:r>
            <a:endParaRPr lang="en-US" sz="2400" b="1" dirty="0"/>
          </a:p>
        </p:txBody>
      </p:sp>
      <p:sp>
        <p:nvSpPr>
          <p:cNvPr id="28" name="TextBox 27"/>
          <p:cNvSpPr txBox="1"/>
          <p:nvPr/>
        </p:nvSpPr>
        <p:spPr>
          <a:xfrm>
            <a:off x="6484979" y="5351954"/>
            <a:ext cx="1691414" cy="369332"/>
          </a:xfrm>
          <a:prstGeom prst="rect">
            <a:avLst/>
          </a:prstGeom>
          <a:noFill/>
        </p:spPr>
        <p:txBody>
          <a:bodyPr wrap="square" rtlCol="0">
            <a:spAutoFit/>
          </a:bodyPr>
          <a:lstStyle/>
          <a:p>
            <a:r>
              <a:rPr lang="en-US" b="1" dirty="0" smtClean="0"/>
              <a:t>Housewives</a:t>
            </a:r>
            <a:endParaRPr lang="en-US" sz="1600" b="1" dirty="0"/>
          </a:p>
        </p:txBody>
      </p:sp>
      <p:sp>
        <p:nvSpPr>
          <p:cNvPr id="29" name="Oval 28"/>
          <p:cNvSpPr/>
          <p:nvPr/>
        </p:nvSpPr>
        <p:spPr>
          <a:xfrm>
            <a:off x="7995919" y="4993935"/>
            <a:ext cx="1338248" cy="1073900"/>
          </a:xfrm>
          <a:prstGeom prst="ellipse">
            <a:avLst/>
          </a:prstGeom>
          <a:solidFill>
            <a:schemeClr val="accent1">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9529923" y="4993935"/>
            <a:ext cx="1338248" cy="1073900"/>
          </a:xfrm>
          <a:prstGeom prst="ellipse">
            <a:avLst/>
          </a:prstGeom>
          <a:solidFill>
            <a:schemeClr val="accent1">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9822358" y="5329094"/>
            <a:ext cx="1691414" cy="369332"/>
          </a:xfrm>
          <a:prstGeom prst="rect">
            <a:avLst/>
          </a:prstGeom>
          <a:noFill/>
        </p:spPr>
        <p:txBody>
          <a:bodyPr wrap="square" rtlCol="0">
            <a:spAutoFit/>
          </a:bodyPr>
          <a:lstStyle/>
          <a:p>
            <a:r>
              <a:rPr lang="en-US" b="1" dirty="0" smtClean="0"/>
              <a:t>Others</a:t>
            </a:r>
            <a:endParaRPr lang="en-US" sz="1600" b="1" dirty="0"/>
          </a:p>
        </p:txBody>
      </p:sp>
      <p:sp>
        <p:nvSpPr>
          <p:cNvPr id="32" name="TextBox 31"/>
          <p:cNvSpPr txBox="1"/>
          <p:nvPr/>
        </p:nvSpPr>
        <p:spPr>
          <a:xfrm>
            <a:off x="8170019" y="5340524"/>
            <a:ext cx="1691414" cy="369332"/>
          </a:xfrm>
          <a:prstGeom prst="rect">
            <a:avLst/>
          </a:prstGeom>
          <a:noFill/>
        </p:spPr>
        <p:txBody>
          <a:bodyPr wrap="square" rtlCol="0">
            <a:spAutoFit/>
          </a:bodyPr>
          <a:lstStyle/>
          <a:p>
            <a:r>
              <a:rPr lang="en-US" b="1" dirty="0" smtClean="0"/>
              <a:t>Students</a:t>
            </a:r>
            <a:endParaRPr lang="en-US" sz="1600" b="1" dirty="0"/>
          </a:p>
        </p:txBody>
      </p:sp>
      <p:cxnSp>
        <p:nvCxnSpPr>
          <p:cNvPr id="33" name="Straight Connector 32"/>
          <p:cNvCxnSpPr/>
          <p:nvPr/>
        </p:nvCxnSpPr>
        <p:spPr>
          <a:xfrm>
            <a:off x="8666775" y="4742703"/>
            <a:ext cx="8174" cy="252000"/>
          </a:xfrm>
          <a:prstGeom prst="line">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Connector 2"/>
          <p:cNvCxnSpPr>
            <a:endCxn id="30" idx="0"/>
          </p:cNvCxnSpPr>
          <p:nvPr/>
        </p:nvCxnSpPr>
        <p:spPr>
          <a:xfrm>
            <a:off x="9309111" y="4399634"/>
            <a:ext cx="889936" cy="594301"/>
          </a:xfrm>
          <a:prstGeom prst="line">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8" idx="0"/>
          </p:cNvCxnSpPr>
          <p:nvPr/>
        </p:nvCxnSpPr>
        <p:spPr>
          <a:xfrm flipV="1">
            <a:off x="7131039" y="4384659"/>
            <a:ext cx="944626" cy="609276"/>
          </a:xfrm>
          <a:prstGeom prst="line">
            <a:avLst/>
          </a:prstGeom>
          <a:ln w="28575">
            <a:solidFill>
              <a:schemeClr val="accent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5" idx="0"/>
            <a:endCxn id="9" idx="3"/>
          </p:cNvCxnSpPr>
          <p:nvPr/>
        </p:nvCxnSpPr>
        <p:spPr>
          <a:xfrm flipV="1">
            <a:off x="3961497" y="4539133"/>
            <a:ext cx="256826" cy="454802"/>
          </a:xfrm>
          <a:prstGeom prst="line">
            <a:avLst/>
          </a:prstGeom>
          <a:ln w="28575">
            <a:solidFill>
              <a:schemeClr val="accent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9" idx="5"/>
            <a:endCxn id="16" idx="0"/>
          </p:cNvCxnSpPr>
          <p:nvPr/>
        </p:nvCxnSpPr>
        <p:spPr>
          <a:xfrm>
            <a:off x="5213608" y="4539133"/>
            <a:ext cx="227692" cy="454802"/>
          </a:xfrm>
          <a:prstGeom prst="line">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6692423" y="3479554"/>
            <a:ext cx="219008" cy="431396"/>
          </a:xfrm>
          <a:prstGeom prst="line">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6473362" y="3479554"/>
            <a:ext cx="219061" cy="428683"/>
          </a:xfrm>
          <a:prstGeom prst="line">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3785349" y="1905986"/>
            <a:ext cx="1221743" cy="536394"/>
          </a:xfrm>
          <a:prstGeom prst="ellipse">
            <a:avLst/>
          </a:prstGeom>
          <a:solidFill>
            <a:schemeClr val="accent2">
              <a:lumMod val="20000"/>
              <a:lumOff val="80000"/>
            </a:schemeClr>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3960505" y="1967210"/>
            <a:ext cx="1406769" cy="400110"/>
          </a:xfrm>
          <a:prstGeom prst="rect">
            <a:avLst/>
          </a:prstGeom>
          <a:noFill/>
        </p:spPr>
        <p:txBody>
          <a:bodyPr wrap="square" rtlCol="0">
            <a:spAutoFit/>
          </a:bodyPr>
          <a:lstStyle/>
          <a:p>
            <a:r>
              <a:rPr lang="en-US" sz="2000" b="1" dirty="0" smtClean="0"/>
              <a:t>Public</a:t>
            </a:r>
            <a:endParaRPr lang="en-US" sz="2000" b="1" dirty="0"/>
          </a:p>
        </p:txBody>
      </p:sp>
      <p:pic>
        <p:nvPicPr>
          <p:cNvPr id="58" name="Picture 57"/>
          <p:cNvPicPr>
            <a:picLocks noChangeAspect="1"/>
          </p:cNvPicPr>
          <p:nvPr/>
        </p:nvPicPr>
        <p:blipFill>
          <a:blip r:embed="rId4" cstate="print">
            <a:extLst>
              <a:ext uri="{BEBA8EAE-BF5A-486C-A8C5-ECC9F3942E4B}">
                <a14:imgProps xmlns:a14="http://schemas.microsoft.com/office/drawing/2010/main">
                  <a14:imgLayer r:embed="rId5">
                    <a14:imgEffect>
                      <a14:backgroundRemoval t="0" b="96811" l="2244" r="99199">
                        <a14:foregroundMark x1="39103" y1="39587" x2="39103" y2="39587"/>
                        <a14:foregroundMark x1="46314" y1="31144" x2="46314" y2="31144"/>
                      </a14:backgroundRemoval>
                    </a14:imgEffect>
                  </a14:imgLayer>
                </a14:imgProps>
              </a:ext>
              <a:ext uri="{28A0092B-C50C-407E-A947-70E740481C1C}">
                <a14:useLocalDpi xmlns:a14="http://schemas.microsoft.com/office/drawing/2010/main" val="0"/>
              </a:ext>
            </a:extLst>
          </a:blip>
          <a:stretch>
            <a:fillRect/>
          </a:stretch>
        </p:blipFill>
        <p:spPr>
          <a:xfrm>
            <a:off x="864007" y="319697"/>
            <a:ext cx="2880872" cy="2459544"/>
          </a:xfrm>
          <a:prstGeom prst="rect">
            <a:avLst/>
          </a:prstGeom>
        </p:spPr>
      </p:pic>
      <p:cxnSp>
        <p:nvCxnSpPr>
          <p:cNvPr id="59" name="Straight Arrow Connector 58"/>
          <p:cNvCxnSpPr/>
          <p:nvPr/>
        </p:nvCxnSpPr>
        <p:spPr>
          <a:xfrm rot="-300000">
            <a:off x="2971316" y="2143607"/>
            <a:ext cx="792000" cy="720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1357860" y="3091114"/>
            <a:ext cx="2064732" cy="646331"/>
          </a:xfrm>
          <a:prstGeom prst="rect">
            <a:avLst/>
          </a:prstGeom>
        </p:spPr>
        <p:txBody>
          <a:bodyPr wrap="none">
            <a:spAutoFit/>
          </a:bodyPr>
          <a:lstStyle/>
          <a:p>
            <a:pPr algn="ctr"/>
            <a:r>
              <a:rPr lang="en-US" b="1" dirty="0" smtClean="0"/>
              <a:t>Socio-demographic </a:t>
            </a:r>
          </a:p>
          <a:p>
            <a:pPr algn="ctr"/>
            <a:r>
              <a:rPr lang="en-US" b="1" dirty="0" smtClean="0"/>
              <a:t>Groups</a:t>
            </a:r>
            <a:endParaRPr lang="en-US" b="1" dirty="0"/>
          </a:p>
        </p:txBody>
      </p:sp>
      <p:cxnSp>
        <p:nvCxnSpPr>
          <p:cNvPr id="64" name="Elbow Connector 63"/>
          <p:cNvCxnSpPr>
            <a:stCxn id="61" idx="2"/>
            <a:endCxn id="9" idx="2"/>
          </p:cNvCxnSpPr>
          <p:nvPr/>
        </p:nvCxnSpPr>
        <p:spPr>
          <a:xfrm rot="16200000" flipH="1">
            <a:off x="3038948" y="3088722"/>
            <a:ext cx="324522" cy="1621967"/>
          </a:xfrm>
          <a:prstGeom prst="bentConnector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3041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anim calcmode="lin" valueType="num">
                                      <p:cBhvr>
                                        <p:cTn id="13" dur="500" fill="hold"/>
                                        <p:tgtEl>
                                          <p:spTgt spid="7"/>
                                        </p:tgtEl>
                                        <p:attrNameLst>
                                          <p:attrName>ppt_x</p:attrName>
                                        </p:attrNameLst>
                                      </p:cBhvr>
                                      <p:tavLst>
                                        <p:tav tm="0">
                                          <p:val>
                                            <p:strVal val="#ppt_x"/>
                                          </p:val>
                                        </p:tav>
                                        <p:tav tm="100000">
                                          <p:val>
                                            <p:strVal val="#ppt_x"/>
                                          </p:val>
                                        </p:tav>
                                      </p:tavLst>
                                    </p:anim>
                                    <p:anim calcmode="lin" valueType="num">
                                      <p:cBhvr>
                                        <p:cTn id="14"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500"/>
                                        <p:tgtEl>
                                          <p:spTgt spid="6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nodeType="with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childTnLst>
                                </p:cTn>
                              </p:par>
                              <p:par>
                                <p:cTn id="31" presetID="10" presetClass="entr" presetSubtype="0" fill="hold"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par>
                                <p:cTn id="34" presetID="10" presetClass="entr" presetSubtype="0" fill="hold"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10"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42"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anim calcmode="lin" valueType="num">
                                      <p:cBhvr>
                                        <p:cTn id="43" dur="500" fill="hold"/>
                                        <p:tgtEl>
                                          <p:spTgt spid="9"/>
                                        </p:tgtEl>
                                        <p:attrNameLst>
                                          <p:attrName>ppt_x</p:attrName>
                                        </p:attrNameLst>
                                      </p:cBhvr>
                                      <p:tavLst>
                                        <p:tav tm="0">
                                          <p:val>
                                            <p:strVal val="#ppt_x"/>
                                          </p:val>
                                        </p:tav>
                                        <p:tav tm="100000">
                                          <p:val>
                                            <p:strVal val="#ppt_x"/>
                                          </p:val>
                                        </p:tav>
                                      </p:tavLst>
                                    </p:anim>
                                    <p:anim calcmode="lin" valueType="num">
                                      <p:cBhvr>
                                        <p:cTn id="44" dur="500" fill="hold"/>
                                        <p:tgtEl>
                                          <p:spTgt spid="9"/>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anim calcmode="lin" valueType="num">
                                      <p:cBhvr>
                                        <p:cTn id="48" dur="500" fill="hold"/>
                                        <p:tgtEl>
                                          <p:spTgt spid="8"/>
                                        </p:tgtEl>
                                        <p:attrNameLst>
                                          <p:attrName>ppt_x</p:attrName>
                                        </p:attrNameLst>
                                      </p:cBhvr>
                                      <p:tavLst>
                                        <p:tav tm="0">
                                          <p:val>
                                            <p:strVal val="#ppt_x"/>
                                          </p:val>
                                        </p:tav>
                                        <p:tav tm="100000">
                                          <p:val>
                                            <p:strVal val="#ppt_x"/>
                                          </p:val>
                                        </p:tav>
                                      </p:tavLst>
                                    </p:anim>
                                    <p:anim calcmode="lin" valueType="num">
                                      <p:cBhvr>
                                        <p:cTn id="49" dur="500" fill="hold"/>
                                        <p:tgtEl>
                                          <p:spTgt spid="8"/>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anim calcmode="lin" valueType="num">
                                      <p:cBhvr>
                                        <p:cTn id="53" dur="500" fill="hold"/>
                                        <p:tgtEl>
                                          <p:spTgt spid="10"/>
                                        </p:tgtEl>
                                        <p:attrNameLst>
                                          <p:attrName>ppt_x</p:attrName>
                                        </p:attrNameLst>
                                      </p:cBhvr>
                                      <p:tavLst>
                                        <p:tav tm="0">
                                          <p:val>
                                            <p:strVal val="#ppt_x"/>
                                          </p:val>
                                        </p:tav>
                                        <p:tav tm="100000">
                                          <p:val>
                                            <p:strVal val="#ppt_x"/>
                                          </p:val>
                                        </p:tav>
                                      </p:tavLst>
                                    </p:anim>
                                    <p:anim calcmode="lin" valueType="num">
                                      <p:cBhvr>
                                        <p:cTn id="54" dur="5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anim calcmode="lin" valueType="num">
                                      <p:cBhvr>
                                        <p:cTn id="58" dur="500" fill="hold"/>
                                        <p:tgtEl>
                                          <p:spTgt spid="11"/>
                                        </p:tgtEl>
                                        <p:attrNameLst>
                                          <p:attrName>ppt_x</p:attrName>
                                        </p:attrNameLst>
                                      </p:cBhvr>
                                      <p:tavLst>
                                        <p:tav tm="0">
                                          <p:val>
                                            <p:strVal val="#ppt_x"/>
                                          </p:val>
                                        </p:tav>
                                        <p:tav tm="100000">
                                          <p:val>
                                            <p:strVal val="#ppt_x"/>
                                          </p:val>
                                        </p:tav>
                                      </p:tavLst>
                                    </p:anim>
                                    <p:anim calcmode="lin" valueType="num">
                                      <p:cBhvr>
                                        <p:cTn id="59" dur="500" fill="hold"/>
                                        <p:tgtEl>
                                          <p:spTgt spid="11"/>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anim calcmode="lin" valueType="num">
                                      <p:cBhvr>
                                        <p:cTn id="63" dur="500" fill="hold"/>
                                        <p:tgtEl>
                                          <p:spTgt spid="25"/>
                                        </p:tgtEl>
                                        <p:attrNameLst>
                                          <p:attrName>ppt_x</p:attrName>
                                        </p:attrNameLst>
                                      </p:cBhvr>
                                      <p:tavLst>
                                        <p:tav tm="0">
                                          <p:val>
                                            <p:strVal val="#ppt_x"/>
                                          </p:val>
                                        </p:tav>
                                        <p:tav tm="100000">
                                          <p:val>
                                            <p:strVal val="#ppt_x"/>
                                          </p:val>
                                        </p:tav>
                                      </p:tavLst>
                                    </p:anim>
                                    <p:anim calcmode="lin" valueType="num">
                                      <p:cBhvr>
                                        <p:cTn id="64" dur="500" fill="hold"/>
                                        <p:tgtEl>
                                          <p:spTgt spid="25"/>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500"/>
                                        <p:tgtEl>
                                          <p:spTgt spid="12"/>
                                        </p:tgtEl>
                                      </p:cBhvr>
                                    </p:animEffect>
                                    <p:anim calcmode="lin" valueType="num">
                                      <p:cBhvr>
                                        <p:cTn id="68" dur="500" fill="hold"/>
                                        <p:tgtEl>
                                          <p:spTgt spid="12"/>
                                        </p:tgtEl>
                                        <p:attrNameLst>
                                          <p:attrName>ppt_x</p:attrName>
                                        </p:attrNameLst>
                                      </p:cBhvr>
                                      <p:tavLst>
                                        <p:tav tm="0">
                                          <p:val>
                                            <p:strVal val="#ppt_x"/>
                                          </p:val>
                                        </p:tav>
                                        <p:tav tm="100000">
                                          <p:val>
                                            <p:strVal val="#ppt_x"/>
                                          </p:val>
                                        </p:tav>
                                      </p:tavLst>
                                    </p:anim>
                                    <p:anim calcmode="lin" valueType="num">
                                      <p:cBhvr>
                                        <p:cTn id="69" dur="500" fill="hold"/>
                                        <p:tgtEl>
                                          <p:spTgt spid="12"/>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anim calcmode="lin" valueType="num">
                                      <p:cBhvr>
                                        <p:cTn id="73" dur="500" fill="hold"/>
                                        <p:tgtEl>
                                          <p:spTgt spid="26"/>
                                        </p:tgtEl>
                                        <p:attrNameLst>
                                          <p:attrName>ppt_x</p:attrName>
                                        </p:attrNameLst>
                                      </p:cBhvr>
                                      <p:tavLst>
                                        <p:tav tm="0">
                                          <p:val>
                                            <p:strVal val="#ppt_x"/>
                                          </p:val>
                                        </p:tav>
                                        <p:tav tm="100000">
                                          <p:val>
                                            <p:strVal val="#ppt_x"/>
                                          </p:val>
                                        </p:tav>
                                      </p:tavLst>
                                    </p:anim>
                                    <p:anim calcmode="lin" valueType="num">
                                      <p:cBhvr>
                                        <p:cTn id="74" dur="500" fill="hold"/>
                                        <p:tgtEl>
                                          <p:spTgt spid="26"/>
                                        </p:tgtEl>
                                        <p:attrNameLst>
                                          <p:attrName>ppt_y</p:attrName>
                                        </p:attrNameLst>
                                      </p:cBhvr>
                                      <p:tavLst>
                                        <p:tav tm="0">
                                          <p:val>
                                            <p:strVal val="#ppt_y+.1"/>
                                          </p:val>
                                        </p:tav>
                                        <p:tav tm="100000">
                                          <p:val>
                                            <p:strVal val="#ppt_y"/>
                                          </p:val>
                                        </p:tav>
                                      </p:tavLst>
                                    </p:anim>
                                  </p:childTnLst>
                                </p:cTn>
                              </p:par>
                              <p:par>
                                <p:cTn id="75" presetID="10" presetClass="entr" presetSubtype="0" fill="hold" nodeType="withEffect">
                                  <p:stCondLst>
                                    <p:cond delay="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500"/>
                                        <p:tgtEl>
                                          <p:spTgt spid="6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fade">
                                      <p:cBhvr>
                                        <p:cTn id="82" dur="500"/>
                                        <p:tgtEl>
                                          <p:spTgt spid="36"/>
                                        </p:tgtEl>
                                      </p:cBhvr>
                                    </p:animEffect>
                                  </p:childTnLst>
                                </p:cTn>
                              </p:par>
                              <p:par>
                                <p:cTn id="83" presetID="10" presetClass="entr" presetSubtype="0" fill="hold" nodeType="withEffect">
                                  <p:stCondLst>
                                    <p:cond delay="0"/>
                                  </p:stCondLst>
                                  <p:childTnLst>
                                    <p:set>
                                      <p:cBhvr>
                                        <p:cTn id="84" dur="1" fill="hold">
                                          <p:stCondLst>
                                            <p:cond delay="0"/>
                                          </p:stCondLst>
                                        </p:cTn>
                                        <p:tgtEl>
                                          <p:spTgt spid="39"/>
                                        </p:tgtEl>
                                        <p:attrNameLst>
                                          <p:attrName>style.visibility</p:attrName>
                                        </p:attrNameLst>
                                      </p:cBhvr>
                                      <p:to>
                                        <p:strVal val="visible"/>
                                      </p:to>
                                    </p:set>
                                    <p:animEffect transition="in" filter="fade">
                                      <p:cBhvr>
                                        <p:cTn id="85" dur="500"/>
                                        <p:tgtEl>
                                          <p:spTgt spid="39"/>
                                        </p:tgtEl>
                                      </p:cBhvr>
                                    </p:animEffect>
                                  </p:childTnLst>
                                </p:cTn>
                              </p:par>
                              <p:par>
                                <p:cTn id="86" presetID="10" presetClass="entr" presetSubtype="0" fill="hold" nodeType="with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fade">
                                      <p:cBhvr>
                                        <p:cTn id="88" dur="500"/>
                                        <p:tgtEl>
                                          <p:spTgt spid="34"/>
                                        </p:tgtEl>
                                      </p:cBhvr>
                                    </p:animEffect>
                                  </p:childTnLst>
                                </p:cTn>
                              </p:par>
                              <p:par>
                                <p:cTn id="89" presetID="10" presetClass="entr" presetSubtype="0" fill="hold" nodeType="with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fade">
                                      <p:cBhvr>
                                        <p:cTn id="91" dur="500"/>
                                        <p:tgtEl>
                                          <p:spTgt spid="33"/>
                                        </p:tgtEl>
                                      </p:cBhvr>
                                    </p:animEffect>
                                  </p:childTnLst>
                                </p:cTn>
                              </p:par>
                              <p:par>
                                <p:cTn id="92" presetID="10" presetClass="entr" presetSubtype="0" fill="hold" nodeType="withEffect">
                                  <p:stCondLst>
                                    <p:cond delay="0"/>
                                  </p:stCondLst>
                                  <p:childTnLst>
                                    <p:set>
                                      <p:cBhvr>
                                        <p:cTn id="93" dur="1" fill="hold">
                                          <p:stCondLst>
                                            <p:cond delay="0"/>
                                          </p:stCondLst>
                                        </p:cTn>
                                        <p:tgtEl>
                                          <p:spTgt spid="3"/>
                                        </p:tgtEl>
                                        <p:attrNameLst>
                                          <p:attrName>style.visibility</p:attrName>
                                        </p:attrNameLst>
                                      </p:cBhvr>
                                      <p:to>
                                        <p:strVal val="visible"/>
                                      </p:to>
                                    </p:set>
                                    <p:animEffect transition="in" filter="fade">
                                      <p:cBhvr>
                                        <p:cTn id="94" dur="500"/>
                                        <p:tgtEl>
                                          <p:spTgt spid="3"/>
                                        </p:tgtEl>
                                      </p:cBhvr>
                                    </p:animEffect>
                                  </p:childTnLst>
                                </p:cTn>
                              </p:par>
                              <p:par>
                                <p:cTn id="95" presetID="42" presetClass="entr" presetSubtype="0" fill="hold" grpId="0" nodeType="withEffect">
                                  <p:stCondLst>
                                    <p:cond delay="0"/>
                                  </p:stCondLst>
                                  <p:childTnLst>
                                    <p:set>
                                      <p:cBhvr>
                                        <p:cTn id="96" dur="1" fill="hold">
                                          <p:stCondLst>
                                            <p:cond delay="0"/>
                                          </p:stCondLst>
                                        </p:cTn>
                                        <p:tgtEl>
                                          <p:spTgt spid="15"/>
                                        </p:tgtEl>
                                        <p:attrNameLst>
                                          <p:attrName>style.visibility</p:attrName>
                                        </p:attrNameLst>
                                      </p:cBhvr>
                                      <p:to>
                                        <p:strVal val="visible"/>
                                      </p:to>
                                    </p:set>
                                    <p:animEffect transition="in" filter="fade">
                                      <p:cBhvr>
                                        <p:cTn id="97" dur="500"/>
                                        <p:tgtEl>
                                          <p:spTgt spid="15"/>
                                        </p:tgtEl>
                                      </p:cBhvr>
                                    </p:animEffect>
                                    <p:anim calcmode="lin" valueType="num">
                                      <p:cBhvr>
                                        <p:cTn id="98" dur="500" fill="hold"/>
                                        <p:tgtEl>
                                          <p:spTgt spid="15"/>
                                        </p:tgtEl>
                                        <p:attrNameLst>
                                          <p:attrName>ppt_x</p:attrName>
                                        </p:attrNameLst>
                                      </p:cBhvr>
                                      <p:tavLst>
                                        <p:tav tm="0">
                                          <p:val>
                                            <p:strVal val="#ppt_x"/>
                                          </p:val>
                                        </p:tav>
                                        <p:tav tm="100000">
                                          <p:val>
                                            <p:strVal val="#ppt_x"/>
                                          </p:val>
                                        </p:tav>
                                      </p:tavLst>
                                    </p:anim>
                                    <p:anim calcmode="lin" valueType="num">
                                      <p:cBhvr>
                                        <p:cTn id="99" dur="500" fill="hold"/>
                                        <p:tgtEl>
                                          <p:spTgt spid="15"/>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500"/>
                                        <p:tgtEl>
                                          <p:spTgt spid="16"/>
                                        </p:tgtEl>
                                      </p:cBhvr>
                                    </p:animEffect>
                                    <p:anim calcmode="lin" valueType="num">
                                      <p:cBhvr>
                                        <p:cTn id="103" dur="500" fill="hold"/>
                                        <p:tgtEl>
                                          <p:spTgt spid="16"/>
                                        </p:tgtEl>
                                        <p:attrNameLst>
                                          <p:attrName>ppt_x</p:attrName>
                                        </p:attrNameLst>
                                      </p:cBhvr>
                                      <p:tavLst>
                                        <p:tav tm="0">
                                          <p:val>
                                            <p:strVal val="#ppt_x"/>
                                          </p:val>
                                        </p:tav>
                                        <p:tav tm="100000">
                                          <p:val>
                                            <p:strVal val="#ppt_x"/>
                                          </p:val>
                                        </p:tav>
                                      </p:tavLst>
                                    </p:anim>
                                    <p:anim calcmode="lin" valueType="num">
                                      <p:cBhvr>
                                        <p:cTn id="104" dur="500" fill="hold"/>
                                        <p:tgtEl>
                                          <p:spTgt spid="16"/>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27"/>
                                        </p:tgtEl>
                                        <p:attrNameLst>
                                          <p:attrName>style.visibility</p:attrName>
                                        </p:attrNameLst>
                                      </p:cBhvr>
                                      <p:to>
                                        <p:strVal val="visible"/>
                                      </p:to>
                                    </p:set>
                                    <p:animEffect transition="in" filter="fade">
                                      <p:cBhvr>
                                        <p:cTn id="107" dur="500"/>
                                        <p:tgtEl>
                                          <p:spTgt spid="27"/>
                                        </p:tgtEl>
                                      </p:cBhvr>
                                    </p:animEffect>
                                    <p:anim calcmode="lin" valueType="num">
                                      <p:cBhvr>
                                        <p:cTn id="108" dur="500" fill="hold"/>
                                        <p:tgtEl>
                                          <p:spTgt spid="27"/>
                                        </p:tgtEl>
                                        <p:attrNameLst>
                                          <p:attrName>ppt_x</p:attrName>
                                        </p:attrNameLst>
                                      </p:cBhvr>
                                      <p:tavLst>
                                        <p:tav tm="0">
                                          <p:val>
                                            <p:strVal val="#ppt_x"/>
                                          </p:val>
                                        </p:tav>
                                        <p:tav tm="100000">
                                          <p:val>
                                            <p:strVal val="#ppt_x"/>
                                          </p:val>
                                        </p:tav>
                                      </p:tavLst>
                                    </p:anim>
                                    <p:anim calcmode="lin" valueType="num">
                                      <p:cBhvr>
                                        <p:cTn id="109" dur="500" fill="hold"/>
                                        <p:tgtEl>
                                          <p:spTgt spid="27"/>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20"/>
                                        </p:tgtEl>
                                        <p:attrNameLst>
                                          <p:attrName>style.visibility</p:attrName>
                                        </p:attrNameLst>
                                      </p:cBhvr>
                                      <p:to>
                                        <p:strVal val="visible"/>
                                      </p:to>
                                    </p:set>
                                    <p:animEffect transition="in" filter="fade">
                                      <p:cBhvr>
                                        <p:cTn id="112" dur="500"/>
                                        <p:tgtEl>
                                          <p:spTgt spid="20"/>
                                        </p:tgtEl>
                                      </p:cBhvr>
                                    </p:animEffect>
                                    <p:anim calcmode="lin" valueType="num">
                                      <p:cBhvr>
                                        <p:cTn id="113" dur="500" fill="hold"/>
                                        <p:tgtEl>
                                          <p:spTgt spid="20"/>
                                        </p:tgtEl>
                                        <p:attrNameLst>
                                          <p:attrName>ppt_x</p:attrName>
                                        </p:attrNameLst>
                                      </p:cBhvr>
                                      <p:tavLst>
                                        <p:tav tm="0">
                                          <p:val>
                                            <p:strVal val="#ppt_x"/>
                                          </p:val>
                                        </p:tav>
                                        <p:tav tm="100000">
                                          <p:val>
                                            <p:strVal val="#ppt_x"/>
                                          </p:val>
                                        </p:tav>
                                      </p:tavLst>
                                    </p:anim>
                                    <p:anim calcmode="lin" valueType="num">
                                      <p:cBhvr>
                                        <p:cTn id="114" dur="500" fill="hold"/>
                                        <p:tgtEl>
                                          <p:spTgt spid="20"/>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anim calcmode="lin" valueType="num">
                                      <p:cBhvr>
                                        <p:cTn id="118" dur="500" fill="hold"/>
                                        <p:tgtEl>
                                          <p:spTgt spid="28"/>
                                        </p:tgtEl>
                                        <p:attrNameLst>
                                          <p:attrName>ppt_x</p:attrName>
                                        </p:attrNameLst>
                                      </p:cBhvr>
                                      <p:tavLst>
                                        <p:tav tm="0">
                                          <p:val>
                                            <p:strVal val="#ppt_x"/>
                                          </p:val>
                                        </p:tav>
                                        <p:tav tm="100000">
                                          <p:val>
                                            <p:strVal val="#ppt_x"/>
                                          </p:val>
                                        </p:tav>
                                      </p:tavLst>
                                    </p:anim>
                                    <p:anim calcmode="lin" valueType="num">
                                      <p:cBhvr>
                                        <p:cTn id="119" dur="500" fill="hold"/>
                                        <p:tgtEl>
                                          <p:spTgt spid="28"/>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18"/>
                                        </p:tgtEl>
                                        <p:attrNameLst>
                                          <p:attrName>style.visibility</p:attrName>
                                        </p:attrNameLst>
                                      </p:cBhvr>
                                      <p:to>
                                        <p:strVal val="visible"/>
                                      </p:to>
                                    </p:set>
                                    <p:animEffect transition="in" filter="fade">
                                      <p:cBhvr>
                                        <p:cTn id="122" dur="500"/>
                                        <p:tgtEl>
                                          <p:spTgt spid="18"/>
                                        </p:tgtEl>
                                      </p:cBhvr>
                                    </p:animEffect>
                                    <p:anim calcmode="lin" valueType="num">
                                      <p:cBhvr>
                                        <p:cTn id="123" dur="500" fill="hold"/>
                                        <p:tgtEl>
                                          <p:spTgt spid="18"/>
                                        </p:tgtEl>
                                        <p:attrNameLst>
                                          <p:attrName>ppt_x</p:attrName>
                                        </p:attrNameLst>
                                      </p:cBhvr>
                                      <p:tavLst>
                                        <p:tav tm="0">
                                          <p:val>
                                            <p:strVal val="#ppt_x"/>
                                          </p:val>
                                        </p:tav>
                                        <p:tav tm="100000">
                                          <p:val>
                                            <p:strVal val="#ppt_x"/>
                                          </p:val>
                                        </p:tav>
                                      </p:tavLst>
                                    </p:anim>
                                    <p:anim calcmode="lin" valueType="num">
                                      <p:cBhvr>
                                        <p:cTn id="124" dur="500" fill="hold"/>
                                        <p:tgtEl>
                                          <p:spTgt spid="18"/>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29"/>
                                        </p:tgtEl>
                                        <p:attrNameLst>
                                          <p:attrName>style.visibility</p:attrName>
                                        </p:attrNameLst>
                                      </p:cBhvr>
                                      <p:to>
                                        <p:strVal val="visible"/>
                                      </p:to>
                                    </p:set>
                                    <p:animEffect transition="in" filter="fade">
                                      <p:cBhvr>
                                        <p:cTn id="127" dur="500"/>
                                        <p:tgtEl>
                                          <p:spTgt spid="29"/>
                                        </p:tgtEl>
                                      </p:cBhvr>
                                    </p:animEffect>
                                    <p:anim calcmode="lin" valueType="num">
                                      <p:cBhvr>
                                        <p:cTn id="128" dur="500" fill="hold"/>
                                        <p:tgtEl>
                                          <p:spTgt spid="29"/>
                                        </p:tgtEl>
                                        <p:attrNameLst>
                                          <p:attrName>ppt_x</p:attrName>
                                        </p:attrNameLst>
                                      </p:cBhvr>
                                      <p:tavLst>
                                        <p:tav tm="0">
                                          <p:val>
                                            <p:strVal val="#ppt_x"/>
                                          </p:val>
                                        </p:tav>
                                        <p:tav tm="100000">
                                          <p:val>
                                            <p:strVal val="#ppt_x"/>
                                          </p:val>
                                        </p:tav>
                                      </p:tavLst>
                                    </p:anim>
                                    <p:anim calcmode="lin" valueType="num">
                                      <p:cBhvr>
                                        <p:cTn id="129" dur="500" fill="hold"/>
                                        <p:tgtEl>
                                          <p:spTgt spid="29"/>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32"/>
                                        </p:tgtEl>
                                        <p:attrNameLst>
                                          <p:attrName>style.visibility</p:attrName>
                                        </p:attrNameLst>
                                      </p:cBhvr>
                                      <p:to>
                                        <p:strVal val="visible"/>
                                      </p:to>
                                    </p:set>
                                    <p:animEffect transition="in" filter="fade">
                                      <p:cBhvr>
                                        <p:cTn id="132" dur="500"/>
                                        <p:tgtEl>
                                          <p:spTgt spid="32"/>
                                        </p:tgtEl>
                                      </p:cBhvr>
                                    </p:animEffect>
                                    <p:anim calcmode="lin" valueType="num">
                                      <p:cBhvr>
                                        <p:cTn id="133" dur="500" fill="hold"/>
                                        <p:tgtEl>
                                          <p:spTgt spid="32"/>
                                        </p:tgtEl>
                                        <p:attrNameLst>
                                          <p:attrName>ppt_x</p:attrName>
                                        </p:attrNameLst>
                                      </p:cBhvr>
                                      <p:tavLst>
                                        <p:tav tm="0">
                                          <p:val>
                                            <p:strVal val="#ppt_x"/>
                                          </p:val>
                                        </p:tav>
                                        <p:tav tm="100000">
                                          <p:val>
                                            <p:strVal val="#ppt_x"/>
                                          </p:val>
                                        </p:tav>
                                      </p:tavLst>
                                    </p:anim>
                                    <p:anim calcmode="lin" valueType="num">
                                      <p:cBhvr>
                                        <p:cTn id="134" dur="500" fill="hold"/>
                                        <p:tgtEl>
                                          <p:spTgt spid="32"/>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30"/>
                                        </p:tgtEl>
                                        <p:attrNameLst>
                                          <p:attrName>style.visibility</p:attrName>
                                        </p:attrNameLst>
                                      </p:cBhvr>
                                      <p:to>
                                        <p:strVal val="visible"/>
                                      </p:to>
                                    </p:set>
                                    <p:animEffect transition="in" filter="fade">
                                      <p:cBhvr>
                                        <p:cTn id="137" dur="500"/>
                                        <p:tgtEl>
                                          <p:spTgt spid="30"/>
                                        </p:tgtEl>
                                      </p:cBhvr>
                                    </p:animEffect>
                                    <p:anim calcmode="lin" valueType="num">
                                      <p:cBhvr>
                                        <p:cTn id="138" dur="500" fill="hold"/>
                                        <p:tgtEl>
                                          <p:spTgt spid="30"/>
                                        </p:tgtEl>
                                        <p:attrNameLst>
                                          <p:attrName>ppt_x</p:attrName>
                                        </p:attrNameLst>
                                      </p:cBhvr>
                                      <p:tavLst>
                                        <p:tav tm="0">
                                          <p:val>
                                            <p:strVal val="#ppt_x"/>
                                          </p:val>
                                        </p:tav>
                                        <p:tav tm="100000">
                                          <p:val>
                                            <p:strVal val="#ppt_x"/>
                                          </p:val>
                                        </p:tav>
                                      </p:tavLst>
                                    </p:anim>
                                    <p:anim calcmode="lin" valueType="num">
                                      <p:cBhvr>
                                        <p:cTn id="139" dur="500" fill="hold"/>
                                        <p:tgtEl>
                                          <p:spTgt spid="30"/>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31"/>
                                        </p:tgtEl>
                                        <p:attrNameLst>
                                          <p:attrName>style.visibility</p:attrName>
                                        </p:attrNameLst>
                                      </p:cBhvr>
                                      <p:to>
                                        <p:strVal val="visible"/>
                                      </p:to>
                                    </p:set>
                                    <p:animEffect transition="in" filter="fade">
                                      <p:cBhvr>
                                        <p:cTn id="142" dur="500"/>
                                        <p:tgtEl>
                                          <p:spTgt spid="31"/>
                                        </p:tgtEl>
                                      </p:cBhvr>
                                    </p:animEffect>
                                    <p:anim calcmode="lin" valueType="num">
                                      <p:cBhvr>
                                        <p:cTn id="143" dur="500" fill="hold"/>
                                        <p:tgtEl>
                                          <p:spTgt spid="31"/>
                                        </p:tgtEl>
                                        <p:attrNameLst>
                                          <p:attrName>ppt_x</p:attrName>
                                        </p:attrNameLst>
                                      </p:cBhvr>
                                      <p:tavLst>
                                        <p:tav tm="0">
                                          <p:val>
                                            <p:strVal val="#ppt_x"/>
                                          </p:val>
                                        </p:tav>
                                        <p:tav tm="100000">
                                          <p:val>
                                            <p:strVal val="#ppt_x"/>
                                          </p:val>
                                        </p:tav>
                                      </p:tavLst>
                                    </p:anim>
                                    <p:anim calcmode="lin" valueType="num">
                                      <p:cBhvr>
                                        <p:cTn id="144" dur="5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nodeType="clickEffect">
                                  <p:stCondLst>
                                    <p:cond delay="0"/>
                                  </p:stCondLst>
                                  <p:childTnLst>
                                    <p:set>
                                      <p:cBhvr>
                                        <p:cTn id="148" dur="1" fill="hold">
                                          <p:stCondLst>
                                            <p:cond delay="0"/>
                                          </p:stCondLst>
                                        </p:cTn>
                                        <p:tgtEl>
                                          <p:spTgt spid="58"/>
                                        </p:tgtEl>
                                        <p:attrNameLst>
                                          <p:attrName>style.visibility</p:attrName>
                                        </p:attrNameLst>
                                      </p:cBhvr>
                                      <p:to>
                                        <p:strVal val="visible"/>
                                      </p:to>
                                    </p:set>
                                    <p:animEffect transition="in" filter="fade">
                                      <p:cBhvr>
                                        <p:cTn id="149" dur="500"/>
                                        <p:tgtEl>
                                          <p:spTgt spid="58"/>
                                        </p:tgtEl>
                                      </p:cBhvr>
                                    </p:animEffect>
                                  </p:childTnLst>
                                </p:cTn>
                              </p:par>
                            </p:childTnLst>
                          </p:cTn>
                        </p:par>
                      </p:childTnLst>
                    </p:cTn>
                  </p:par>
                  <p:par>
                    <p:cTn id="150" fill="hold">
                      <p:stCondLst>
                        <p:cond delay="indefinite"/>
                      </p:stCondLst>
                      <p:childTnLst>
                        <p:par>
                          <p:cTn id="151" fill="hold">
                            <p:stCondLst>
                              <p:cond delay="0"/>
                            </p:stCondLst>
                            <p:childTnLst>
                              <p:par>
                                <p:cTn id="152" presetID="55" presetClass="entr" presetSubtype="0" fill="hold" grpId="0" nodeType="clickEffect">
                                  <p:stCondLst>
                                    <p:cond delay="0"/>
                                  </p:stCondLst>
                                  <p:childTnLst>
                                    <p:set>
                                      <p:cBhvr>
                                        <p:cTn id="153" dur="1" fill="hold">
                                          <p:stCondLst>
                                            <p:cond delay="0"/>
                                          </p:stCondLst>
                                        </p:cTn>
                                        <p:tgtEl>
                                          <p:spTgt spid="56"/>
                                        </p:tgtEl>
                                        <p:attrNameLst>
                                          <p:attrName>style.visibility</p:attrName>
                                        </p:attrNameLst>
                                      </p:cBhvr>
                                      <p:to>
                                        <p:strVal val="visible"/>
                                      </p:to>
                                    </p:set>
                                    <p:anim calcmode="lin" valueType="num">
                                      <p:cBhvr>
                                        <p:cTn id="154" dur="500" fill="hold"/>
                                        <p:tgtEl>
                                          <p:spTgt spid="56"/>
                                        </p:tgtEl>
                                        <p:attrNameLst>
                                          <p:attrName>ppt_w</p:attrName>
                                        </p:attrNameLst>
                                      </p:cBhvr>
                                      <p:tavLst>
                                        <p:tav tm="0">
                                          <p:val>
                                            <p:strVal val="#ppt_w*0.70"/>
                                          </p:val>
                                        </p:tav>
                                        <p:tav tm="100000">
                                          <p:val>
                                            <p:strVal val="#ppt_w"/>
                                          </p:val>
                                        </p:tav>
                                      </p:tavLst>
                                    </p:anim>
                                    <p:anim calcmode="lin" valueType="num">
                                      <p:cBhvr>
                                        <p:cTn id="155" dur="500" fill="hold"/>
                                        <p:tgtEl>
                                          <p:spTgt spid="56"/>
                                        </p:tgtEl>
                                        <p:attrNameLst>
                                          <p:attrName>ppt_h</p:attrName>
                                        </p:attrNameLst>
                                      </p:cBhvr>
                                      <p:tavLst>
                                        <p:tav tm="0">
                                          <p:val>
                                            <p:strVal val="#ppt_h"/>
                                          </p:val>
                                        </p:tav>
                                        <p:tav tm="100000">
                                          <p:val>
                                            <p:strVal val="#ppt_h"/>
                                          </p:val>
                                        </p:tav>
                                      </p:tavLst>
                                    </p:anim>
                                    <p:animEffect transition="in" filter="fade">
                                      <p:cBhvr>
                                        <p:cTn id="156" dur="500"/>
                                        <p:tgtEl>
                                          <p:spTgt spid="56"/>
                                        </p:tgtEl>
                                      </p:cBhvr>
                                    </p:animEffect>
                                  </p:childTnLst>
                                </p:cTn>
                              </p:par>
                              <p:par>
                                <p:cTn id="157" presetID="55" presetClass="entr" presetSubtype="0" fill="hold" grpId="0" nodeType="withEffect">
                                  <p:stCondLst>
                                    <p:cond delay="0"/>
                                  </p:stCondLst>
                                  <p:childTnLst>
                                    <p:set>
                                      <p:cBhvr>
                                        <p:cTn id="158" dur="1" fill="hold">
                                          <p:stCondLst>
                                            <p:cond delay="0"/>
                                          </p:stCondLst>
                                        </p:cTn>
                                        <p:tgtEl>
                                          <p:spTgt spid="57"/>
                                        </p:tgtEl>
                                        <p:attrNameLst>
                                          <p:attrName>style.visibility</p:attrName>
                                        </p:attrNameLst>
                                      </p:cBhvr>
                                      <p:to>
                                        <p:strVal val="visible"/>
                                      </p:to>
                                    </p:set>
                                    <p:anim calcmode="lin" valueType="num">
                                      <p:cBhvr>
                                        <p:cTn id="159" dur="500" fill="hold"/>
                                        <p:tgtEl>
                                          <p:spTgt spid="57"/>
                                        </p:tgtEl>
                                        <p:attrNameLst>
                                          <p:attrName>ppt_w</p:attrName>
                                        </p:attrNameLst>
                                      </p:cBhvr>
                                      <p:tavLst>
                                        <p:tav tm="0">
                                          <p:val>
                                            <p:strVal val="#ppt_w*0.70"/>
                                          </p:val>
                                        </p:tav>
                                        <p:tav tm="100000">
                                          <p:val>
                                            <p:strVal val="#ppt_w"/>
                                          </p:val>
                                        </p:tav>
                                      </p:tavLst>
                                    </p:anim>
                                    <p:anim calcmode="lin" valueType="num">
                                      <p:cBhvr>
                                        <p:cTn id="160" dur="500" fill="hold"/>
                                        <p:tgtEl>
                                          <p:spTgt spid="57"/>
                                        </p:tgtEl>
                                        <p:attrNameLst>
                                          <p:attrName>ppt_h</p:attrName>
                                        </p:attrNameLst>
                                      </p:cBhvr>
                                      <p:tavLst>
                                        <p:tav tm="0">
                                          <p:val>
                                            <p:strVal val="#ppt_h"/>
                                          </p:val>
                                        </p:tav>
                                        <p:tav tm="100000">
                                          <p:val>
                                            <p:strVal val="#ppt_h"/>
                                          </p:val>
                                        </p:tav>
                                      </p:tavLst>
                                    </p:anim>
                                    <p:animEffect transition="in" filter="fade">
                                      <p:cBhvr>
                                        <p:cTn id="161" dur="500"/>
                                        <p:tgtEl>
                                          <p:spTgt spid="57"/>
                                        </p:tgtEl>
                                      </p:cBhvr>
                                    </p:animEffect>
                                  </p:childTnLst>
                                </p:cTn>
                              </p:par>
                              <p:par>
                                <p:cTn id="162" presetID="55" presetClass="entr" presetSubtype="0" fill="hold" nodeType="withEffect">
                                  <p:stCondLst>
                                    <p:cond delay="0"/>
                                  </p:stCondLst>
                                  <p:childTnLst>
                                    <p:set>
                                      <p:cBhvr>
                                        <p:cTn id="163" dur="1" fill="hold">
                                          <p:stCondLst>
                                            <p:cond delay="0"/>
                                          </p:stCondLst>
                                        </p:cTn>
                                        <p:tgtEl>
                                          <p:spTgt spid="59"/>
                                        </p:tgtEl>
                                        <p:attrNameLst>
                                          <p:attrName>style.visibility</p:attrName>
                                        </p:attrNameLst>
                                      </p:cBhvr>
                                      <p:to>
                                        <p:strVal val="visible"/>
                                      </p:to>
                                    </p:set>
                                    <p:anim calcmode="lin" valueType="num">
                                      <p:cBhvr>
                                        <p:cTn id="164" dur="500" fill="hold"/>
                                        <p:tgtEl>
                                          <p:spTgt spid="59"/>
                                        </p:tgtEl>
                                        <p:attrNameLst>
                                          <p:attrName>ppt_w</p:attrName>
                                        </p:attrNameLst>
                                      </p:cBhvr>
                                      <p:tavLst>
                                        <p:tav tm="0">
                                          <p:val>
                                            <p:strVal val="#ppt_w*0.70"/>
                                          </p:val>
                                        </p:tav>
                                        <p:tav tm="100000">
                                          <p:val>
                                            <p:strVal val="#ppt_w"/>
                                          </p:val>
                                        </p:tav>
                                      </p:tavLst>
                                    </p:anim>
                                    <p:anim calcmode="lin" valueType="num">
                                      <p:cBhvr>
                                        <p:cTn id="165" dur="500" fill="hold"/>
                                        <p:tgtEl>
                                          <p:spTgt spid="59"/>
                                        </p:tgtEl>
                                        <p:attrNameLst>
                                          <p:attrName>ppt_h</p:attrName>
                                        </p:attrNameLst>
                                      </p:cBhvr>
                                      <p:tavLst>
                                        <p:tav tm="0">
                                          <p:val>
                                            <p:strVal val="#ppt_h"/>
                                          </p:val>
                                        </p:tav>
                                        <p:tav tm="100000">
                                          <p:val>
                                            <p:strVal val="#ppt_h"/>
                                          </p:val>
                                        </p:tav>
                                      </p:tavLst>
                                    </p:anim>
                                    <p:animEffect transition="in" filter="fade">
                                      <p:cBhvr>
                                        <p:cTn id="16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animBg="1"/>
      <p:bldP spid="10" grpId="0"/>
      <p:bldP spid="11" grpId="0"/>
      <p:bldP spid="12" grpId="0" animBg="1"/>
      <p:bldP spid="25" grpId="0" animBg="1"/>
      <p:bldP spid="26" grpId="0" animBg="1"/>
      <p:bldP spid="15" grpId="0" animBg="1"/>
      <p:bldP spid="16" grpId="0" animBg="1"/>
      <p:bldP spid="18" grpId="0" animBg="1"/>
      <p:bldP spid="20" grpId="0"/>
      <p:bldP spid="27" grpId="0"/>
      <p:bldP spid="28" grpId="0"/>
      <p:bldP spid="29" grpId="0" animBg="1"/>
      <p:bldP spid="30" grpId="0" animBg="1"/>
      <p:bldP spid="31" grpId="0"/>
      <p:bldP spid="32" grpId="0"/>
      <p:bldP spid="56" grpId="0" animBg="1"/>
      <p:bldP spid="57" grpId="0"/>
      <p:bldP spid="6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p:cNvSpPr txBox="1"/>
          <p:nvPr/>
        </p:nvSpPr>
        <p:spPr>
          <a:xfrm>
            <a:off x="788036" y="395171"/>
            <a:ext cx="3623941" cy="1277273"/>
          </a:xfrm>
          <a:prstGeom prst="rect">
            <a:avLst/>
          </a:prstGeom>
          <a:noFill/>
        </p:spPr>
        <p:txBody>
          <a:bodyPr wrap="none" rtlCol="0">
            <a:spAutoFit/>
          </a:bodyPr>
          <a:lstStyle/>
          <a:p>
            <a:pPr>
              <a:lnSpc>
                <a:spcPct val="150000"/>
              </a:lnSpc>
            </a:pPr>
            <a:r>
              <a:rPr lang="en-US" b="1" u="sng" dirty="0" smtClean="0">
                <a:solidFill>
                  <a:schemeClr val="accent1">
                    <a:lumMod val="50000"/>
                  </a:schemeClr>
                </a:solidFill>
              </a:rPr>
              <a:t>Dependent Variable 1 : Public Banks</a:t>
            </a:r>
          </a:p>
          <a:p>
            <a:pPr>
              <a:lnSpc>
                <a:spcPct val="150000"/>
              </a:lnSpc>
            </a:pPr>
            <a:r>
              <a:rPr lang="en-US" sz="1200" dirty="0" smtClean="0"/>
              <a:t>Y = 1  Public Bank Account Holders</a:t>
            </a:r>
          </a:p>
          <a:p>
            <a:pPr>
              <a:lnSpc>
                <a:spcPct val="150000"/>
              </a:lnSpc>
            </a:pPr>
            <a:r>
              <a:rPr lang="en-US" sz="1200" dirty="0" smtClean="0"/>
              <a:t>Y = 0 Non-Public Bank Account Holders</a:t>
            </a:r>
            <a:endParaRPr lang="en-US" sz="1100" dirty="0"/>
          </a:p>
          <a:p>
            <a:endParaRPr lang="en-US" sz="1400" dirty="0"/>
          </a:p>
        </p:txBody>
      </p:sp>
      <p:sp>
        <p:nvSpPr>
          <p:cNvPr id="5" name="TextBox 4"/>
          <p:cNvSpPr txBox="1"/>
          <p:nvPr/>
        </p:nvSpPr>
        <p:spPr>
          <a:xfrm>
            <a:off x="4830071" y="1272334"/>
            <a:ext cx="2452411" cy="707886"/>
          </a:xfrm>
          <a:prstGeom prst="rect">
            <a:avLst/>
          </a:prstGeom>
          <a:noFill/>
        </p:spPr>
        <p:txBody>
          <a:bodyPr wrap="square" rtlCol="0">
            <a:spAutoFit/>
          </a:bodyPr>
          <a:lstStyle/>
          <a:p>
            <a:r>
              <a:rPr lang="en-US" b="1" u="sng" dirty="0">
                <a:solidFill>
                  <a:schemeClr val="accent1">
                    <a:lumMod val="50000"/>
                  </a:schemeClr>
                </a:solidFill>
              </a:rPr>
              <a:t>Independent Variables</a:t>
            </a:r>
            <a:r>
              <a:rPr lang="en-US" b="1" u="sng" dirty="0" smtClean="0">
                <a:solidFill>
                  <a:schemeClr val="accent1">
                    <a:lumMod val="50000"/>
                  </a:schemeClr>
                </a:solidFill>
              </a:rPr>
              <a:t>:</a:t>
            </a:r>
            <a:endParaRPr lang="en-US" sz="1600" b="1" u="sng" dirty="0">
              <a:solidFill>
                <a:schemeClr val="accent1">
                  <a:lumMod val="50000"/>
                </a:schemeClr>
              </a:solidFill>
            </a:endParaRPr>
          </a:p>
          <a:p>
            <a:r>
              <a:rPr lang="en-US" sz="1100" dirty="0"/>
              <a:t> </a:t>
            </a:r>
          </a:p>
          <a:p>
            <a:endParaRPr lang="en-US" sz="1100" dirty="0"/>
          </a:p>
        </p:txBody>
      </p:sp>
      <p:sp>
        <p:nvSpPr>
          <p:cNvPr id="9" name="TextBox 8"/>
          <p:cNvSpPr txBox="1"/>
          <p:nvPr/>
        </p:nvSpPr>
        <p:spPr>
          <a:xfrm>
            <a:off x="777818" y="4444875"/>
            <a:ext cx="1120178" cy="830997"/>
          </a:xfrm>
          <a:prstGeom prst="rect">
            <a:avLst/>
          </a:prstGeom>
          <a:noFill/>
        </p:spPr>
        <p:txBody>
          <a:bodyPr wrap="none" rtlCol="0">
            <a:spAutoFit/>
          </a:bodyPr>
          <a:lstStyle/>
          <a:p>
            <a:r>
              <a:rPr lang="en-US" sz="1200" b="1" dirty="0"/>
              <a:t>sd3</a:t>
            </a:r>
            <a:r>
              <a:rPr lang="en-US" sz="1200" b="1" dirty="0" smtClean="0"/>
              <a:t>: Gender</a:t>
            </a:r>
            <a:endParaRPr lang="en-US" sz="1200" b="1" dirty="0"/>
          </a:p>
          <a:p>
            <a:r>
              <a:rPr lang="en-US" sz="1200" dirty="0"/>
              <a:t>s</a:t>
            </a:r>
            <a:r>
              <a:rPr lang="en-US" sz="1200" dirty="0" smtClean="0"/>
              <a:t>d31 = Male </a:t>
            </a:r>
            <a:endParaRPr lang="en-US" sz="1200" dirty="0"/>
          </a:p>
          <a:p>
            <a:r>
              <a:rPr lang="en-US" sz="1200" dirty="0"/>
              <a:t>s</a:t>
            </a:r>
            <a:r>
              <a:rPr lang="en-US" sz="1200" dirty="0" smtClean="0"/>
              <a:t>d32 = Female </a:t>
            </a:r>
            <a:endParaRPr lang="en-US" sz="1200" dirty="0"/>
          </a:p>
          <a:p>
            <a:endParaRPr lang="en-US" sz="1200" dirty="0"/>
          </a:p>
        </p:txBody>
      </p:sp>
      <p:sp>
        <p:nvSpPr>
          <p:cNvPr id="10" name="TextBox 9"/>
          <p:cNvSpPr txBox="1"/>
          <p:nvPr/>
        </p:nvSpPr>
        <p:spPr>
          <a:xfrm>
            <a:off x="767320" y="5629814"/>
            <a:ext cx="1382558" cy="830997"/>
          </a:xfrm>
          <a:prstGeom prst="rect">
            <a:avLst/>
          </a:prstGeom>
          <a:noFill/>
        </p:spPr>
        <p:txBody>
          <a:bodyPr wrap="none" rtlCol="0">
            <a:spAutoFit/>
          </a:bodyPr>
          <a:lstStyle/>
          <a:p>
            <a:r>
              <a:rPr lang="en-US" sz="1200" b="1" dirty="0"/>
              <a:t>sd4</a:t>
            </a:r>
            <a:r>
              <a:rPr lang="en-US" sz="1200" b="1" dirty="0" smtClean="0"/>
              <a:t>: Marital </a:t>
            </a:r>
            <a:r>
              <a:rPr lang="en-US" sz="1200" b="1" dirty="0"/>
              <a:t>Status</a:t>
            </a:r>
          </a:p>
          <a:p>
            <a:r>
              <a:rPr lang="en-US" sz="1200" dirty="0" smtClean="0"/>
              <a:t>sd41 = Married </a:t>
            </a:r>
            <a:endParaRPr lang="en-US" sz="1200" dirty="0"/>
          </a:p>
          <a:p>
            <a:r>
              <a:rPr lang="en-US" sz="1200" dirty="0" smtClean="0"/>
              <a:t>sd42 = Unmarried </a:t>
            </a:r>
            <a:endParaRPr lang="en-US" sz="1200" dirty="0"/>
          </a:p>
          <a:p>
            <a:endParaRPr lang="en-US" sz="1200" dirty="0"/>
          </a:p>
        </p:txBody>
      </p:sp>
      <p:sp>
        <p:nvSpPr>
          <p:cNvPr id="11" name="TextBox 10"/>
          <p:cNvSpPr txBox="1"/>
          <p:nvPr/>
        </p:nvSpPr>
        <p:spPr>
          <a:xfrm>
            <a:off x="2677704" y="1971063"/>
            <a:ext cx="1253869" cy="1569660"/>
          </a:xfrm>
          <a:prstGeom prst="rect">
            <a:avLst/>
          </a:prstGeom>
          <a:noFill/>
        </p:spPr>
        <p:txBody>
          <a:bodyPr wrap="none" rtlCol="0">
            <a:spAutoFit/>
          </a:bodyPr>
          <a:lstStyle/>
          <a:p>
            <a:r>
              <a:rPr lang="en-US" sz="1200" b="1" dirty="0"/>
              <a:t>sd5</a:t>
            </a:r>
            <a:r>
              <a:rPr lang="en-US" sz="1200" b="1" dirty="0" smtClean="0"/>
              <a:t>: Religion</a:t>
            </a:r>
            <a:endParaRPr lang="en-US" sz="1200" b="1" dirty="0"/>
          </a:p>
          <a:p>
            <a:r>
              <a:rPr lang="en-US" sz="1200" dirty="0"/>
              <a:t>s</a:t>
            </a:r>
            <a:r>
              <a:rPr lang="en-US" sz="1200" dirty="0" smtClean="0"/>
              <a:t>d51 = Hindu</a:t>
            </a:r>
            <a:endParaRPr lang="en-US" sz="1200" dirty="0"/>
          </a:p>
          <a:p>
            <a:r>
              <a:rPr lang="en-US" sz="1200" dirty="0" smtClean="0"/>
              <a:t>sd52 = Muslim</a:t>
            </a:r>
          </a:p>
          <a:p>
            <a:r>
              <a:rPr lang="en-US" sz="1200" dirty="0" smtClean="0"/>
              <a:t>sd53 = Christian</a:t>
            </a:r>
            <a:endParaRPr lang="en-US" sz="1200" dirty="0"/>
          </a:p>
          <a:p>
            <a:r>
              <a:rPr lang="en-US" sz="1200" dirty="0"/>
              <a:t>s</a:t>
            </a:r>
            <a:r>
              <a:rPr lang="en-US" sz="1200" dirty="0" smtClean="0"/>
              <a:t>d54 = Sikh</a:t>
            </a:r>
            <a:endParaRPr lang="en-US" sz="1200" dirty="0"/>
          </a:p>
          <a:p>
            <a:r>
              <a:rPr lang="en-US" sz="1200" dirty="0"/>
              <a:t>s</a:t>
            </a:r>
            <a:r>
              <a:rPr lang="en-US" sz="1200" dirty="0" smtClean="0"/>
              <a:t>d55 = Buddhism</a:t>
            </a:r>
            <a:endParaRPr lang="en-US" sz="1200" dirty="0"/>
          </a:p>
          <a:p>
            <a:r>
              <a:rPr lang="en-US" sz="1200" dirty="0" smtClean="0"/>
              <a:t>sd56 = Others</a:t>
            </a:r>
            <a:endParaRPr lang="en-US" sz="1200" dirty="0"/>
          </a:p>
          <a:p>
            <a:endParaRPr lang="en-US" sz="1200" dirty="0"/>
          </a:p>
        </p:txBody>
      </p:sp>
      <p:sp>
        <p:nvSpPr>
          <p:cNvPr id="12" name="TextBox 11"/>
          <p:cNvSpPr txBox="1"/>
          <p:nvPr/>
        </p:nvSpPr>
        <p:spPr>
          <a:xfrm>
            <a:off x="2677704" y="3635601"/>
            <a:ext cx="1017202" cy="1384995"/>
          </a:xfrm>
          <a:prstGeom prst="rect">
            <a:avLst/>
          </a:prstGeom>
          <a:noFill/>
        </p:spPr>
        <p:txBody>
          <a:bodyPr wrap="none" rtlCol="0">
            <a:spAutoFit/>
          </a:bodyPr>
          <a:lstStyle/>
          <a:p>
            <a:r>
              <a:rPr lang="en-US" sz="1200" b="1" dirty="0"/>
              <a:t>sd6</a:t>
            </a:r>
            <a:r>
              <a:rPr lang="en-US" sz="1200" b="1" dirty="0" smtClean="0"/>
              <a:t>: Caste</a:t>
            </a:r>
            <a:endParaRPr lang="en-US" sz="1200" b="1" dirty="0"/>
          </a:p>
          <a:p>
            <a:r>
              <a:rPr lang="en-US" sz="1200" dirty="0" smtClean="0"/>
              <a:t>sd61 =Open</a:t>
            </a:r>
            <a:endParaRPr lang="en-US" sz="1200" dirty="0"/>
          </a:p>
          <a:p>
            <a:r>
              <a:rPr lang="en-US" sz="1200" dirty="0"/>
              <a:t>s</a:t>
            </a:r>
            <a:r>
              <a:rPr lang="en-US" sz="1200" dirty="0" smtClean="0"/>
              <a:t>d62 =OBC</a:t>
            </a:r>
            <a:endParaRPr lang="en-US" sz="1200" dirty="0"/>
          </a:p>
          <a:p>
            <a:r>
              <a:rPr lang="en-US" sz="1200" dirty="0"/>
              <a:t>s</a:t>
            </a:r>
            <a:r>
              <a:rPr lang="en-US" sz="1200" dirty="0" smtClean="0"/>
              <a:t>d63 =SC/ST</a:t>
            </a:r>
            <a:endParaRPr lang="en-US" sz="1200" dirty="0"/>
          </a:p>
          <a:p>
            <a:r>
              <a:rPr lang="en-US" sz="1200" dirty="0"/>
              <a:t>s</a:t>
            </a:r>
            <a:r>
              <a:rPr lang="en-US" sz="1200" dirty="0" smtClean="0"/>
              <a:t>d64 =NT/DT</a:t>
            </a:r>
            <a:endParaRPr lang="en-US" sz="1200" dirty="0"/>
          </a:p>
          <a:p>
            <a:r>
              <a:rPr lang="en-US" sz="1200" dirty="0"/>
              <a:t>s</a:t>
            </a:r>
            <a:r>
              <a:rPr lang="en-US" sz="1200" dirty="0" smtClean="0"/>
              <a:t>d65 =Others</a:t>
            </a:r>
            <a:endParaRPr lang="en-US" sz="1200" dirty="0"/>
          </a:p>
          <a:p>
            <a:endParaRPr lang="en-US" sz="1200" dirty="0"/>
          </a:p>
        </p:txBody>
      </p:sp>
      <p:sp>
        <p:nvSpPr>
          <p:cNvPr id="13" name="TextBox 12"/>
          <p:cNvSpPr txBox="1"/>
          <p:nvPr/>
        </p:nvSpPr>
        <p:spPr>
          <a:xfrm>
            <a:off x="788036" y="3154900"/>
            <a:ext cx="1138132" cy="1200329"/>
          </a:xfrm>
          <a:prstGeom prst="rect">
            <a:avLst/>
          </a:prstGeom>
          <a:noFill/>
        </p:spPr>
        <p:txBody>
          <a:bodyPr wrap="none" rtlCol="0">
            <a:spAutoFit/>
          </a:bodyPr>
          <a:lstStyle/>
          <a:p>
            <a:r>
              <a:rPr lang="en-US" sz="1200" b="1" dirty="0"/>
              <a:t>sd2: Age group</a:t>
            </a:r>
          </a:p>
          <a:p>
            <a:r>
              <a:rPr lang="en-US" sz="1200" dirty="0" smtClean="0"/>
              <a:t>sd21 = 15-25</a:t>
            </a:r>
          </a:p>
          <a:p>
            <a:r>
              <a:rPr lang="en-US" sz="1200" dirty="0" smtClean="0"/>
              <a:t>sd22 = 25-35</a:t>
            </a:r>
          </a:p>
          <a:p>
            <a:r>
              <a:rPr lang="en-US" sz="1200" dirty="0"/>
              <a:t>s</a:t>
            </a:r>
            <a:r>
              <a:rPr lang="en-US" sz="1200" dirty="0" smtClean="0"/>
              <a:t>d23 = 35-45</a:t>
            </a:r>
          </a:p>
          <a:p>
            <a:r>
              <a:rPr lang="en-US" sz="1200" dirty="0"/>
              <a:t>s</a:t>
            </a:r>
            <a:r>
              <a:rPr lang="en-US" sz="1200" dirty="0" smtClean="0"/>
              <a:t>d24 = 45+  </a:t>
            </a:r>
            <a:endParaRPr lang="en-US" sz="1200" dirty="0"/>
          </a:p>
          <a:p>
            <a:endParaRPr lang="en-US" sz="1200" dirty="0"/>
          </a:p>
        </p:txBody>
      </p:sp>
      <p:sp>
        <p:nvSpPr>
          <p:cNvPr id="14" name="TextBox 13"/>
          <p:cNvSpPr txBox="1"/>
          <p:nvPr/>
        </p:nvSpPr>
        <p:spPr>
          <a:xfrm>
            <a:off x="4646577" y="1971063"/>
            <a:ext cx="2728080" cy="1569660"/>
          </a:xfrm>
          <a:prstGeom prst="rect">
            <a:avLst/>
          </a:prstGeom>
          <a:noFill/>
        </p:spPr>
        <p:txBody>
          <a:bodyPr wrap="square" rtlCol="0">
            <a:spAutoFit/>
          </a:bodyPr>
          <a:lstStyle/>
          <a:p>
            <a:r>
              <a:rPr lang="en-US" sz="1200" b="1" dirty="0"/>
              <a:t>sd7</a:t>
            </a:r>
            <a:r>
              <a:rPr lang="en-US" sz="1200" b="1" dirty="0" smtClean="0"/>
              <a:t>: Education </a:t>
            </a:r>
            <a:r>
              <a:rPr lang="en-US" sz="1200" b="1" dirty="0"/>
              <a:t>Level</a:t>
            </a:r>
          </a:p>
          <a:p>
            <a:r>
              <a:rPr lang="en-US" sz="1200" dirty="0"/>
              <a:t>s</a:t>
            </a:r>
            <a:r>
              <a:rPr lang="en-US" sz="1200" dirty="0" smtClean="0"/>
              <a:t>d71 = Below SSC</a:t>
            </a:r>
            <a:endParaRPr lang="en-US" sz="1200" dirty="0"/>
          </a:p>
          <a:p>
            <a:r>
              <a:rPr lang="en-US" sz="1200" dirty="0"/>
              <a:t>s</a:t>
            </a:r>
            <a:r>
              <a:rPr lang="en-US" sz="1200" dirty="0" smtClean="0"/>
              <a:t>d72 = SSC</a:t>
            </a:r>
            <a:endParaRPr lang="en-US" sz="1200" dirty="0"/>
          </a:p>
          <a:p>
            <a:r>
              <a:rPr lang="en-US" sz="1200" dirty="0"/>
              <a:t>s</a:t>
            </a:r>
            <a:r>
              <a:rPr lang="en-US" sz="1200" dirty="0" smtClean="0"/>
              <a:t>d73 = HSC</a:t>
            </a:r>
            <a:endParaRPr lang="en-US" sz="1200" dirty="0"/>
          </a:p>
          <a:p>
            <a:r>
              <a:rPr lang="en-US" sz="1200" dirty="0"/>
              <a:t>s</a:t>
            </a:r>
            <a:r>
              <a:rPr lang="en-US" sz="1200" dirty="0" smtClean="0"/>
              <a:t>d74 = Graduate</a:t>
            </a:r>
            <a:endParaRPr lang="en-US" sz="1200" dirty="0"/>
          </a:p>
          <a:p>
            <a:r>
              <a:rPr lang="en-US" sz="1200" dirty="0"/>
              <a:t>s</a:t>
            </a:r>
            <a:r>
              <a:rPr lang="en-US" sz="1200" dirty="0" smtClean="0"/>
              <a:t>d75 = Post </a:t>
            </a:r>
            <a:r>
              <a:rPr lang="en-US" sz="1200" dirty="0"/>
              <a:t>Graduate</a:t>
            </a:r>
          </a:p>
          <a:p>
            <a:r>
              <a:rPr lang="en-US" sz="1200" dirty="0"/>
              <a:t>s</a:t>
            </a:r>
            <a:r>
              <a:rPr lang="en-US" sz="1200" dirty="0" smtClean="0"/>
              <a:t>d76 = Professional Course</a:t>
            </a:r>
            <a:endParaRPr lang="en-US" sz="1200" dirty="0"/>
          </a:p>
          <a:p>
            <a:endParaRPr lang="en-US" sz="1200" dirty="0"/>
          </a:p>
        </p:txBody>
      </p:sp>
      <p:sp>
        <p:nvSpPr>
          <p:cNvPr id="15" name="TextBox 14"/>
          <p:cNvSpPr txBox="1"/>
          <p:nvPr/>
        </p:nvSpPr>
        <p:spPr>
          <a:xfrm>
            <a:off x="2671469" y="5155264"/>
            <a:ext cx="1553823" cy="1384995"/>
          </a:xfrm>
          <a:prstGeom prst="rect">
            <a:avLst/>
          </a:prstGeom>
          <a:noFill/>
        </p:spPr>
        <p:txBody>
          <a:bodyPr wrap="none" rtlCol="0">
            <a:spAutoFit/>
          </a:bodyPr>
          <a:lstStyle/>
          <a:p>
            <a:r>
              <a:rPr lang="en-US" sz="1200" b="1" dirty="0"/>
              <a:t>sd8</a:t>
            </a:r>
            <a:r>
              <a:rPr lang="en-US" sz="1200" b="1" dirty="0" smtClean="0"/>
              <a:t>: Occupation</a:t>
            </a:r>
            <a:endParaRPr lang="en-US" sz="1200" b="1" dirty="0"/>
          </a:p>
          <a:p>
            <a:r>
              <a:rPr lang="en-US" sz="1200" dirty="0"/>
              <a:t>s</a:t>
            </a:r>
            <a:r>
              <a:rPr lang="en-US" sz="1200" dirty="0" smtClean="0"/>
              <a:t>d81 = Housewife</a:t>
            </a:r>
            <a:endParaRPr lang="en-US" sz="1200" dirty="0"/>
          </a:p>
          <a:p>
            <a:r>
              <a:rPr lang="en-US" sz="1200" dirty="0"/>
              <a:t>s</a:t>
            </a:r>
            <a:r>
              <a:rPr lang="en-US" sz="1200" dirty="0" smtClean="0"/>
              <a:t>d82 = Private Sector</a:t>
            </a:r>
            <a:endParaRPr lang="en-US" sz="1200" dirty="0"/>
          </a:p>
          <a:p>
            <a:r>
              <a:rPr lang="en-US" sz="1200" dirty="0"/>
              <a:t>s</a:t>
            </a:r>
            <a:r>
              <a:rPr lang="en-US" sz="1200" dirty="0" smtClean="0"/>
              <a:t>d83 = Public </a:t>
            </a:r>
            <a:r>
              <a:rPr lang="en-US" sz="1200" dirty="0"/>
              <a:t>S</a:t>
            </a:r>
            <a:r>
              <a:rPr lang="en-US" sz="1200" dirty="0" smtClean="0"/>
              <a:t>ector</a:t>
            </a:r>
            <a:endParaRPr lang="en-US" sz="1200" dirty="0"/>
          </a:p>
          <a:p>
            <a:r>
              <a:rPr lang="en-US" sz="1200" dirty="0"/>
              <a:t>s</a:t>
            </a:r>
            <a:r>
              <a:rPr lang="en-US" sz="1200" dirty="0" smtClean="0"/>
              <a:t>d84 = Student</a:t>
            </a:r>
            <a:endParaRPr lang="en-US" sz="1200" dirty="0"/>
          </a:p>
          <a:p>
            <a:r>
              <a:rPr lang="en-US" sz="1200" dirty="0"/>
              <a:t>s</a:t>
            </a:r>
            <a:r>
              <a:rPr lang="en-US" sz="1200" dirty="0" smtClean="0"/>
              <a:t>d85 = Self-Employed</a:t>
            </a:r>
            <a:endParaRPr lang="en-US" sz="1200" dirty="0"/>
          </a:p>
          <a:p>
            <a:r>
              <a:rPr lang="en-US" sz="1200" dirty="0"/>
              <a:t>s</a:t>
            </a:r>
            <a:r>
              <a:rPr lang="en-US" sz="1200" smtClean="0"/>
              <a:t>d86 </a:t>
            </a:r>
            <a:r>
              <a:rPr lang="en-US" sz="1200" dirty="0" smtClean="0"/>
              <a:t>= Others</a:t>
            </a:r>
            <a:endParaRPr lang="en-US" sz="1200" dirty="0"/>
          </a:p>
        </p:txBody>
      </p:sp>
      <p:sp>
        <p:nvSpPr>
          <p:cNvPr id="3" name="TextBox 2"/>
          <p:cNvSpPr txBox="1"/>
          <p:nvPr/>
        </p:nvSpPr>
        <p:spPr>
          <a:xfrm>
            <a:off x="788036" y="2002951"/>
            <a:ext cx="2108638" cy="830997"/>
          </a:xfrm>
          <a:prstGeom prst="rect">
            <a:avLst/>
          </a:prstGeom>
          <a:noFill/>
        </p:spPr>
        <p:txBody>
          <a:bodyPr wrap="square" rtlCol="0">
            <a:spAutoFit/>
          </a:bodyPr>
          <a:lstStyle/>
          <a:p>
            <a:r>
              <a:rPr lang="en-US" sz="1200" b="1" dirty="0" smtClean="0"/>
              <a:t>sd1: Area</a:t>
            </a:r>
          </a:p>
          <a:p>
            <a:r>
              <a:rPr lang="en-US" sz="1200" dirty="0" smtClean="0"/>
              <a:t>sd11 = Mumbai</a:t>
            </a:r>
          </a:p>
          <a:p>
            <a:r>
              <a:rPr lang="en-US" sz="1200" dirty="0"/>
              <a:t>s</a:t>
            </a:r>
            <a:r>
              <a:rPr lang="en-US" sz="1200" dirty="0" smtClean="0"/>
              <a:t>d12 = Thane</a:t>
            </a:r>
          </a:p>
          <a:p>
            <a:r>
              <a:rPr lang="en-US" sz="1200" dirty="0"/>
              <a:t>s</a:t>
            </a:r>
            <a:r>
              <a:rPr lang="en-US" sz="1200" dirty="0" smtClean="0"/>
              <a:t>d13 = </a:t>
            </a:r>
            <a:r>
              <a:rPr lang="en-US" sz="1200" dirty="0" err="1" smtClean="0"/>
              <a:t>Navi</a:t>
            </a:r>
            <a:r>
              <a:rPr lang="en-US" sz="1200" dirty="0" smtClean="0"/>
              <a:t> Mumbai</a:t>
            </a:r>
            <a:endParaRPr lang="en-US" sz="1200" dirty="0"/>
          </a:p>
        </p:txBody>
      </p:sp>
      <p:sp>
        <p:nvSpPr>
          <p:cNvPr id="17" name="TextBox 16"/>
          <p:cNvSpPr txBox="1"/>
          <p:nvPr/>
        </p:nvSpPr>
        <p:spPr>
          <a:xfrm>
            <a:off x="4646577" y="3640907"/>
            <a:ext cx="1801262" cy="1384995"/>
          </a:xfrm>
          <a:prstGeom prst="rect">
            <a:avLst/>
          </a:prstGeom>
          <a:noFill/>
        </p:spPr>
        <p:txBody>
          <a:bodyPr wrap="none" rtlCol="0">
            <a:spAutoFit/>
          </a:bodyPr>
          <a:lstStyle/>
          <a:p>
            <a:r>
              <a:rPr lang="en-US" sz="1200" b="1" dirty="0"/>
              <a:t>sd9</a:t>
            </a:r>
            <a:r>
              <a:rPr lang="en-US" sz="1200" b="1" dirty="0" smtClean="0"/>
              <a:t>: Income </a:t>
            </a:r>
            <a:r>
              <a:rPr lang="en-US" sz="1200" b="1" dirty="0"/>
              <a:t>p.a.</a:t>
            </a:r>
          </a:p>
          <a:p>
            <a:r>
              <a:rPr lang="en-US" sz="1200" dirty="0" smtClean="0"/>
              <a:t>Sd91 = Dependent </a:t>
            </a:r>
            <a:r>
              <a:rPr lang="en-US" sz="1200" dirty="0"/>
              <a:t>person</a:t>
            </a:r>
          </a:p>
          <a:p>
            <a:r>
              <a:rPr lang="en-US" sz="1200" dirty="0" smtClean="0"/>
              <a:t>Sd92 = Less Than 1lakh</a:t>
            </a:r>
            <a:endParaRPr lang="en-US" sz="1200" dirty="0"/>
          </a:p>
          <a:p>
            <a:r>
              <a:rPr lang="en-US" sz="1200" dirty="0" smtClean="0"/>
              <a:t>Sd93 = 1-2lakhs</a:t>
            </a:r>
            <a:endParaRPr lang="en-US" sz="1200" dirty="0"/>
          </a:p>
          <a:p>
            <a:r>
              <a:rPr lang="en-US" sz="1200" dirty="0" smtClean="0"/>
              <a:t>Sd94 = 2-5lakhs</a:t>
            </a:r>
            <a:endParaRPr lang="en-US" sz="1200" dirty="0"/>
          </a:p>
          <a:p>
            <a:r>
              <a:rPr lang="en-US" sz="1200" dirty="0" smtClean="0"/>
              <a:t>Sd95 = Above 5 lakhs</a:t>
            </a:r>
            <a:endParaRPr lang="en-US" sz="1200" dirty="0"/>
          </a:p>
          <a:p>
            <a:endParaRPr lang="en-US" sz="1200" dirty="0"/>
          </a:p>
        </p:txBody>
      </p:sp>
      <p:sp>
        <p:nvSpPr>
          <p:cNvPr id="19" name="TextBox 18"/>
          <p:cNvSpPr txBox="1"/>
          <p:nvPr/>
        </p:nvSpPr>
        <p:spPr>
          <a:xfrm>
            <a:off x="4646577" y="5192233"/>
            <a:ext cx="2819400" cy="1200329"/>
          </a:xfrm>
          <a:prstGeom prst="rect">
            <a:avLst/>
          </a:prstGeom>
          <a:noFill/>
        </p:spPr>
        <p:txBody>
          <a:bodyPr wrap="square" rtlCol="0">
            <a:spAutoFit/>
          </a:bodyPr>
          <a:lstStyle/>
          <a:p>
            <a:r>
              <a:rPr lang="en-US" sz="1200" b="1" dirty="0" smtClean="0"/>
              <a:t>sd10: Housing </a:t>
            </a:r>
            <a:r>
              <a:rPr lang="en-US" sz="1200" b="1" dirty="0"/>
              <a:t>condition</a:t>
            </a:r>
          </a:p>
          <a:p>
            <a:r>
              <a:rPr lang="en-US" sz="1200" dirty="0"/>
              <a:t>s</a:t>
            </a:r>
            <a:r>
              <a:rPr lang="en-US" sz="1200" dirty="0" smtClean="0"/>
              <a:t>d101 = Slum</a:t>
            </a:r>
            <a:endParaRPr lang="en-US" sz="1200" dirty="0"/>
          </a:p>
          <a:p>
            <a:r>
              <a:rPr lang="en-US" sz="1200" dirty="0"/>
              <a:t>s</a:t>
            </a:r>
            <a:r>
              <a:rPr lang="en-US" sz="1200" dirty="0" smtClean="0"/>
              <a:t>d102 = </a:t>
            </a:r>
            <a:r>
              <a:rPr lang="en-US" sz="1200" dirty="0" err="1" smtClean="0"/>
              <a:t>Chawl</a:t>
            </a:r>
            <a:endParaRPr lang="en-US" sz="1200" dirty="0"/>
          </a:p>
          <a:p>
            <a:r>
              <a:rPr lang="en-US" sz="1200" dirty="0"/>
              <a:t>s</a:t>
            </a:r>
            <a:r>
              <a:rPr lang="en-US" sz="1200" dirty="0" smtClean="0"/>
              <a:t>d103 = Building</a:t>
            </a:r>
            <a:endParaRPr lang="en-US" sz="1200" dirty="0"/>
          </a:p>
          <a:p>
            <a:r>
              <a:rPr lang="en-US" sz="1200" dirty="0"/>
              <a:t>s</a:t>
            </a:r>
            <a:r>
              <a:rPr lang="en-US" sz="1200" dirty="0" smtClean="0"/>
              <a:t>d104 = Luxurious </a:t>
            </a:r>
            <a:r>
              <a:rPr lang="en-US" sz="1200" dirty="0"/>
              <a:t>apartment</a:t>
            </a:r>
          </a:p>
          <a:p>
            <a:endParaRPr lang="en-US" sz="1200" dirty="0"/>
          </a:p>
        </p:txBody>
      </p:sp>
      <p:sp>
        <p:nvSpPr>
          <p:cNvPr id="21" name="TextBox 20"/>
          <p:cNvSpPr txBox="1"/>
          <p:nvPr/>
        </p:nvSpPr>
        <p:spPr>
          <a:xfrm>
            <a:off x="7177596" y="1971063"/>
            <a:ext cx="2728080" cy="1569660"/>
          </a:xfrm>
          <a:prstGeom prst="rect">
            <a:avLst/>
          </a:prstGeom>
          <a:noFill/>
        </p:spPr>
        <p:txBody>
          <a:bodyPr wrap="square" rtlCol="0">
            <a:spAutoFit/>
          </a:bodyPr>
          <a:lstStyle/>
          <a:p>
            <a:r>
              <a:rPr lang="en-US" sz="1200" b="1" dirty="0" smtClean="0"/>
              <a:t>sd11: Father’s Education</a:t>
            </a:r>
            <a:endParaRPr lang="en-US" sz="1200" b="1" dirty="0"/>
          </a:p>
          <a:p>
            <a:r>
              <a:rPr lang="en-US" sz="1200" dirty="0" smtClean="0"/>
              <a:t>sd11 = Below SSC</a:t>
            </a:r>
            <a:endParaRPr lang="en-US" sz="1200" dirty="0"/>
          </a:p>
          <a:p>
            <a:r>
              <a:rPr lang="en-US" sz="1200" dirty="0" smtClean="0"/>
              <a:t>sd112 = SSC</a:t>
            </a:r>
            <a:endParaRPr lang="en-US" sz="1200" dirty="0"/>
          </a:p>
          <a:p>
            <a:r>
              <a:rPr lang="en-US" sz="1200" dirty="0" smtClean="0"/>
              <a:t>sd113 = HSC</a:t>
            </a:r>
            <a:endParaRPr lang="en-US" sz="1200" dirty="0"/>
          </a:p>
          <a:p>
            <a:r>
              <a:rPr lang="en-US" sz="1200" dirty="0" smtClean="0"/>
              <a:t>sd114 = Graduate</a:t>
            </a:r>
            <a:endParaRPr lang="en-US" sz="1200" dirty="0"/>
          </a:p>
          <a:p>
            <a:r>
              <a:rPr lang="en-US" sz="1200" dirty="0" smtClean="0"/>
              <a:t>sd115 = Post </a:t>
            </a:r>
            <a:r>
              <a:rPr lang="en-US" sz="1200" dirty="0"/>
              <a:t>Graduate</a:t>
            </a:r>
          </a:p>
          <a:p>
            <a:r>
              <a:rPr lang="en-US" sz="1200" dirty="0" smtClean="0"/>
              <a:t>sd116 = Professional Course</a:t>
            </a:r>
            <a:endParaRPr lang="en-US" sz="1200" dirty="0"/>
          </a:p>
          <a:p>
            <a:endParaRPr lang="en-US" sz="1200" dirty="0"/>
          </a:p>
        </p:txBody>
      </p:sp>
      <p:sp>
        <p:nvSpPr>
          <p:cNvPr id="22" name="TextBox 21"/>
          <p:cNvSpPr txBox="1"/>
          <p:nvPr/>
        </p:nvSpPr>
        <p:spPr>
          <a:xfrm>
            <a:off x="7177596" y="3635601"/>
            <a:ext cx="2728080" cy="1569660"/>
          </a:xfrm>
          <a:prstGeom prst="rect">
            <a:avLst/>
          </a:prstGeom>
          <a:noFill/>
        </p:spPr>
        <p:txBody>
          <a:bodyPr wrap="square" rtlCol="0">
            <a:spAutoFit/>
          </a:bodyPr>
          <a:lstStyle/>
          <a:p>
            <a:r>
              <a:rPr lang="en-US" sz="1200" b="1" dirty="0" smtClean="0"/>
              <a:t>sd12: Mother’s Education</a:t>
            </a:r>
            <a:endParaRPr lang="en-US" sz="1200" b="1" dirty="0"/>
          </a:p>
          <a:p>
            <a:r>
              <a:rPr lang="en-US" sz="1200" dirty="0" smtClean="0"/>
              <a:t>sd121 = Below SSC</a:t>
            </a:r>
            <a:endParaRPr lang="en-US" sz="1200" dirty="0"/>
          </a:p>
          <a:p>
            <a:r>
              <a:rPr lang="en-US" sz="1200" dirty="0" smtClean="0"/>
              <a:t>sd122 = SSC</a:t>
            </a:r>
            <a:endParaRPr lang="en-US" sz="1200" dirty="0"/>
          </a:p>
          <a:p>
            <a:r>
              <a:rPr lang="en-US" sz="1200" dirty="0" smtClean="0"/>
              <a:t>sd123 = HSC</a:t>
            </a:r>
            <a:endParaRPr lang="en-US" sz="1200" dirty="0"/>
          </a:p>
          <a:p>
            <a:r>
              <a:rPr lang="en-US" sz="1200" dirty="0" smtClean="0"/>
              <a:t>sd124 = Graduate</a:t>
            </a:r>
            <a:endParaRPr lang="en-US" sz="1200" dirty="0"/>
          </a:p>
          <a:p>
            <a:r>
              <a:rPr lang="en-US" sz="1200" dirty="0" smtClean="0"/>
              <a:t>sd125 = Post </a:t>
            </a:r>
            <a:r>
              <a:rPr lang="en-US" sz="1200" dirty="0"/>
              <a:t>Graduate</a:t>
            </a:r>
          </a:p>
          <a:p>
            <a:r>
              <a:rPr lang="en-US" sz="1200" dirty="0" smtClean="0"/>
              <a:t>sd126 = Professional Course</a:t>
            </a:r>
            <a:endParaRPr lang="en-US" sz="1200" dirty="0"/>
          </a:p>
          <a:p>
            <a:endParaRPr lang="en-US" sz="1200" dirty="0"/>
          </a:p>
        </p:txBody>
      </p:sp>
      <p:sp>
        <p:nvSpPr>
          <p:cNvPr id="23" name="TextBox 22"/>
          <p:cNvSpPr txBox="1"/>
          <p:nvPr/>
        </p:nvSpPr>
        <p:spPr>
          <a:xfrm>
            <a:off x="7177596" y="5201430"/>
            <a:ext cx="2209800" cy="646331"/>
          </a:xfrm>
          <a:prstGeom prst="rect">
            <a:avLst/>
          </a:prstGeom>
          <a:noFill/>
        </p:spPr>
        <p:txBody>
          <a:bodyPr wrap="square" rtlCol="0">
            <a:spAutoFit/>
          </a:bodyPr>
          <a:lstStyle/>
          <a:p>
            <a:r>
              <a:rPr lang="en-US" sz="1200" b="1" dirty="0" smtClean="0"/>
              <a:t>sd13: Type </a:t>
            </a:r>
            <a:r>
              <a:rPr lang="en-US" sz="1200" b="1" dirty="0"/>
              <a:t>of family</a:t>
            </a:r>
          </a:p>
          <a:p>
            <a:r>
              <a:rPr lang="en-US" sz="1200" dirty="0"/>
              <a:t>s</a:t>
            </a:r>
            <a:r>
              <a:rPr lang="en-US" sz="1200" dirty="0" smtClean="0"/>
              <a:t>d131 = Joint </a:t>
            </a:r>
            <a:endParaRPr lang="en-US" sz="1200" dirty="0"/>
          </a:p>
          <a:p>
            <a:r>
              <a:rPr lang="en-US" sz="1200" dirty="0"/>
              <a:t>s</a:t>
            </a:r>
            <a:r>
              <a:rPr lang="en-US" sz="1200" dirty="0" smtClean="0"/>
              <a:t>d132 = Nuclear</a:t>
            </a:r>
            <a:endParaRPr lang="en-US" sz="1200" dirty="0"/>
          </a:p>
        </p:txBody>
      </p:sp>
      <p:sp>
        <p:nvSpPr>
          <p:cNvPr id="24" name="TextBox 23"/>
          <p:cNvSpPr txBox="1"/>
          <p:nvPr/>
        </p:nvSpPr>
        <p:spPr>
          <a:xfrm>
            <a:off x="8876976" y="2002951"/>
            <a:ext cx="2819400" cy="461665"/>
          </a:xfrm>
          <a:prstGeom prst="rect">
            <a:avLst/>
          </a:prstGeom>
          <a:noFill/>
        </p:spPr>
        <p:txBody>
          <a:bodyPr wrap="square" rtlCol="0">
            <a:spAutoFit/>
          </a:bodyPr>
          <a:lstStyle/>
          <a:p>
            <a:pPr algn="ctr"/>
            <a:r>
              <a:rPr lang="en-US" sz="1200" b="1" dirty="0" smtClean="0"/>
              <a:t>sd14: No. of Family </a:t>
            </a:r>
          </a:p>
          <a:p>
            <a:pPr algn="ctr"/>
            <a:r>
              <a:rPr lang="en-US" sz="1200" b="1" dirty="0" smtClean="0"/>
              <a:t>     Members</a:t>
            </a:r>
            <a:endParaRPr lang="en-US" sz="1200" b="1" dirty="0"/>
          </a:p>
        </p:txBody>
      </p:sp>
      <p:sp>
        <p:nvSpPr>
          <p:cNvPr id="25" name="TextBox 24"/>
          <p:cNvSpPr txBox="1"/>
          <p:nvPr/>
        </p:nvSpPr>
        <p:spPr>
          <a:xfrm>
            <a:off x="9548706" y="2716941"/>
            <a:ext cx="2743200" cy="461665"/>
          </a:xfrm>
          <a:prstGeom prst="rect">
            <a:avLst/>
          </a:prstGeom>
          <a:noFill/>
        </p:spPr>
        <p:txBody>
          <a:bodyPr wrap="square" rtlCol="0">
            <a:spAutoFit/>
          </a:bodyPr>
          <a:lstStyle/>
          <a:p>
            <a:r>
              <a:rPr lang="en-US" sz="1200" b="1" dirty="0" smtClean="0"/>
              <a:t>sd15: No. of Earning </a:t>
            </a:r>
          </a:p>
          <a:p>
            <a:r>
              <a:rPr lang="en-US" sz="1200" b="1" dirty="0" smtClean="0"/>
              <a:t>           Members in Family</a:t>
            </a:r>
            <a:endParaRPr lang="en-US" sz="1200" b="1" dirty="0"/>
          </a:p>
        </p:txBody>
      </p:sp>
    </p:spTree>
    <p:extLst>
      <p:ext uri="{BB962C8B-B14F-4D97-AF65-F5344CB8AC3E}">
        <p14:creationId xmlns:p14="http://schemas.microsoft.com/office/powerpoint/2010/main" val="175253779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anim calcmode="lin" valueType="num">
                                      <p:cBhvr>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Effect transition="in" filter="fade">
                                      <p:cBhvr>
                                        <p:cTn id="19" dur="500"/>
                                        <p:tgtEl>
                                          <p:spTgt spid="2">
                                            <p:txEl>
                                              <p:pRg st="2" end="2"/>
                                            </p:txEl>
                                          </p:spTgt>
                                        </p:tgtEl>
                                      </p:cBhvr>
                                    </p:animEffect>
                                    <p:anim calcmode="lin" valueType="num">
                                      <p:cBhvr>
                                        <p:cTn id="20"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1" dur="5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xEl>
                                              <p:pRg st="0" end="0"/>
                                            </p:txEl>
                                          </p:spTgt>
                                        </p:tgtEl>
                                        <p:attrNameLst>
                                          <p:attrName>style.visibility</p:attrName>
                                        </p:attrNameLst>
                                      </p:cBhvr>
                                      <p:to>
                                        <p:strVal val="visible"/>
                                      </p:to>
                                    </p:set>
                                    <p:animEffect transition="in" filter="fade">
                                      <p:cBhvr>
                                        <p:cTn id="26" dur="500"/>
                                        <p:tgtEl>
                                          <p:spTgt spid="5">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anim calcmode="lin" valueType="num">
                                      <p:cBhvr>
                                        <p:cTn id="32" dur="500" fill="hold"/>
                                        <p:tgtEl>
                                          <p:spTgt spid="3"/>
                                        </p:tgtEl>
                                        <p:attrNameLst>
                                          <p:attrName>ppt_x</p:attrName>
                                        </p:attrNameLst>
                                      </p:cBhvr>
                                      <p:tavLst>
                                        <p:tav tm="0">
                                          <p:val>
                                            <p:strVal val="#ppt_x"/>
                                          </p:val>
                                        </p:tav>
                                        <p:tav tm="100000">
                                          <p:val>
                                            <p:strVal val="#ppt_x"/>
                                          </p:val>
                                        </p:tav>
                                      </p:tavLst>
                                    </p:anim>
                                    <p:anim calcmode="lin" valueType="num">
                                      <p:cBhvr>
                                        <p:cTn id="33" dur="500" fill="hold"/>
                                        <p:tgtEl>
                                          <p:spTgt spid="3"/>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anim calcmode="lin" valueType="num">
                                      <p:cBhvr>
                                        <p:cTn id="37" dur="500" fill="hold"/>
                                        <p:tgtEl>
                                          <p:spTgt spid="13"/>
                                        </p:tgtEl>
                                        <p:attrNameLst>
                                          <p:attrName>ppt_x</p:attrName>
                                        </p:attrNameLst>
                                      </p:cBhvr>
                                      <p:tavLst>
                                        <p:tav tm="0">
                                          <p:val>
                                            <p:strVal val="#ppt_x"/>
                                          </p:val>
                                        </p:tav>
                                        <p:tav tm="100000">
                                          <p:val>
                                            <p:strVal val="#ppt_x"/>
                                          </p:val>
                                        </p:tav>
                                      </p:tavLst>
                                    </p:anim>
                                    <p:anim calcmode="lin" valueType="num">
                                      <p:cBhvr>
                                        <p:cTn id="38" dur="500" fill="hold"/>
                                        <p:tgtEl>
                                          <p:spTgt spid="13"/>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anim calcmode="lin" valueType="num">
                                      <p:cBhvr>
                                        <p:cTn id="42" dur="500" fill="hold"/>
                                        <p:tgtEl>
                                          <p:spTgt spid="9"/>
                                        </p:tgtEl>
                                        <p:attrNameLst>
                                          <p:attrName>ppt_x</p:attrName>
                                        </p:attrNameLst>
                                      </p:cBhvr>
                                      <p:tavLst>
                                        <p:tav tm="0">
                                          <p:val>
                                            <p:strVal val="#ppt_x"/>
                                          </p:val>
                                        </p:tav>
                                        <p:tav tm="100000">
                                          <p:val>
                                            <p:strVal val="#ppt_x"/>
                                          </p:val>
                                        </p:tav>
                                      </p:tavLst>
                                    </p:anim>
                                    <p:anim calcmode="lin" valueType="num">
                                      <p:cBhvr>
                                        <p:cTn id="43" dur="500" fill="hold"/>
                                        <p:tgtEl>
                                          <p:spTgt spid="9"/>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anim calcmode="lin" valueType="num">
                                      <p:cBhvr>
                                        <p:cTn id="47" dur="500" fill="hold"/>
                                        <p:tgtEl>
                                          <p:spTgt spid="10"/>
                                        </p:tgtEl>
                                        <p:attrNameLst>
                                          <p:attrName>ppt_x</p:attrName>
                                        </p:attrNameLst>
                                      </p:cBhvr>
                                      <p:tavLst>
                                        <p:tav tm="0">
                                          <p:val>
                                            <p:strVal val="#ppt_x"/>
                                          </p:val>
                                        </p:tav>
                                        <p:tav tm="100000">
                                          <p:val>
                                            <p:strVal val="#ppt_x"/>
                                          </p:val>
                                        </p:tav>
                                      </p:tavLst>
                                    </p:anim>
                                    <p:anim calcmode="lin" valueType="num">
                                      <p:cBhvr>
                                        <p:cTn id="48" dur="500" fill="hold"/>
                                        <p:tgtEl>
                                          <p:spTgt spid="10"/>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anim calcmode="lin" valueType="num">
                                      <p:cBhvr>
                                        <p:cTn id="52" dur="500" fill="hold"/>
                                        <p:tgtEl>
                                          <p:spTgt spid="11"/>
                                        </p:tgtEl>
                                        <p:attrNameLst>
                                          <p:attrName>ppt_x</p:attrName>
                                        </p:attrNameLst>
                                      </p:cBhvr>
                                      <p:tavLst>
                                        <p:tav tm="0">
                                          <p:val>
                                            <p:strVal val="#ppt_x"/>
                                          </p:val>
                                        </p:tav>
                                        <p:tav tm="100000">
                                          <p:val>
                                            <p:strVal val="#ppt_x"/>
                                          </p:val>
                                        </p:tav>
                                      </p:tavLst>
                                    </p:anim>
                                    <p:anim calcmode="lin" valueType="num">
                                      <p:cBhvr>
                                        <p:cTn id="53" dur="500" fill="hold"/>
                                        <p:tgtEl>
                                          <p:spTgt spid="11"/>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anim calcmode="lin" valueType="num">
                                      <p:cBhvr>
                                        <p:cTn id="57" dur="500" fill="hold"/>
                                        <p:tgtEl>
                                          <p:spTgt spid="12"/>
                                        </p:tgtEl>
                                        <p:attrNameLst>
                                          <p:attrName>ppt_x</p:attrName>
                                        </p:attrNameLst>
                                      </p:cBhvr>
                                      <p:tavLst>
                                        <p:tav tm="0">
                                          <p:val>
                                            <p:strVal val="#ppt_x"/>
                                          </p:val>
                                        </p:tav>
                                        <p:tav tm="100000">
                                          <p:val>
                                            <p:strVal val="#ppt_x"/>
                                          </p:val>
                                        </p:tav>
                                      </p:tavLst>
                                    </p:anim>
                                    <p:anim calcmode="lin" valueType="num">
                                      <p:cBhvr>
                                        <p:cTn id="58" dur="500" fill="hold"/>
                                        <p:tgtEl>
                                          <p:spTgt spid="12"/>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anim calcmode="lin" valueType="num">
                                      <p:cBhvr>
                                        <p:cTn id="62" dur="500" fill="hold"/>
                                        <p:tgtEl>
                                          <p:spTgt spid="15"/>
                                        </p:tgtEl>
                                        <p:attrNameLst>
                                          <p:attrName>ppt_x</p:attrName>
                                        </p:attrNameLst>
                                      </p:cBhvr>
                                      <p:tavLst>
                                        <p:tav tm="0">
                                          <p:val>
                                            <p:strVal val="#ppt_x"/>
                                          </p:val>
                                        </p:tav>
                                        <p:tav tm="100000">
                                          <p:val>
                                            <p:strVal val="#ppt_x"/>
                                          </p:val>
                                        </p:tav>
                                      </p:tavLst>
                                    </p:anim>
                                    <p:anim calcmode="lin" valueType="num">
                                      <p:cBhvr>
                                        <p:cTn id="63" dur="500" fill="hold"/>
                                        <p:tgtEl>
                                          <p:spTgt spid="15"/>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500"/>
                                        <p:tgtEl>
                                          <p:spTgt spid="14"/>
                                        </p:tgtEl>
                                      </p:cBhvr>
                                    </p:animEffect>
                                    <p:anim calcmode="lin" valueType="num">
                                      <p:cBhvr>
                                        <p:cTn id="67" dur="500" fill="hold"/>
                                        <p:tgtEl>
                                          <p:spTgt spid="14"/>
                                        </p:tgtEl>
                                        <p:attrNameLst>
                                          <p:attrName>ppt_x</p:attrName>
                                        </p:attrNameLst>
                                      </p:cBhvr>
                                      <p:tavLst>
                                        <p:tav tm="0">
                                          <p:val>
                                            <p:strVal val="#ppt_x"/>
                                          </p:val>
                                        </p:tav>
                                        <p:tav tm="100000">
                                          <p:val>
                                            <p:strVal val="#ppt_x"/>
                                          </p:val>
                                        </p:tav>
                                      </p:tavLst>
                                    </p:anim>
                                    <p:anim calcmode="lin" valueType="num">
                                      <p:cBhvr>
                                        <p:cTn id="68" dur="500" fill="hold"/>
                                        <p:tgtEl>
                                          <p:spTgt spid="14"/>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500"/>
                                        <p:tgtEl>
                                          <p:spTgt spid="17"/>
                                        </p:tgtEl>
                                      </p:cBhvr>
                                    </p:animEffect>
                                    <p:anim calcmode="lin" valueType="num">
                                      <p:cBhvr>
                                        <p:cTn id="72" dur="500" fill="hold"/>
                                        <p:tgtEl>
                                          <p:spTgt spid="17"/>
                                        </p:tgtEl>
                                        <p:attrNameLst>
                                          <p:attrName>ppt_x</p:attrName>
                                        </p:attrNameLst>
                                      </p:cBhvr>
                                      <p:tavLst>
                                        <p:tav tm="0">
                                          <p:val>
                                            <p:strVal val="#ppt_x"/>
                                          </p:val>
                                        </p:tav>
                                        <p:tav tm="100000">
                                          <p:val>
                                            <p:strVal val="#ppt_x"/>
                                          </p:val>
                                        </p:tav>
                                      </p:tavLst>
                                    </p:anim>
                                    <p:anim calcmode="lin" valueType="num">
                                      <p:cBhvr>
                                        <p:cTn id="73" dur="500" fill="hold"/>
                                        <p:tgtEl>
                                          <p:spTgt spid="17"/>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anim calcmode="lin" valueType="num">
                                      <p:cBhvr>
                                        <p:cTn id="77" dur="500" fill="hold"/>
                                        <p:tgtEl>
                                          <p:spTgt spid="19"/>
                                        </p:tgtEl>
                                        <p:attrNameLst>
                                          <p:attrName>ppt_x</p:attrName>
                                        </p:attrNameLst>
                                      </p:cBhvr>
                                      <p:tavLst>
                                        <p:tav tm="0">
                                          <p:val>
                                            <p:strVal val="#ppt_x"/>
                                          </p:val>
                                        </p:tav>
                                        <p:tav tm="100000">
                                          <p:val>
                                            <p:strVal val="#ppt_x"/>
                                          </p:val>
                                        </p:tav>
                                      </p:tavLst>
                                    </p:anim>
                                    <p:anim calcmode="lin" valueType="num">
                                      <p:cBhvr>
                                        <p:cTn id="78" dur="500" fill="hold"/>
                                        <p:tgtEl>
                                          <p:spTgt spid="19"/>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fade">
                                      <p:cBhvr>
                                        <p:cTn id="81" dur="500"/>
                                        <p:tgtEl>
                                          <p:spTgt spid="21"/>
                                        </p:tgtEl>
                                      </p:cBhvr>
                                    </p:animEffect>
                                    <p:anim calcmode="lin" valueType="num">
                                      <p:cBhvr>
                                        <p:cTn id="82" dur="500" fill="hold"/>
                                        <p:tgtEl>
                                          <p:spTgt spid="21"/>
                                        </p:tgtEl>
                                        <p:attrNameLst>
                                          <p:attrName>ppt_x</p:attrName>
                                        </p:attrNameLst>
                                      </p:cBhvr>
                                      <p:tavLst>
                                        <p:tav tm="0">
                                          <p:val>
                                            <p:strVal val="#ppt_x"/>
                                          </p:val>
                                        </p:tav>
                                        <p:tav tm="100000">
                                          <p:val>
                                            <p:strVal val="#ppt_x"/>
                                          </p:val>
                                        </p:tav>
                                      </p:tavLst>
                                    </p:anim>
                                    <p:anim calcmode="lin" valueType="num">
                                      <p:cBhvr>
                                        <p:cTn id="83" dur="500" fill="hold"/>
                                        <p:tgtEl>
                                          <p:spTgt spid="21"/>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22"/>
                                        </p:tgtEl>
                                        <p:attrNameLst>
                                          <p:attrName>style.visibility</p:attrName>
                                        </p:attrNameLst>
                                      </p:cBhvr>
                                      <p:to>
                                        <p:strVal val="visible"/>
                                      </p:to>
                                    </p:set>
                                    <p:animEffect transition="in" filter="fade">
                                      <p:cBhvr>
                                        <p:cTn id="86" dur="500"/>
                                        <p:tgtEl>
                                          <p:spTgt spid="22"/>
                                        </p:tgtEl>
                                      </p:cBhvr>
                                    </p:animEffect>
                                    <p:anim calcmode="lin" valueType="num">
                                      <p:cBhvr>
                                        <p:cTn id="87" dur="500" fill="hold"/>
                                        <p:tgtEl>
                                          <p:spTgt spid="22"/>
                                        </p:tgtEl>
                                        <p:attrNameLst>
                                          <p:attrName>ppt_x</p:attrName>
                                        </p:attrNameLst>
                                      </p:cBhvr>
                                      <p:tavLst>
                                        <p:tav tm="0">
                                          <p:val>
                                            <p:strVal val="#ppt_x"/>
                                          </p:val>
                                        </p:tav>
                                        <p:tav tm="100000">
                                          <p:val>
                                            <p:strVal val="#ppt_x"/>
                                          </p:val>
                                        </p:tav>
                                      </p:tavLst>
                                    </p:anim>
                                    <p:anim calcmode="lin" valueType="num">
                                      <p:cBhvr>
                                        <p:cTn id="88" dur="500" fill="hold"/>
                                        <p:tgtEl>
                                          <p:spTgt spid="22"/>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23"/>
                                        </p:tgtEl>
                                        <p:attrNameLst>
                                          <p:attrName>style.visibility</p:attrName>
                                        </p:attrNameLst>
                                      </p:cBhvr>
                                      <p:to>
                                        <p:strVal val="visible"/>
                                      </p:to>
                                    </p:set>
                                    <p:animEffect transition="in" filter="fade">
                                      <p:cBhvr>
                                        <p:cTn id="91" dur="500"/>
                                        <p:tgtEl>
                                          <p:spTgt spid="23"/>
                                        </p:tgtEl>
                                      </p:cBhvr>
                                    </p:animEffect>
                                    <p:anim calcmode="lin" valueType="num">
                                      <p:cBhvr>
                                        <p:cTn id="92" dur="500" fill="hold"/>
                                        <p:tgtEl>
                                          <p:spTgt spid="23"/>
                                        </p:tgtEl>
                                        <p:attrNameLst>
                                          <p:attrName>ppt_x</p:attrName>
                                        </p:attrNameLst>
                                      </p:cBhvr>
                                      <p:tavLst>
                                        <p:tav tm="0">
                                          <p:val>
                                            <p:strVal val="#ppt_x"/>
                                          </p:val>
                                        </p:tav>
                                        <p:tav tm="100000">
                                          <p:val>
                                            <p:strVal val="#ppt_x"/>
                                          </p:val>
                                        </p:tav>
                                      </p:tavLst>
                                    </p:anim>
                                    <p:anim calcmode="lin" valueType="num">
                                      <p:cBhvr>
                                        <p:cTn id="93" dur="500" fill="hold"/>
                                        <p:tgtEl>
                                          <p:spTgt spid="23"/>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24"/>
                                        </p:tgtEl>
                                        <p:attrNameLst>
                                          <p:attrName>style.visibility</p:attrName>
                                        </p:attrNameLst>
                                      </p:cBhvr>
                                      <p:to>
                                        <p:strVal val="visible"/>
                                      </p:to>
                                    </p:set>
                                    <p:animEffect transition="in" filter="fade">
                                      <p:cBhvr>
                                        <p:cTn id="96" dur="500"/>
                                        <p:tgtEl>
                                          <p:spTgt spid="24"/>
                                        </p:tgtEl>
                                      </p:cBhvr>
                                    </p:animEffect>
                                    <p:anim calcmode="lin" valueType="num">
                                      <p:cBhvr>
                                        <p:cTn id="97" dur="500" fill="hold"/>
                                        <p:tgtEl>
                                          <p:spTgt spid="24"/>
                                        </p:tgtEl>
                                        <p:attrNameLst>
                                          <p:attrName>ppt_x</p:attrName>
                                        </p:attrNameLst>
                                      </p:cBhvr>
                                      <p:tavLst>
                                        <p:tav tm="0">
                                          <p:val>
                                            <p:strVal val="#ppt_x"/>
                                          </p:val>
                                        </p:tav>
                                        <p:tav tm="100000">
                                          <p:val>
                                            <p:strVal val="#ppt_x"/>
                                          </p:val>
                                        </p:tav>
                                      </p:tavLst>
                                    </p:anim>
                                    <p:anim calcmode="lin" valueType="num">
                                      <p:cBhvr>
                                        <p:cTn id="98" dur="500" fill="hold"/>
                                        <p:tgtEl>
                                          <p:spTgt spid="24"/>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25"/>
                                        </p:tgtEl>
                                        <p:attrNameLst>
                                          <p:attrName>style.visibility</p:attrName>
                                        </p:attrNameLst>
                                      </p:cBhvr>
                                      <p:to>
                                        <p:strVal val="visible"/>
                                      </p:to>
                                    </p:set>
                                    <p:animEffect transition="in" filter="fade">
                                      <p:cBhvr>
                                        <p:cTn id="101" dur="500"/>
                                        <p:tgtEl>
                                          <p:spTgt spid="25"/>
                                        </p:tgtEl>
                                      </p:cBhvr>
                                    </p:animEffect>
                                    <p:anim calcmode="lin" valueType="num">
                                      <p:cBhvr>
                                        <p:cTn id="102" dur="500" fill="hold"/>
                                        <p:tgtEl>
                                          <p:spTgt spid="25"/>
                                        </p:tgtEl>
                                        <p:attrNameLst>
                                          <p:attrName>ppt_x</p:attrName>
                                        </p:attrNameLst>
                                      </p:cBhvr>
                                      <p:tavLst>
                                        <p:tav tm="0">
                                          <p:val>
                                            <p:strVal val="#ppt_x"/>
                                          </p:val>
                                        </p:tav>
                                        <p:tav tm="100000">
                                          <p:val>
                                            <p:strVal val="#ppt_x"/>
                                          </p:val>
                                        </p:tav>
                                      </p:tavLst>
                                    </p:anim>
                                    <p:anim calcmode="lin" valueType="num">
                                      <p:cBhvr>
                                        <p:cTn id="103" dur="5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5" grpId="0"/>
      <p:bldP spid="3" grpId="0"/>
      <p:bldP spid="17" grpId="0"/>
      <p:bldP spid="19" grpId="0"/>
      <p:bldP spid="21" grpId="0"/>
      <p:bldP spid="22" grpId="0"/>
      <p:bldP spid="23" grpId="0"/>
      <p:bldP spid="24" grpId="0"/>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graphicFrame>
        <p:nvGraphicFramePr>
          <p:cNvPr id="2" name="Chart 1"/>
          <p:cNvGraphicFramePr>
            <a:graphicFrameLocks/>
          </p:cNvGraphicFramePr>
          <p:nvPr>
            <p:extLst>
              <p:ext uri="{D42A27DB-BD31-4B8C-83A1-F6EECF244321}">
                <p14:modId xmlns:p14="http://schemas.microsoft.com/office/powerpoint/2010/main" val="3015881840"/>
              </p:ext>
            </p:extLst>
          </p:nvPr>
        </p:nvGraphicFramePr>
        <p:xfrm>
          <a:off x="2461010" y="1388539"/>
          <a:ext cx="8155804" cy="4743448"/>
        </p:xfrm>
        <a:graphic>
          <a:graphicData uri="http://schemas.openxmlformats.org/drawingml/2006/chart">
            <c:chart xmlns:c="http://schemas.openxmlformats.org/drawingml/2006/chart" xmlns:r="http://schemas.openxmlformats.org/officeDocument/2006/relationships" r:id="rId4"/>
          </a:graphicData>
        </a:graphic>
      </p:graphicFrame>
      <p:sp>
        <p:nvSpPr>
          <p:cNvPr id="3" name="TextBox 2"/>
          <p:cNvSpPr txBox="1"/>
          <p:nvPr/>
        </p:nvSpPr>
        <p:spPr>
          <a:xfrm>
            <a:off x="5395327" y="883615"/>
            <a:ext cx="1736373" cy="584775"/>
          </a:xfrm>
          <a:prstGeom prst="rect">
            <a:avLst/>
          </a:prstGeom>
          <a:noFill/>
        </p:spPr>
        <p:txBody>
          <a:bodyPr wrap="none" rtlCol="0">
            <a:spAutoFit/>
          </a:bodyPr>
          <a:lstStyle/>
          <a:p>
            <a:r>
              <a:rPr lang="en-US" sz="3200" b="1" u="sng" dirty="0" smtClean="0">
                <a:latin typeface="Times New Roman" panose="02020603050405020304" pitchFamily="18" charset="0"/>
                <a:cs typeface="Times New Roman" panose="02020603050405020304" pitchFamily="18" charset="0"/>
              </a:rPr>
              <a:t>PUBLIC</a:t>
            </a:r>
            <a:endParaRPr lang="en-IN" sz="32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2864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2">
                                            <p:graphicEl>
                                              <a:chart seriesIdx="-4" categoryIdx="0" bldStep="category"/>
                                            </p:graphicEl>
                                          </p:spTgt>
                                        </p:tgtEl>
                                        <p:attrNameLst>
                                          <p:attrName>style.visibility</p:attrName>
                                        </p:attrNameLst>
                                      </p:cBhvr>
                                      <p:to>
                                        <p:strVal val="visible"/>
                                      </p:to>
                                    </p:set>
                                    <p:anim calcmode="lin" valueType="num">
                                      <p:cBhvr>
                                        <p:cTn id="12" dur="500" fill="hold"/>
                                        <p:tgtEl>
                                          <p:spTgt spid="2">
                                            <p:graphicEl>
                                              <a:chart seriesIdx="-4" categoryIdx="0" bldStep="category"/>
                                            </p:graphicEl>
                                          </p:spTgt>
                                        </p:tgtEl>
                                        <p:attrNameLst>
                                          <p:attrName>ppt_w</p:attrName>
                                        </p:attrNameLst>
                                      </p:cBhvr>
                                      <p:tavLst>
                                        <p:tav tm="0">
                                          <p:val>
                                            <p:strVal val="#ppt_w*0.70"/>
                                          </p:val>
                                        </p:tav>
                                        <p:tav tm="100000">
                                          <p:val>
                                            <p:strVal val="#ppt_w"/>
                                          </p:val>
                                        </p:tav>
                                      </p:tavLst>
                                    </p:anim>
                                    <p:anim calcmode="lin" valueType="num">
                                      <p:cBhvr>
                                        <p:cTn id="13" dur="500" fill="hold"/>
                                        <p:tgtEl>
                                          <p:spTgt spid="2">
                                            <p:graphicEl>
                                              <a:chart seriesIdx="-4" categoryIdx="0" bldStep="category"/>
                                            </p:graphicEl>
                                          </p:spTgt>
                                        </p:tgtEl>
                                        <p:attrNameLst>
                                          <p:attrName>ppt_h</p:attrName>
                                        </p:attrNameLst>
                                      </p:cBhvr>
                                      <p:tavLst>
                                        <p:tav tm="0">
                                          <p:val>
                                            <p:strVal val="#ppt_h"/>
                                          </p:val>
                                        </p:tav>
                                        <p:tav tm="100000">
                                          <p:val>
                                            <p:strVal val="#ppt_h"/>
                                          </p:val>
                                        </p:tav>
                                      </p:tavLst>
                                    </p:anim>
                                    <p:animEffect transition="in" filter="fade">
                                      <p:cBhvr>
                                        <p:cTn id="14" dur="500"/>
                                        <p:tgtEl>
                                          <p:spTgt spid="2">
                                            <p:graphicEl>
                                              <a:chart seriesIdx="-4" categoryIdx="0" bldStep="category"/>
                                            </p:graphicEl>
                                          </p:spTgt>
                                        </p:tgtEl>
                                      </p:cBhvr>
                                    </p:animEffect>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2">
                                            <p:graphicEl>
                                              <a:chart seriesIdx="-4" categoryIdx="1" bldStep="category"/>
                                            </p:graphicEl>
                                          </p:spTgt>
                                        </p:tgtEl>
                                        <p:attrNameLst>
                                          <p:attrName>style.visibility</p:attrName>
                                        </p:attrNameLst>
                                      </p:cBhvr>
                                      <p:to>
                                        <p:strVal val="visible"/>
                                      </p:to>
                                    </p:set>
                                    <p:animEffect transition="in" filter="wipe(down)">
                                      <p:cBhvr>
                                        <p:cTn id="19" dur="435">
                                          <p:stCondLst>
                                            <p:cond delay="0"/>
                                          </p:stCondLst>
                                        </p:cTn>
                                        <p:tgtEl>
                                          <p:spTgt spid="2">
                                            <p:graphicEl>
                                              <a:chart seriesIdx="-4" categoryIdx="1" bldStep="category"/>
                                            </p:graphicEl>
                                          </p:spTgt>
                                        </p:tgtEl>
                                      </p:cBhvr>
                                    </p:animEffect>
                                    <p:anim calcmode="lin" valueType="num">
                                      <p:cBhvr>
                                        <p:cTn id="20" dur="1367" tmFilter="0,0; 0.14,0.36; 0.43,0.73; 0.71,0.91; 1.0,1.0">
                                          <p:stCondLst>
                                            <p:cond delay="0"/>
                                          </p:stCondLst>
                                        </p:cTn>
                                        <p:tgtEl>
                                          <p:spTgt spid="2">
                                            <p:graphicEl>
                                              <a:chart seriesIdx="-4" categoryIdx="1" bldStep="category"/>
                                            </p:graphicEl>
                                          </p:spTgt>
                                        </p:tgtEl>
                                        <p:attrNameLst>
                                          <p:attrName>ppt_x</p:attrName>
                                        </p:attrNameLst>
                                      </p:cBhvr>
                                      <p:tavLst>
                                        <p:tav tm="0">
                                          <p:val>
                                            <p:strVal val="#ppt_x-0.25"/>
                                          </p:val>
                                        </p:tav>
                                        <p:tav tm="100000">
                                          <p:val>
                                            <p:strVal val="#ppt_x"/>
                                          </p:val>
                                        </p:tav>
                                      </p:tavLst>
                                    </p:anim>
                                    <p:anim calcmode="lin" valueType="num">
                                      <p:cBhvr>
                                        <p:cTn id="21" dur="498" tmFilter="0.0,0.0; 0.25,0.07; 0.50,0.2; 0.75,0.467; 1.0,1.0">
                                          <p:stCondLst>
                                            <p:cond delay="0"/>
                                          </p:stCondLst>
                                        </p:cTn>
                                        <p:tgtEl>
                                          <p:spTgt spid="2">
                                            <p:graphicEl>
                                              <a:chart seriesIdx="-4" categoryIdx="1" bldStep="category"/>
                                            </p:graphicEl>
                                          </p:spTgt>
                                        </p:tgtEl>
                                        <p:attrNameLst>
                                          <p:attrName>ppt_y</p:attrName>
                                        </p:attrNameLst>
                                      </p:cBhvr>
                                      <p:tavLst>
                                        <p:tav tm="0" fmla="#ppt_y-sin(pi*$)/3">
                                          <p:val>
                                            <p:fltVal val="0.5"/>
                                          </p:val>
                                        </p:tav>
                                        <p:tav tm="100000">
                                          <p:val>
                                            <p:fltVal val="1"/>
                                          </p:val>
                                        </p:tav>
                                      </p:tavLst>
                                    </p:anim>
                                    <p:anim calcmode="lin" valueType="num">
                                      <p:cBhvr>
                                        <p:cTn id="22" dur="498" tmFilter="0, 0; 0.125,0.2665; 0.25,0.4; 0.375,0.465; 0.5,0.5;  0.625,0.535; 0.75,0.6; 0.875,0.7335; 1,1">
                                          <p:stCondLst>
                                            <p:cond delay="498"/>
                                          </p:stCondLst>
                                        </p:cTn>
                                        <p:tgtEl>
                                          <p:spTgt spid="2">
                                            <p:graphicEl>
                                              <a:chart seriesIdx="-4" categoryIdx="1" bldStep="category"/>
                                            </p:graphicEl>
                                          </p:spTgt>
                                        </p:tgtEl>
                                        <p:attrNameLst>
                                          <p:attrName>ppt_y</p:attrName>
                                        </p:attrNameLst>
                                      </p:cBhvr>
                                      <p:tavLst>
                                        <p:tav tm="0" fmla="#ppt_y-sin(pi*$)/9">
                                          <p:val>
                                            <p:fltVal val="0"/>
                                          </p:val>
                                        </p:tav>
                                        <p:tav tm="100000">
                                          <p:val>
                                            <p:fltVal val="1"/>
                                          </p:val>
                                        </p:tav>
                                      </p:tavLst>
                                    </p:anim>
                                    <p:anim calcmode="lin" valueType="num">
                                      <p:cBhvr>
                                        <p:cTn id="23" dur="249" tmFilter="0, 0; 0.125,0.2665; 0.25,0.4; 0.375,0.465; 0.5,0.5;  0.625,0.535; 0.75,0.6; 0.875,0.7335; 1,1">
                                          <p:stCondLst>
                                            <p:cond delay="993"/>
                                          </p:stCondLst>
                                        </p:cTn>
                                        <p:tgtEl>
                                          <p:spTgt spid="2">
                                            <p:graphicEl>
                                              <a:chart seriesIdx="-4" categoryIdx="1" bldStep="category"/>
                                            </p:graphicEl>
                                          </p:spTgt>
                                        </p:tgtEl>
                                        <p:attrNameLst>
                                          <p:attrName>ppt_y</p:attrName>
                                        </p:attrNameLst>
                                      </p:cBhvr>
                                      <p:tavLst>
                                        <p:tav tm="0" fmla="#ppt_y-sin(pi*$)/27">
                                          <p:val>
                                            <p:fltVal val="0"/>
                                          </p:val>
                                        </p:tav>
                                        <p:tav tm="100000">
                                          <p:val>
                                            <p:fltVal val="1"/>
                                          </p:val>
                                        </p:tav>
                                      </p:tavLst>
                                    </p:anim>
                                    <p:anim calcmode="lin" valueType="num">
                                      <p:cBhvr>
                                        <p:cTn id="24" dur="123" tmFilter="0, 0; 0.125,0.2665; 0.25,0.4; 0.375,0.465; 0.5,0.5;  0.625,0.535; 0.75,0.6; 0.875,0.7335; 1,1">
                                          <p:stCondLst>
                                            <p:cond delay="1242"/>
                                          </p:stCondLst>
                                        </p:cTn>
                                        <p:tgtEl>
                                          <p:spTgt spid="2">
                                            <p:graphicEl>
                                              <a:chart seriesIdx="-4" categoryIdx="1" bldStep="category"/>
                                            </p:graphicEl>
                                          </p:spTgt>
                                        </p:tgtEl>
                                        <p:attrNameLst>
                                          <p:attrName>ppt_y</p:attrName>
                                        </p:attrNameLst>
                                      </p:cBhvr>
                                      <p:tavLst>
                                        <p:tav tm="0" fmla="#ppt_y-sin(pi*$)/81">
                                          <p:val>
                                            <p:fltVal val="0"/>
                                          </p:val>
                                        </p:tav>
                                        <p:tav tm="100000">
                                          <p:val>
                                            <p:fltVal val="1"/>
                                          </p:val>
                                        </p:tav>
                                      </p:tavLst>
                                    </p:anim>
                                    <p:animScale>
                                      <p:cBhvr>
                                        <p:cTn id="25" dur="20">
                                          <p:stCondLst>
                                            <p:cond delay="487"/>
                                          </p:stCondLst>
                                        </p:cTn>
                                        <p:tgtEl>
                                          <p:spTgt spid="2">
                                            <p:graphicEl>
                                              <a:chart seriesIdx="-4" categoryIdx="1" bldStep="category"/>
                                            </p:graphicEl>
                                          </p:spTgt>
                                        </p:tgtEl>
                                      </p:cBhvr>
                                      <p:to x="100000" y="60000"/>
                                    </p:animScale>
                                    <p:animScale>
                                      <p:cBhvr>
                                        <p:cTn id="26" dur="124" decel="50000">
                                          <p:stCondLst>
                                            <p:cond delay="507"/>
                                          </p:stCondLst>
                                        </p:cTn>
                                        <p:tgtEl>
                                          <p:spTgt spid="2">
                                            <p:graphicEl>
                                              <a:chart seriesIdx="-4" categoryIdx="1" bldStep="category"/>
                                            </p:graphicEl>
                                          </p:spTgt>
                                        </p:tgtEl>
                                      </p:cBhvr>
                                      <p:to x="100000" y="100000"/>
                                    </p:animScale>
                                    <p:animScale>
                                      <p:cBhvr>
                                        <p:cTn id="27" dur="20">
                                          <p:stCondLst>
                                            <p:cond delay="984"/>
                                          </p:stCondLst>
                                        </p:cTn>
                                        <p:tgtEl>
                                          <p:spTgt spid="2">
                                            <p:graphicEl>
                                              <a:chart seriesIdx="-4" categoryIdx="1" bldStep="category"/>
                                            </p:graphicEl>
                                          </p:spTgt>
                                        </p:tgtEl>
                                      </p:cBhvr>
                                      <p:to x="100000" y="80000"/>
                                    </p:animScale>
                                    <p:animScale>
                                      <p:cBhvr>
                                        <p:cTn id="28" dur="124" decel="50000">
                                          <p:stCondLst>
                                            <p:cond delay="1004"/>
                                          </p:stCondLst>
                                        </p:cTn>
                                        <p:tgtEl>
                                          <p:spTgt spid="2">
                                            <p:graphicEl>
                                              <a:chart seriesIdx="-4" categoryIdx="1" bldStep="category"/>
                                            </p:graphicEl>
                                          </p:spTgt>
                                        </p:tgtEl>
                                      </p:cBhvr>
                                      <p:to x="100000" y="100000"/>
                                    </p:animScale>
                                    <p:animScale>
                                      <p:cBhvr>
                                        <p:cTn id="29" dur="20">
                                          <p:stCondLst>
                                            <p:cond delay="1231"/>
                                          </p:stCondLst>
                                        </p:cTn>
                                        <p:tgtEl>
                                          <p:spTgt spid="2">
                                            <p:graphicEl>
                                              <a:chart seriesIdx="-4" categoryIdx="1" bldStep="category"/>
                                            </p:graphicEl>
                                          </p:spTgt>
                                        </p:tgtEl>
                                      </p:cBhvr>
                                      <p:to x="100000" y="90000"/>
                                    </p:animScale>
                                    <p:animScale>
                                      <p:cBhvr>
                                        <p:cTn id="30" dur="124" decel="50000">
                                          <p:stCondLst>
                                            <p:cond delay="1251"/>
                                          </p:stCondLst>
                                        </p:cTn>
                                        <p:tgtEl>
                                          <p:spTgt spid="2">
                                            <p:graphicEl>
                                              <a:chart seriesIdx="-4" categoryIdx="1" bldStep="category"/>
                                            </p:graphicEl>
                                          </p:spTgt>
                                        </p:tgtEl>
                                      </p:cBhvr>
                                      <p:to x="100000" y="100000"/>
                                    </p:animScale>
                                    <p:animScale>
                                      <p:cBhvr>
                                        <p:cTn id="31" dur="20">
                                          <p:stCondLst>
                                            <p:cond delay="1356"/>
                                          </p:stCondLst>
                                        </p:cTn>
                                        <p:tgtEl>
                                          <p:spTgt spid="2">
                                            <p:graphicEl>
                                              <a:chart seriesIdx="-4" categoryIdx="1" bldStep="category"/>
                                            </p:graphicEl>
                                          </p:spTgt>
                                        </p:tgtEl>
                                      </p:cBhvr>
                                      <p:to x="100000" y="95000"/>
                                    </p:animScale>
                                    <p:animScale>
                                      <p:cBhvr>
                                        <p:cTn id="32" dur="124" decel="50000">
                                          <p:stCondLst>
                                            <p:cond delay="1376"/>
                                          </p:stCondLst>
                                        </p:cTn>
                                        <p:tgtEl>
                                          <p:spTgt spid="2">
                                            <p:graphicEl>
                                              <a:chart seriesIdx="-4" categoryIdx="1" bldStep="category"/>
                                            </p:graphic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Chart bld="category"/>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p:cNvSpPr txBox="1"/>
          <p:nvPr/>
        </p:nvSpPr>
        <p:spPr>
          <a:xfrm>
            <a:off x="1115541" y="568893"/>
            <a:ext cx="9481944" cy="523220"/>
          </a:xfrm>
          <a:prstGeom prst="rect">
            <a:avLst/>
          </a:prstGeom>
          <a:noFill/>
        </p:spPr>
        <p:txBody>
          <a:bodyPr wrap="square" rtlCol="0">
            <a:spAutoFit/>
          </a:bodyPr>
          <a:lstStyle/>
          <a:p>
            <a:pPr algn="ctr"/>
            <a:r>
              <a:rPr lang="en-US" sz="2800" b="1" u="sng" dirty="0">
                <a:solidFill>
                  <a:schemeClr val="accent1">
                    <a:lumMod val="50000"/>
                  </a:schemeClr>
                </a:solidFill>
                <a:latin typeface="Times New Roman" pitchFamily="18" charset="0"/>
                <a:cs typeface="Times New Roman" pitchFamily="18" charset="0"/>
              </a:rPr>
              <a:t>GLOBAL TESTING</a:t>
            </a:r>
            <a:endParaRPr lang="en-US" sz="2800" u="sng" dirty="0">
              <a:solidFill>
                <a:schemeClr val="accent1">
                  <a:lumMod val="50000"/>
                </a:schemeClr>
              </a:solidFill>
              <a:latin typeface="Times New Roman" pitchFamily="18" charset="0"/>
              <a:cs typeface="Times New Roman" pitchFamily="18" charset="0"/>
            </a:endParaRPr>
          </a:p>
        </p:txBody>
      </p:sp>
      <p:sp>
        <p:nvSpPr>
          <p:cNvPr id="13" name="Rectangle 12"/>
          <p:cNvSpPr/>
          <p:nvPr/>
        </p:nvSpPr>
        <p:spPr>
          <a:xfrm>
            <a:off x="882556" y="1311767"/>
            <a:ext cx="10426889" cy="2031325"/>
          </a:xfrm>
          <a:prstGeom prst="rect">
            <a:avLst/>
          </a:prstGeom>
        </p:spPr>
        <p:txBody>
          <a:bodyPr wrap="square">
            <a:spAutoFit/>
          </a:bodyPr>
          <a:lstStyle/>
          <a:p>
            <a:r>
              <a:rPr lang="en-US" sz="1600" b="1" dirty="0" smtClean="0"/>
              <a:t>Hypothesis</a:t>
            </a:r>
            <a:r>
              <a:rPr lang="en-US" sz="1600" b="1" dirty="0"/>
              <a:t>:</a:t>
            </a:r>
          </a:p>
          <a:p>
            <a:r>
              <a:rPr lang="en-US" sz="1600" b="1" dirty="0"/>
              <a:t>H</a:t>
            </a:r>
            <a:r>
              <a:rPr lang="en-US" sz="1600" b="1" baseline="-25000" dirty="0"/>
              <a:t>o</a:t>
            </a:r>
            <a:r>
              <a:rPr lang="en-US" sz="1600" b="1" dirty="0"/>
              <a:t>:</a:t>
            </a:r>
            <a:r>
              <a:rPr lang="en-US" sz="1600" dirty="0"/>
              <a:t> All independent variables are insignificant  </a:t>
            </a:r>
          </a:p>
          <a:p>
            <a:r>
              <a:rPr lang="en-US" sz="1600" dirty="0"/>
              <a:t>i.e. β</a:t>
            </a:r>
            <a:r>
              <a:rPr lang="en-US" sz="1600" baseline="-25000" dirty="0"/>
              <a:t>1</a:t>
            </a:r>
            <a:r>
              <a:rPr lang="en-US" sz="1600" dirty="0"/>
              <a:t> = β</a:t>
            </a:r>
            <a:r>
              <a:rPr lang="en-US" sz="1600" baseline="-25000" dirty="0"/>
              <a:t>2</a:t>
            </a:r>
            <a:r>
              <a:rPr lang="en-US" sz="1600" dirty="0"/>
              <a:t>= …..= </a:t>
            </a:r>
            <a:r>
              <a:rPr lang="en-US" sz="1600" dirty="0" smtClean="0"/>
              <a:t>β</a:t>
            </a:r>
            <a:r>
              <a:rPr lang="en-US" sz="1600" baseline="-25000" dirty="0" smtClean="0"/>
              <a:t>15</a:t>
            </a:r>
            <a:r>
              <a:rPr lang="en-US" sz="1600" dirty="0" smtClean="0"/>
              <a:t>=0</a:t>
            </a:r>
            <a:r>
              <a:rPr lang="en-US" sz="1600" dirty="0"/>
              <a:t>.</a:t>
            </a:r>
          </a:p>
          <a:p>
            <a:r>
              <a:rPr lang="en-US" sz="1600" b="1" dirty="0"/>
              <a:t>H</a:t>
            </a:r>
            <a:r>
              <a:rPr lang="en-US" sz="1600" b="1" baseline="-25000" dirty="0"/>
              <a:t>1</a:t>
            </a:r>
            <a:r>
              <a:rPr lang="en-US" sz="1600" b="1" dirty="0"/>
              <a:t>:</a:t>
            </a:r>
            <a:r>
              <a:rPr lang="en-US" sz="1600" dirty="0"/>
              <a:t>  At least one of the independent variable is significant.</a:t>
            </a:r>
          </a:p>
          <a:p>
            <a:endParaRPr lang="en-US" sz="1600" b="1" dirty="0"/>
          </a:p>
          <a:p>
            <a:r>
              <a:rPr lang="en-US" sz="1600" b="1" dirty="0" smtClean="0"/>
              <a:t>Test </a:t>
            </a:r>
            <a:r>
              <a:rPr lang="en-US" sz="1600" b="1" dirty="0"/>
              <a:t>Criterion: </a:t>
            </a:r>
            <a:endParaRPr lang="en-US" sz="1600" dirty="0"/>
          </a:p>
          <a:p>
            <a:r>
              <a:rPr lang="en-US" sz="1600" dirty="0"/>
              <a:t>Reject </a:t>
            </a:r>
            <a:r>
              <a:rPr lang="en-US" sz="1600" b="1" dirty="0"/>
              <a:t>H</a:t>
            </a:r>
            <a:r>
              <a:rPr lang="en-US" sz="1600" b="1" baseline="-25000" dirty="0"/>
              <a:t>0</a:t>
            </a:r>
            <a:r>
              <a:rPr lang="en-US" sz="1600" b="1" dirty="0"/>
              <a:t> </a:t>
            </a:r>
            <a:r>
              <a:rPr lang="en-US" sz="1600" dirty="0"/>
              <a:t>if p-value &lt;0.05</a:t>
            </a:r>
          </a:p>
          <a:p>
            <a:endParaRPr lang="en-US" sz="1400" dirty="0"/>
          </a:p>
        </p:txBody>
      </p:sp>
      <p:pic>
        <p:nvPicPr>
          <p:cNvPr id="4" name="Picture 3"/>
          <p:cNvPicPr>
            <a:picLocks noChangeAspect="1"/>
          </p:cNvPicPr>
          <p:nvPr/>
        </p:nvPicPr>
        <p:blipFill>
          <a:blip r:embed="rId4"/>
          <a:stretch>
            <a:fillRect/>
          </a:stretch>
        </p:blipFill>
        <p:spPr>
          <a:xfrm>
            <a:off x="2928685" y="3594005"/>
            <a:ext cx="5855656" cy="1746068"/>
          </a:xfrm>
          <a:prstGeom prst="rect">
            <a:avLst/>
          </a:prstGeom>
        </p:spPr>
      </p:pic>
      <p:sp>
        <p:nvSpPr>
          <p:cNvPr id="3" name="TextBox 2"/>
          <p:cNvSpPr txBox="1"/>
          <p:nvPr/>
        </p:nvSpPr>
        <p:spPr>
          <a:xfrm>
            <a:off x="1072649" y="5529508"/>
            <a:ext cx="10046702" cy="830997"/>
          </a:xfrm>
          <a:prstGeom prst="rect">
            <a:avLst/>
          </a:prstGeom>
          <a:noFill/>
        </p:spPr>
        <p:txBody>
          <a:bodyPr wrap="square" rtlCol="0">
            <a:spAutoFit/>
          </a:bodyPr>
          <a:lstStyle/>
          <a:p>
            <a:r>
              <a:rPr lang="en-US" sz="1600" b="1" dirty="0" smtClean="0"/>
              <a:t>Conclusion:</a:t>
            </a:r>
          </a:p>
          <a:p>
            <a:r>
              <a:rPr lang="en-US" sz="1600" dirty="0" smtClean="0"/>
              <a:t>The </a:t>
            </a:r>
            <a:r>
              <a:rPr lang="en-US" sz="1600" dirty="0"/>
              <a:t>p-value of the Likelihood Ratio Test </a:t>
            </a:r>
            <a:r>
              <a:rPr lang="en-US" sz="1600" b="1" dirty="0"/>
              <a:t>is less than 0.05 </a:t>
            </a:r>
            <a:r>
              <a:rPr lang="en-US" sz="1600" dirty="0"/>
              <a:t>and hence </a:t>
            </a:r>
            <a:r>
              <a:rPr lang="en-US" sz="1600" b="1" dirty="0"/>
              <a:t>at least one of the variables is significant </a:t>
            </a:r>
            <a:r>
              <a:rPr lang="en-US" sz="1600" dirty="0"/>
              <a:t>at 5% level of significance</a:t>
            </a:r>
          </a:p>
        </p:txBody>
      </p:sp>
      <p:sp>
        <p:nvSpPr>
          <p:cNvPr id="5" name="TextBox 4"/>
          <p:cNvSpPr txBox="1"/>
          <p:nvPr/>
        </p:nvSpPr>
        <p:spPr>
          <a:xfrm>
            <a:off x="1952170" y="3046631"/>
            <a:ext cx="7808686" cy="615553"/>
          </a:xfrm>
          <a:prstGeom prst="rect">
            <a:avLst/>
          </a:prstGeom>
          <a:noFill/>
        </p:spPr>
        <p:txBody>
          <a:bodyPr wrap="square" rtlCol="0">
            <a:spAutoFit/>
          </a:bodyPr>
          <a:lstStyle/>
          <a:p>
            <a:pPr algn="ctr"/>
            <a:r>
              <a:rPr lang="en-US" sz="2000" b="1" dirty="0">
                <a:latin typeface="Times New Roman" pitchFamily="18" charset="0"/>
                <a:ea typeface="Calibri" pitchFamily="34" charset="0"/>
                <a:cs typeface="Times New Roman" pitchFamily="18" charset="0"/>
              </a:rPr>
              <a:t>SAS OUTPUT FOR </a:t>
            </a:r>
            <a:r>
              <a:rPr lang="en-US" sz="2000" b="1" dirty="0" smtClean="0">
                <a:latin typeface="Times New Roman" pitchFamily="18" charset="0"/>
                <a:ea typeface="Calibri" pitchFamily="34" charset="0"/>
                <a:cs typeface="Times New Roman" pitchFamily="18" charset="0"/>
              </a:rPr>
              <a:t>GLOBAL TESTING </a:t>
            </a:r>
            <a:endParaRPr lang="en-US" sz="2000" b="1" dirty="0">
              <a:latin typeface="Arial" pitchFamily="34" charset="0"/>
              <a:cs typeface="Arial" pitchFamily="34" charset="0"/>
            </a:endParaRPr>
          </a:p>
          <a:p>
            <a:endParaRPr lang="en-US" sz="1400" dirty="0"/>
          </a:p>
        </p:txBody>
      </p:sp>
      <p:sp>
        <p:nvSpPr>
          <p:cNvPr id="7" name="Oval 6"/>
          <p:cNvSpPr/>
          <p:nvPr/>
        </p:nvSpPr>
        <p:spPr>
          <a:xfrm>
            <a:off x="7607563" y="4242059"/>
            <a:ext cx="1065097" cy="1183270"/>
          </a:xfrm>
          <a:prstGeom prst="ellipse">
            <a:avLst/>
          </a:prstGeom>
          <a:noFill/>
          <a:ln w="3810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400"/>
          </a:p>
        </p:txBody>
      </p:sp>
    </p:spTree>
    <p:extLst>
      <p:ext uri="{BB962C8B-B14F-4D97-AF65-F5344CB8AC3E}">
        <p14:creationId xmlns:p14="http://schemas.microsoft.com/office/powerpoint/2010/main" val="350341106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500"/>
                                        <p:tgtEl>
                                          <p:spTgt spid="13">
                                            <p:txEl>
                                              <p:pRg st="0" end="0"/>
                                            </p:txEl>
                                          </p:spTgt>
                                        </p:tgtEl>
                                      </p:cBhvr>
                                    </p:animEffect>
                                    <p:anim calcmode="lin" valueType="num">
                                      <p:cBhvr>
                                        <p:cTn id="13"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1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animEffect transition="in" filter="fade">
                                      <p:cBhvr>
                                        <p:cTn id="17" dur="500"/>
                                        <p:tgtEl>
                                          <p:spTgt spid="13">
                                            <p:txEl>
                                              <p:pRg st="1" end="1"/>
                                            </p:txEl>
                                          </p:spTgt>
                                        </p:tgtEl>
                                      </p:cBhvr>
                                    </p:animEffect>
                                    <p:anim calcmode="lin" valueType="num">
                                      <p:cBhvr>
                                        <p:cTn id="18"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19" dur="500" fill="hold"/>
                                        <p:tgtEl>
                                          <p:spTgt spid="13">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3">
                                            <p:txEl>
                                              <p:pRg st="2" end="2"/>
                                            </p:txEl>
                                          </p:spTgt>
                                        </p:tgtEl>
                                        <p:attrNameLst>
                                          <p:attrName>style.visibility</p:attrName>
                                        </p:attrNameLst>
                                      </p:cBhvr>
                                      <p:to>
                                        <p:strVal val="visible"/>
                                      </p:to>
                                    </p:set>
                                    <p:animEffect transition="in" filter="fade">
                                      <p:cBhvr>
                                        <p:cTn id="22" dur="500"/>
                                        <p:tgtEl>
                                          <p:spTgt spid="13">
                                            <p:txEl>
                                              <p:pRg st="2" end="2"/>
                                            </p:txEl>
                                          </p:spTgt>
                                        </p:tgtEl>
                                      </p:cBhvr>
                                    </p:animEffect>
                                    <p:anim calcmode="lin" valueType="num">
                                      <p:cBhvr>
                                        <p:cTn id="23"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p:cTn id="24" dur="500" fill="hold"/>
                                        <p:tgtEl>
                                          <p:spTgt spid="13">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3">
                                            <p:txEl>
                                              <p:pRg st="3" end="3"/>
                                            </p:txEl>
                                          </p:spTgt>
                                        </p:tgtEl>
                                        <p:attrNameLst>
                                          <p:attrName>style.visibility</p:attrName>
                                        </p:attrNameLst>
                                      </p:cBhvr>
                                      <p:to>
                                        <p:strVal val="visible"/>
                                      </p:to>
                                    </p:set>
                                    <p:animEffect transition="in" filter="fade">
                                      <p:cBhvr>
                                        <p:cTn id="27" dur="500"/>
                                        <p:tgtEl>
                                          <p:spTgt spid="13">
                                            <p:txEl>
                                              <p:pRg st="3" end="3"/>
                                            </p:txEl>
                                          </p:spTgt>
                                        </p:tgtEl>
                                      </p:cBhvr>
                                    </p:animEffect>
                                    <p:anim calcmode="lin" valueType="num">
                                      <p:cBhvr>
                                        <p:cTn id="28"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p:cTn id="29" dur="500" fill="hold"/>
                                        <p:tgtEl>
                                          <p:spTgt spid="1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3">
                                            <p:txEl>
                                              <p:pRg st="5" end="5"/>
                                            </p:txEl>
                                          </p:spTgt>
                                        </p:tgtEl>
                                        <p:attrNameLst>
                                          <p:attrName>style.visibility</p:attrName>
                                        </p:attrNameLst>
                                      </p:cBhvr>
                                      <p:to>
                                        <p:strVal val="visible"/>
                                      </p:to>
                                    </p:set>
                                    <p:animEffect transition="in" filter="fade">
                                      <p:cBhvr>
                                        <p:cTn id="34" dur="500"/>
                                        <p:tgtEl>
                                          <p:spTgt spid="13">
                                            <p:txEl>
                                              <p:pRg st="5" end="5"/>
                                            </p:txEl>
                                          </p:spTgt>
                                        </p:tgtEl>
                                      </p:cBhvr>
                                    </p:animEffect>
                                    <p:anim calcmode="lin" valueType="num">
                                      <p:cBhvr>
                                        <p:cTn id="35" dur="500" fill="hold"/>
                                        <p:tgtEl>
                                          <p:spTgt spid="13">
                                            <p:txEl>
                                              <p:pRg st="5" end="5"/>
                                            </p:txEl>
                                          </p:spTgt>
                                        </p:tgtEl>
                                        <p:attrNameLst>
                                          <p:attrName>ppt_x</p:attrName>
                                        </p:attrNameLst>
                                      </p:cBhvr>
                                      <p:tavLst>
                                        <p:tav tm="0">
                                          <p:val>
                                            <p:strVal val="#ppt_x"/>
                                          </p:val>
                                        </p:tav>
                                        <p:tav tm="100000">
                                          <p:val>
                                            <p:strVal val="#ppt_x"/>
                                          </p:val>
                                        </p:tav>
                                      </p:tavLst>
                                    </p:anim>
                                    <p:anim calcmode="lin" valueType="num">
                                      <p:cBhvr>
                                        <p:cTn id="36" dur="500" fill="hold"/>
                                        <p:tgtEl>
                                          <p:spTgt spid="13">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3">
                                            <p:txEl>
                                              <p:pRg st="6" end="6"/>
                                            </p:txEl>
                                          </p:spTgt>
                                        </p:tgtEl>
                                        <p:attrNameLst>
                                          <p:attrName>style.visibility</p:attrName>
                                        </p:attrNameLst>
                                      </p:cBhvr>
                                      <p:to>
                                        <p:strVal val="visible"/>
                                      </p:to>
                                    </p:set>
                                    <p:animEffect transition="in" filter="fade">
                                      <p:cBhvr>
                                        <p:cTn id="39" dur="500"/>
                                        <p:tgtEl>
                                          <p:spTgt spid="13">
                                            <p:txEl>
                                              <p:pRg st="6" end="6"/>
                                            </p:txEl>
                                          </p:spTgt>
                                        </p:tgtEl>
                                      </p:cBhvr>
                                    </p:animEffect>
                                    <p:anim calcmode="lin" valueType="num">
                                      <p:cBhvr>
                                        <p:cTn id="40" dur="500" fill="hold"/>
                                        <p:tgtEl>
                                          <p:spTgt spid="13">
                                            <p:txEl>
                                              <p:pRg st="6" end="6"/>
                                            </p:txEl>
                                          </p:spTgt>
                                        </p:tgtEl>
                                        <p:attrNameLst>
                                          <p:attrName>ppt_x</p:attrName>
                                        </p:attrNameLst>
                                      </p:cBhvr>
                                      <p:tavLst>
                                        <p:tav tm="0">
                                          <p:val>
                                            <p:strVal val="#ppt_x"/>
                                          </p:val>
                                        </p:tav>
                                        <p:tav tm="100000">
                                          <p:val>
                                            <p:strVal val="#ppt_x"/>
                                          </p:val>
                                        </p:tav>
                                      </p:tavLst>
                                    </p:anim>
                                    <p:anim calcmode="lin" valueType="num">
                                      <p:cBhvr>
                                        <p:cTn id="41" dur="500" fill="hold"/>
                                        <p:tgtEl>
                                          <p:spTgt spid="1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500"/>
                                        <p:tgtEl>
                                          <p:spTgt spid="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wipe(down)">
                                      <p:cBhvr>
                                        <p:cTn id="51" dur="500"/>
                                        <p:tgtEl>
                                          <p:spTgt spid="4"/>
                                        </p:tgtEl>
                                      </p:cBhvr>
                                    </p:animEffect>
                                  </p:childTnLst>
                                </p:cTn>
                              </p:par>
                            </p:childTnLst>
                          </p:cTn>
                        </p:par>
                      </p:childTnLst>
                    </p:cTn>
                  </p:par>
                  <p:par>
                    <p:cTn id="52" fill="hold">
                      <p:stCondLst>
                        <p:cond delay="indefinite"/>
                      </p:stCondLst>
                      <p:childTnLst>
                        <p:par>
                          <p:cTn id="53" fill="hold">
                            <p:stCondLst>
                              <p:cond delay="0"/>
                            </p:stCondLst>
                            <p:childTnLst>
                              <p:par>
                                <p:cTn id="54" presetID="21" presetClass="entr" presetSubtype="1" fill="hold" grpId="0" nodeType="click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wheel(1)">
                                      <p:cBhvr>
                                        <p:cTn id="56" dur="500"/>
                                        <p:tgtEl>
                                          <p:spTgt spid="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
                                            <p:txEl>
                                              <p:pRg st="0" end="0"/>
                                            </p:txEl>
                                          </p:spTgt>
                                        </p:tgtEl>
                                        <p:attrNameLst>
                                          <p:attrName>style.visibility</p:attrName>
                                        </p:attrNameLst>
                                      </p:cBhvr>
                                      <p:to>
                                        <p:strVal val="visible"/>
                                      </p:to>
                                    </p:set>
                                    <p:animEffect transition="in" filter="fade">
                                      <p:cBhvr>
                                        <p:cTn id="61" dur="500"/>
                                        <p:tgtEl>
                                          <p:spTgt spid="3">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3">
                                            <p:txEl>
                                              <p:pRg st="1" end="1"/>
                                            </p:txEl>
                                          </p:spTgt>
                                        </p:tgtEl>
                                        <p:attrNameLst>
                                          <p:attrName>style.visibility</p:attrName>
                                        </p:attrNameLst>
                                      </p:cBhvr>
                                      <p:to>
                                        <p:strVal val="visible"/>
                                      </p:to>
                                    </p:set>
                                    <p:animEffect transition="in" filter="fade">
                                      <p:cBhvr>
                                        <p:cTn id="66" dur="500"/>
                                        <p:tgtEl>
                                          <p:spTgt spid="3">
                                            <p:txEl>
                                              <p:pRg st="1" end="1"/>
                                            </p:txEl>
                                          </p:spTgt>
                                        </p:tgtEl>
                                      </p:cBhvr>
                                    </p:animEffect>
                                    <p:anim calcmode="lin" valueType="num">
                                      <p:cBhvr>
                                        <p:cTn id="6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68"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p:cNvSpPr txBox="1"/>
          <p:nvPr/>
        </p:nvSpPr>
        <p:spPr>
          <a:xfrm>
            <a:off x="3524581" y="961845"/>
            <a:ext cx="5131558" cy="954107"/>
          </a:xfrm>
          <a:prstGeom prst="rect">
            <a:avLst/>
          </a:prstGeom>
          <a:noFill/>
        </p:spPr>
        <p:txBody>
          <a:bodyPr wrap="square" rtlCol="0">
            <a:spAutoFit/>
          </a:bodyPr>
          <a:lstStyle/>
          <a:p>
            <a:pPr algn="ctr"/>
            <a:r>
              <a:rPr lang="en-US" sz="2800" b="1" u="sng" dirty="0">
                <a:solidFill>
                  <a:schemeClr val="accent1">
                    <a:lumMod val="50000"/>
                  </a:schemeClr>
                </a:solidFill>
                <a:latin typeface="Times New Roman" panose="02020603050405020304" pitchFamily="18" charset="0"/>
                <a:cs typeface="Times New Roman" pitchFamily="18" charset="0"/>
              </a:rPr>
              <a:t>STEPWISE SELECTION </a:t>
            </a:r>
          </a:p>
          <a:p>
            <a:pPr algn="ctr"/>
            <a:endParaRPr lang="en-US" sz="2800" dirty="0"/>
          </a:p>
        </p:txBody>
      </p:sp>
      <p:sp>
        <p:nvSpPr>
          <p:cNvPr id="3" name="TextBox 2"/>
          <p:cNvSpPr txBox="1"/>
          <p:nvPr/>
        </p:nvSpPr>
        <p:spPr>
          <a:xfrm>
            <a:off x="3002554" y="1915952"/>
            <a:ext cx="6175612" cy="769441"/>
          </a:xfrm>
          <a:prstGeom prst="rect">
            <a:avLst/>
          </a:prstGeom>
          <a:noFill/>
        </p:spPr>
        <p:txBody>
          <a:bodyPr wrap="square" rtlCol="0">
            <a:spAutoFit/>
          </a:bodyPr>
          <a:lstStyle/>
          <a:p>
            <a:pPr algn="ctr"/>
            <a:r>
              <a:rPr lang="en-US" sz="2000" b="1" dirty="0">
                <a:latin typeface="Times New Roman" panose="02020603050405020304" pitchFamily="18" charset="0"/>
                <a:ea typeface="Calibri" pitchFamily="34" charset="0"/>
                <a:cs typeface="Times New Roman" panose="02020603050405020304" pitchFamily="18" charset="0"/>
              </a:rPr>
              <a:t>SAS OUTPUT FOR STEPWISE SELECTION </a:t>
            </a:r>
            <a:endParaRPr lang="en-US" sz="2000" b="1" dirty="0">
              <a:latin typeface="Times New Roman" panose="02020603050405020304" pitchFamily="18" charset="0"/>
              <a:cs typeface="Times New Roman" panose="02020603050405020304" pitchFamily="18" charset="0"/>
            </a:endParaRPr>
          </a:p>
          <a:p>
            <a:pPr algn="ctr"/>
            <a:endParaRPr lang="en-US" sz="2400" dirty="0"/>
          </a:p>
        </p:txBody>
      </p:sp>
      <p:sp>
        <p:nvSpPr>
          <p:cNvPr id="6" name="TextBox 5"/>
          <p:cNvSpPr txBox="1"/>
          <p:nvPr/>
        </p:nvSpPr>
        <p:spPr>
          <a:xfrm>
            <a:off x="1279523" y="4601345"/>
            <a:ext cx="9621671" cy="1631216"/>
          </a:xfrm>
          <a:prstGeom prst="rect">
            <a:avLst/>
          </a:prstGeom>
          <a:noFill/>
        </p:spPr>
        <p:txBody>
          <a:bodyPr wrap="square" rtlCol="0">
            <a:spAutoFit/>
          </a:bodyPr>
          <a:lstStyle/>
          <a:p>
            <a:r>
              <a:rPr lang="en-US" sz="2000" dirty="0"/>
              <a:t>Applying </a:t>
            </a:r>
            <a:r>
              <a:rPr lang="en-US" sz="2000" b="1" dirty="0"/>
              <a:t>STEPWISE SELECTION</a:t>
            </a:r>
            <a:r>
              <a:rPr lang="en-US" sz="2000" dirty="0"/>
              <a:t> regression procedure, in first </a:t>
            </a:r>
            <a:r>
              <a:rPr lang="en-US" sz="2000" dirty="0" smtClean="0"/>
              <a:t>2 </a:t>
            </a:r>
            <a:r>
              <a:rPr lang="en-US" sz="2000" dirty="0"/>
              <a:t>steps the variables entered were </a:t>
            </a:r>
            <a:r>
              <a:rPr lang="en-US" sz="2000" dirty="0" smtClean="0"/>
              <a:t>sd8 &amp; sd10. </a:t>
            </a:r>
            <a:r>
              <a:rPr lang="en-US" sz="2000" dirty="0"/>
              <a:t>After step 2</a:t>
            </a:r>
            <a:r>
              <a:rPr lang="en-US" sz="2000" dirty="0" smtClean="0"/>
              <a:t>, </a:t>
            </a:r>
            <a:r>
              <a:rPr lang="en-US" sz="2000" dirty="0"/>
              <a:t>no (additional) effects met the 0.05 significance level for entry into the model. Therefore, </a:t>
            </a:r>
            <a:r>
              <a:rPr lang="en-US" sz="2000" b="1" dirty="0" smtClean="0"/>
              <a:t>sd8</a:t>
            </a:r>
            <a:r>
              <a:rPr lang="en-US" sz="2000" dirty="0" smtClean="0"/>
              <a:t>(</a:t>
            </a:r>
            <a:r>
              <a:rPr lang="en-US" sz="2000" b="1" dirty="0" smtClean="0"/>
              <a:t>Occupation</a:t>
            </a:r>
            <a:r>
              <a:rPr lang="en-US" sz="2000" dirty="0" smtClean="0"/>
              <a:t>) &amp; </a:t>
            </a:r>
            <a:r>
              <a:rPr lang="en-US" sz="2000" b="1" dirty="0" smtClean="0"/>
              <a:t>sd10(Housing Condition)</a:t>
            </a:r>
            <a:r>
              <a:rPr lang="en-US" sz="2000" dirty="0" smtClean="0"/>
              <a:t> </a:t>
            </a:r>
            <a:r>
              <a:rPr lang="en-US" sz="2000" dirty="0"/>
              <a:t>are only effects which are significant and hence included in the model</a:t>
            </a:r>
          </a:p>
          <a:p>
            <a:endParaRPr lang="en-US" sz="2000" dirty="0"/>
          </a:p>
        </p:txBody>
      </p:sp>
      <p:pic>
        <p:nvPicPr>
          <p:cNvPr id="4" name="Picture 3"/>
          <p:cNvPicPr>
            <a:picLocks noChangeAspect="1"/>
          </p:cNvPicPr>
          <p:nvPr/>
        </p:nvPicPr>
        <p:blipFill>
          <a:blip r:embed="rId4"/>
          <a:stretch>
            <a:fillRect/>
          </a:stretch>
        </p:blipFill>
        <p:spPr>
          <a:xfrm>
            <a:off x="802397" y="2455212"/>
            <a:ext cx="10575925" cy="1757734"/>
          </a:xfrm>
          <a:prstGeom prst="rect">
            <a:avLst/>
          </a:prstGeom>
        </p:spPr>
      </p:pic>
    </p:spTree>
    <p:extLst>
      <p:ext uri="{BB962C8B-B14F-4D97-AF65-F5344CB8AC3E}">
        <p14:creationId xmlns:p14="http://schemas.microsoft.com/office/powerpoint/2010/main" val="242351327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0" presetClass="entr" presetSubtype="0" decel="10000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strVal val="#ppt_w+.3"/>
                                          </p:val>
                                        </p:tav>
                                        <p:tav tm="100000">
                                          <p:val>
                                            <p:strVal val="#ppt_w"/>
                                          </p:val>
                                        </p:tav>
                                      </p:tavLst>
                                    </p:anim>
                                    <p:anim calcmode="lin" valueType="num">
                                      <p:cBhvr>
                                        <p:cTn id="13" dur="1000" fill="hold"/>
                                        <p:tgtEl>
                                          <p:spTgt spid="3"/>
                                        </p:tgtEl>
                                        <p:attrNameLst>
                                          <p:attrName>ppt_h</p:attrName>
                                        </p:attrNameLst>
                                      </p:cBhvr>
                                      <p:tavLst>
                                        <p:tav tm="0">
                                          <p:val>
                                            <p:strVal val="#ppt_h"/>
                                          </p:val>
                                        </p:tav>
                                        <p:tav tm="100000">
                                          <p:val>
                                            <p:strVal val="#ppt_h"/>
                                          </p:val>
                                        </p:tav>
                                      </p:tavLst>
                                    </p:anim>
                                    <p:animEffect transition="in" filter="fade">
                                      <p:cBhvr>
                                        <p:cTn id="14" dur="10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anim calcmode="lin" valueType="num">
                                      <p:cBhvr>
                                        <p:cTn id="25" dur="500" fill="hold"/>
                                        <p:tgtEl>
                                          <p:spTgt spid="6"/>
                                        </p:tgtEl>
                                        <p:attrNameLst>
                                          <p:attrName>ppt_x</p:attrName>
                                        </p:attrNameLst>
                                      </p:cBhvr>
                                      <p:tavLst>
                                        <p:tav tm="0">
                                          <p:val>
                                            <p:strVal val="#ppt_x"/>
                                          </p:val>
                                        </p:tav>
                                        <p:tav tm="100000">
                                          <p:val>
                                            <p:strVal val="#ppt_x"/>
                                          </p:val>
                                        </p:tav>
                                      </p:tavLst>
                                    </p:anim>
                                    <p:anim calcmode="lin" valueType="num">
                                      <p:cBhvr>
                                        <p:cTn id="26"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51516"/>
            <a:ext cx="12192000" cy="6858000"/>
          </a:xfrm>
          <a:prstGeom prst="rect">
            <a:avLst/>
          </a:prstGeom>
        </p:spPr>
      </p:pic>
      <p:sp>
        <p:nvSpPr>
          <p:cNvPr id="2" name="TextBox 1"/>
          <p:cNvSpPr txBox="1"/>
          <p:nvPr/>
        </p:nvSpPr>
        <p:spPr>
          <a:xfrm>
            <a:off x="3496101" y="738193"/>
            <a:ext cx="5199797" cy="800219"/>
          </a:xfrm>
          <a:prstGeom prst="rect">
            <a:avLst/>
          </a:prstGeom>
          <a:noFill/>
        </p:spPr>
        <p:txBody>
          <a:bodyPr wrap="square" rtlCol="0">
            <a:spAutoFit/>
          </a:bodyPr>
          <a:lstStyle/>
          <a:p>
            <a:pPr algn="ctr"/>
            <a:r>
              <a:rPr lang="en-US" sz="2800" b="1" u="sng" dirty="0">
                <a:solidFill>
                  <a:schemeClr val="accent1">
                    <a:lumMod val="50000"/>
                  </a:schemeClr>
                </a:solidFill>
                <a:latin typeface="Times New Roman" pitchFamily="18" charset="0"/>
                <a:cs typeface="Times New Roman" pitchFamily="18" charset="0"/>
              </a:rPr>
              <a:t>RESIDUAL CHI-SQUARE</a:t>
            </a:r>
          </a:p>
          <a:p>
            <a:pPr algn="ctr"/>
            <a:endParaRPr lang="en-US" dirty="0"/>
          </a:p>
        </p:txBody>
      </p:sp>
      <p:sp>
        <p:nvSpPr>
          <p:cNvPr id="3" name="TextBox 2"/>
          <p:cNvSpPr txBox="1"/>
          <p:nvPr/>
        </p:nvSpPr>
        <p:spPr>
          <a:xfrm>
            <a:off x="1419651" y="1538412"/>
            <a:ext cx="8586787" cy="1877437"/>
          </a:xfrm>
          <a:prstGeom prst="rect">
            <a:avLst/>
          </a:prstGeom>
          <a:noFill/>
        </p:spPr>
        <p:txBody>
          <a:bodyPr wrap="square" rtlCol="0">
            <a:spAutoFit/>
          </a:bodyPr>
          <a:lstStyle/>
          <a:p>
            <a:pPr fontAlgn="base">
              <a:spcBef>
                <a:spcPct val="0"/>
              </a:spcBef>
              <a:spcAft>
                <a:spcPct val="0"/>
              </a:spcAft>
            </a:pPr>
            <a:r>
              <a:rPr lang="en-US" sz="2300" b="1" dirty="0"/>
              <a:t>Hypothesis:</a:t>
            </a:r>
          </a:p>
          <a:p>
            <a:pPr lvl="0" fontAlgn="base">
              <a:lnSpc>
                <a:spcPct val="150000"/>
              </a:lnSpc>
              <a:spcBef>
                <a:spcPct val="0"/>
              </a:spcBef>
              <a:spcAft>
                <a:spcPct val="0"/>
              </a:spcAft>
            </a:pPr>
            <a:r>
              <a:rPr lang="en-US" sz="2300" b="1" dirty="0">
                <a:ea typeface="Calibri" pitchFamily="34" charset="0"/>
                <a:cs typeface="Times New Roman" pitchFamily="18" charset="0"/>
              </a:rPr>
              <a:t>H</a:t>
            </a:r>
            <a:r>
              <a:rPr lang="en-US" sz="2300" b="1" baseline="-30000" dirty="0">
                <a:ea typeface="Calibri" pitchFamily="34" charset="0"/>
                <a:cs typeface="Times New Roman" pitchFamily="18" charset="0"/>
              </a:rPr>
              <a:t>0</a:t>
            </a:r>
            <a:r>
              <a:rPr lang="en-US" sz="2300" b="1" dirty="0">
                <a:ea typeface="Calibri" pitchFamily="34" charset="0"/>
                <a:cs typeface="Times New Roman" pitchFamily="18" charset="0"/>
              </a:rPr>
              <a:t>: </a:t>
            </a:r>
            <a:r>
              <a:rPr lang="en-US" sz="2300" dirty="0" smtClean="0">
                <a:ea typeface="Calibri" pitchFamily="34" charset="0"/>
                <a:cs typeface="Times New Roman" pitchFamily="18" charset="0"/>
              </a:rPr>
              <a:t>The remaining independent variables are not significant.</a:t>
            </a:r>
            <a:endParaRPr lang="en-US" sz="2300" dirty="0">
              <a:ea typeface="Calibri" pitchFamily="34" charset="0"/>
              <a:cs typeface="Times New Roman" pitchFamily="18" charset="0"/>
            </a:endParaRPr>
          </a:p>
          <a:p>
            <a:pPr lvl="0" eaLnBrk="0" fontAlgn="base" hangingPunct="0">
              <a:lnSpc>
                <a:spcPct val="150000"/>
              </a:lnSpc>
              <a:spcBef>
                <a:spcPct val="0"/>
              </a:spcBef>
              <a:spcAft>
                <a:spcPct val="0"/>
              </a:spcAft>
            </a:pPr>
            <a:r>
              <a:rPr lang="en-US" sz="2300" b="1" dirty="0">
                <a:ea typeface="Calibri" pitchFamily="34" charset="0"/>
                <a:cs typeface="Times New Roman" pitchFamily="18" charset="0"/>
              </a:rPr>
              <a:t>H</a:t>
            </a:r>
            <a:r>
              <a:rPr lang="en-US" sz="2300" b="1" baseline="-30000" dirty="0">
                <a:ea typeface="Calibri" pitchFamily="34" charset="0"/>
                <a:cs typeface="Times New Roman" pitchFamily="18" charset="0"/>
              </a:rPr>
              <a:t>1</a:t>
            </a:r>
            <a:r>
              <a:rPr lang="en-US" sz="2300" b="1" dirty="0" smtClean="0">
                <a:ea typeface="Calibri" pitchFamily="34" charset="0"/>
                <a:cs typeface="Times New Roman" pitchFamily="18" charset="0"/>
              </a:rPr>
              <a:t>:</a:t>
            </a:r>
            <a:r>
              <a:rPr lang="en-US" sz="2300" dirty="0">
                <a:ea typeface="Calibri" pitchFamily="34" charset="0"/>
                <a:cs typeface="Times New Roman" pitchFamily="18" charset="0"/>
              </a:rPr>
              <a:t> The remaining independent variables are </a:t>
            </a:r>
            <a:r>
              <a:rPr lang="en-US" sz="2300" dirty="0" smtClean="0">
                <a:ea typeface="Calibri" pitchFamily="34" charset="0"/>
                <a:cs typeface="Times New Roman" pitchFamily="18" charset="0"/>
              </a:rPr>
              <a:t>significant</a:t>
            </a:r>
            <a:r>
              <a:rPr lang="en-US" sz="2300" b="1" dirty="0" smtClean="0">
                <a:ea typeface="Calibri" pitchFamily="34" charset="0"/>
                <a:cs typeface="Times New Roman" pitchFamily="18" charset="0"/>
              </a:rPr>
              <a:t> </a:t>
            </a:r>
            <a:r>
              <a:rPr lang="en-US" sz="2300" dirty="0" smtClean="0">
                <a:ea typeface="Calibri" pitchFamily="34" charset="0"/>
                <a:cs typeface="Times New Roman" pitchFamily="18" charset="0"/>
              </a:rPr>
              <a:t>.</a:t>
            </a:r>
            <a:endParaRPr lang="en-US" sz="2300" dirty="0">
              <a:cs typeface="Arial" pitchFamily="34" charset="0"/>
            </a:endParaRPr>
          </a:p>
          <a:p>
            <a:endParaRPr lang="en-US" sz="2000" dirty="0"/>
          </a:p>
        </p:txBody>
      </p:sp>
      <p:sp>
        <p:nvSpPr>
          <p:cNvPr id="6" name="TextBox 5"/>
          <p:cNvSpPr txBox="1"/>
          <p:nvPr/>
        </p:nvSpPr>
        <p:spPr>
          <a:xfrm>
            <a:off x="666750" y="5002771"/>
            <a:ext cx="10858500" cy="1523494"/>
          </a:xfrm>
          <a:prstGeom prst="rect">
            <a:avLst/>
          </a:prstGeom>
          <a:noFill/>
        </p:spPr>
        <p:txBody>
          <a:bodyPr wrap="square" rtlCol="0">
            <a:spAutoFit/>
          </a:bodyPr>
          <a:lstStyle/>
          <a:p>
            <a:r>
              <a:rPr lang="en-US" sz="2300" dirty="0">
                <a:cs typeface="Times New Roman" pitchFamily="18" charset="0"/>
              </a:rPr>
              <a:t>Since the p-value &gt; 0.05, we do not reject H</a:t>
            </a:r>
            <a:r>
              <a:rPr lang="en-US" sz="2300" baseline="-25000" dirty="0">
                <a:cs typeface="Times New Roman" pitchFamily="18" charset="0"/>
              </a:rPr>
              <a:t>0 </a:t>
            </a:r>
            <a:r>
              <a:rPr lang="en-US" sz="2300" dirty="0">
                <a:cs typeface="Times New Roman" pitchFamily="18" charset="0"/>
              </a:rPr>
              <a:t>. Hence </a:t>
            </a:r>
            <a:r>
              <a:rPr lang="en-US" sz="2300" b="1" dirty="0" smtClean="0">
                <a:cs typeface="Times New Roman" pitchFamily="18" charset="0"/>
              </a:rPr>
              <a:t>t</a:t>
            </a:r>
            <a:r>
              <a:rPr lang="en-US" sz="2300" b="1" dirty="0" smtClean="0">
                <a:ea typeface="Calibri" pitchFamily="34" charset="0"/>
                <a:cs typeface="Times New Roman" pitchFamily="18" charset="0"/>
              </a:rPr>
              <a:t>he </a:t>
            </a:r>
            <a:r>
              <a:rPr lang="en-US" sz="2300" b="1" dirty="0">
                <a:ea typeface="Calibri" pitchFamily="34" charset="0"/>
                <a:cs typeface="Times New Roman" pitchFamily="18" charset="0"/>
              </a:rPr>
              <a:t>remaining independent variables are not significant</a:t>
            </a:r>
            <a:r>
              <a:rPr lang="en-US" sz="2300" dirty="0" smtClean="0">
                <a:cs typeface="Times New Roman" pitchFamily="18" charset="0"/>
              </a:rPr>
              <a:t> </a:t>
            </a:r>
            <a:r>
              <a:rPr lang="en-US" sz="2300" dirty="0">
                <a:cs typeface="Times New Roman" pitchFamily="18" charset="0"/>
              </a:rPr>
              <a:t>and we proceed with </a:t>
            </a:r>
            <a:r>
              <a:rPr lang="en-US" sz="2300" dirty="0" smtClean="0">
                <a:cs typeface="Times New Roman" pitchFamily="18" charset="0"/>
              </a:rPr>
              <a:t>the 2 variables </a:t>
            </a:r>
            <a:r>
              <a:rPr lang="en-US" sz="2300" dirty="0">
                <a:cs typeface="Times New Roman" pitchFamily="18" charset="0"/>
              </a:rPr>
              <a:t>given by the stepwise procedure.</a:t>
            </a:r>
          </a:p>
          <a:p>
            <a:endParaRPr lang="en-US" sz="2400" dirty="0"/>
          </a:p>
        </p:txBody>
      </p:sp>
      <p:pic>
        <p:nvPicPr>
          <p:cNvPr id="8" name="Picture 7"/>
          <p:cNvPicPr>
            <a:picLocks noChangeAspect="1"/>
          </p:cNvPicPr>
          <p:nvPr/>
        </p:nvPicPr>
        <p:blipFill>
          <a:blip r:embed="rId4"/>
          <a:stretch>
            <a:fillRect/>
          </a:stretch>
        </p:blipFill>
        <p:spPr>
          <a:xfrm>
            <a:off x="3018009" y="3319769"/>
            <a:ext cx="5923549" cy="1382720"/>
          </a:xfrm>
          <a:prstGeom prst="rect">
            <a:avLst/>
          </a:prstGeom>
        </p:spPr>
      </p:pic>
      <p:sp>
        <p:nvSpPr>
          <p:cNvPr id="9" name="Oval 8"/>
          <p:cNvSpPr/>
          <p:nvPr/>
        </p:nvSpPr>
        <p:spPr>
          <a:xfrm>
            <a:off x="7187141" y="4214813"/>
            <a:ext cx="1754417" cy="487676"/>
          </a:xfrm>
          <a:prstGeom prst="ellipse">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57150">
                <a:solidFill>
                  <a:schemeClr val="tx1"/>
                </a:solidFill>
              </a:ln>
            </a:endParaRPr>
          </a:p>
        </p:txBody>
      </p:sp>
    </p:spTree>
    <p:extLst>
      <p:ext uri="{BB962C8B-B14F-4D97-AF65-F5344CB8AC3E}">
        <p14:creationId xmlns:p14="http://schemas.microsoft.com/office/powerpoint/2010/main" val="54061444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anim calcmode="lin" valueType="num">
                                      <p:cBhvr>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500" fill="hold"/>
                                        <p:tgtEl>
                                          <p:spTgt spid="3">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anim calcmode="lin" valueType="num">
                                      <p:cBhvr>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4"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down)">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heel(1)">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anim calcmode="lin" valueType="num">
                                      <p:cBhvr>
                                        <p:cTn id="40" dur="500" fill="hold"/>
                                        <p:tgtEl>
                                          <p:spTgt spid="6"/>
                                        </p:tgtEl>
                                        <p:attrNameLst>
                                          <p:attrName>ppt_x</p:attrName>
                                        </p:attrNameLst>
                                      </p:cBhvr>
                                      <p:tavLst>
                                        <p:tav tm="0">
                                          <p:val>
                                            <p:strVal val="#ppt_x"/>
                                          </p:val>
                                        </p:tav>
                                        <p:tav tm="100000">
                                          <p:val>
                                            <p:strVal val="#ppt_x"/>
                                          </p:val>
                                        </p:tav>
                                      </p:tavLst>
                                    </p:anim>
                                    <p:anim calcmode="lin" valueType="num">
                                      <p:cBhvr>
                                        <p:cTn id="41"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p:cNvSpPr txBox="1"/>
          <p:nvPr/>
        </p:nvSpPr>
        <p:spPr>
          <a:xfrm>
            <a:off x="1497830" y="784909"/>
            <a:ext cx="9184943" cy="1015663"/>
          </a:xfrm>
          <a:prstGeom prst="rect">
            <a:avLst/>
          </a:prstGeom>
          <a:noFill/>
        </p:spPr>
        <p:txBody>
          <a:bodyPr wrap="square" rtlCol="0">
            <a:spAutoFit/>
          </a:bodyPr>
          <a:lstStyle/>
          <a:p>
            <a:pPr algn="ctr"/>
            <a:r>
              <a:rPr lang="en-US" sz="2800" b="1" u="sng" dirty="0">
                <a:solidFill>
                  <a:schemeClr val="accent1">
                    <a:lumMod val="50000"/>
                  </a:schemeClr>
                </a:solidFill>
                <a:latin typeface="Times New Roman" pitchFamily="18" charset="0"/>
                <a:cs typeface="Times New Roman" pitchFamily="18" charset="0"/>
              </a:rPr>
              <a:t>WALD STATISTICS (INDIVIDUAL TESTING)</a:t>
            </a:r>
          </a:p>
          <a:p>
            <a:pPr algn="ctr"/>
            <a:endParaRPr lang="en-US" sz="3200" dirty="0"/>
          </a:p>
        </p:txBody>
      </p:sp>
      <p:sp>
        <p:nvSpPr>
          <p:cNvPr id="3" name="TextBox 2"/>
          <p:cNvSpPr txBox="1"/>
          <p:nvPr/>
        </p:nvSpPr>
        <p:spPr>
          <a:xfrm>
            <a:off x="1087455" y="1644156"/>
            <a:ext cx="7111610" cy="1846659"/>
          </a:xfrm>
          <a:prstGeom prst="rect">
            <a:avLst/>
          </a:prstGeom>
          <a:noFill/>
        </p:spPr>
        <p:txBody>
          <a:bodyPr wrap="square" rtlCol="0">
            <a:spAutoFit/>
          </a:bodyPr>
          <a:lstStyle/>
          <a:p>
            <a:pPr fontAlgn="base">
              <a:spcBef>
                <a:spcPct val="0"/>
              </a:spcBef>
              <a:spcAft>
                <a:spcPct val="0"/>
              </a:spcAft>
            </a:pPr>
            <a:r>
              <a:rPr lang="en-US" sz="2300" b="1" dirty="0"/>
              <a:t>Hypothesis:</a:t>
            </a:r>
          </a:p>
          <a:p>
            <a:pPr lvl="0" fontAlgn="base">
              <a:lnSpc>
                <a:spcPct val="150000"/>
              </a:lnSpc>
              <a:spcBef>
                <a:spcPct val="0"/>
              </a:spcBef>
              <a:spcAft>
                <a:spcPct val="0"/>
              </a:spcAft>
            </a:pPr>
            <a:r>
              <a:rPr lang="en-US" sz="2300" b="1" dirty="0">
                <a:ea typeface="Calibri" pitchFamily="34" charset="0"/>
                <a:cs typeface="Times New Roman" pitchFamily="18" charset="0"/>
              </a:rPr>
              <a:t>H</a:t>
            </a:r>
            <a:r>
              <a:rPr lang="en-US" sz="2300" b="1" baseline="-30000" dirty="0">
                <a:ea typeface="Calibri" pitchFamily="34" charset="0"/>
                <a:cs typeface="Times New Roman" pitchFamily="18" charset="0"/>
              </a:rPr>
              <a:t>0</a:t>
            </a:r>
            <a:r>
              <a:rPr lang="en-US" sz="2300" b="1" dirty="0">
                <a:ea typeface="Calibri" pitchFamily="34" charset="0"/>
                <a:cs typeface="Times New Roman" pitchFamily="18" charset="0"/>
              </a:rPr>
              <a:t>: </a:t>
            </a:r>
            <a:r>
              <a:rPr lang="en-US" sz="2300" dirty="0" smtClean="0">
                <a:ea typeface="Calibri" pitchFamily="34" charset="0"/>
                <a:cs typeface="Mangal" pitchFamily="18" charset="0"/>
              </a:rPr>
              <a:t>β</a:t>
            </a:r>
            <a:r>
              <a:rPr lang="en-US" sz="2300" baseline="-30000" dirty="0" err="1" smtClean="0">
                <a:ea typeface="Calibri" pitchFamily="34" charset="0"/>
                <a:cs typeface="Mangal" pitchFamily="18" charset="0"/>
              </a:rPr>
              <a:t>i</a:t>
            </a:r>
            <a:r>
              <a:rPr lang="en-US" sz="2300" b="1" baseline="-30000" dirty="0" smtClean="0">
                <a:ea typeface="Calibri" pitchFamily="34" charset="0"/>
                <a:cs typeface="Mangal" pitchFamily="18" charset="0"/>
              </a:rPr>
              <a:t> </a:t>
            </a:r>
            <a:r>
              <a:rPr lang="en-US" sz="2300" dirty="0" smtClean="0">
                <a:ea typeface="Calibri" pitchFamily="34" charset="0"/>
                <a:cs typeface="Times New Roman" pitchFamily="18" charset="0"/>
              </a:rPr>
              <a:t>= 0 ;     </a:t>
            </a:r>
            <a:r>
              <a:rPr lang="en-US" sz="2300" dirty="0" err="1" smtClean="0">
                <a:ea typeface="Calibri" pitchFamily="34" charset="0"/>
                <a:cs typeface="Times New Roman" pitchFamily="18" charset="0"/>
              </a:rPr>
              <a:t>i</a:t>
            </a:r>
            <a:r>
              <a:rPr lang="en-US" sz="2300" dirty="0" smtClean="0">
                <a:ea typeface="Calibri" pitchFamily="34" charset="0"/>
                <a:cs typeface="Times New Roman" pitchFamily="18" charset="0"/>
              </a:rPr>
              <a:t> = 8, 10</a:t>
            </a:r>
            <a:endParaRPr lang="en-US" sz="2300" dirty="0">
              <a:ea typeface="Calibri" pitchFamily="34" charset="0"/>
              <a:cs typeface="Times New Roman" pitchFamily="18" charset="0"/>
            </a:endParaRPr>
          </a:p>
          <a:p>
            <a:pPr lvl="0" eaLnBrk="0" fontAlgn="base" hangingPunct="0">
              <a:lnSpc>
                <a:spcPct val="150000"/>
              </a:lnSpc>
              <a:spcBef>
                <a:spcPct val="0"/>
              </a:spcBef>
              <a:spcAft>
                <a:spcPct val="0"/>
              </a:spcAft>
            </a:pPr>
            <a:r>
              <a:rPr lang="en-US" sz="2300" b="1" dirty="0">
                <a:ea typeface="Calibri" pitchFamily="34" charset="0"/>
                <a:cs typeface="Times New Roman" pitchFamily="18" charset="0"/>
              </a:rPr>
              <a:t>H</a:t>
            </a:r>
            <a:r>
              <a:rPr lang="en-US" sz="2300" b="1" baseline="-30000" dirty="0">
                <a:ea typeface="Calibri" pitchFamily="34" charset="0"/>
                <a:cs typeface="Times New Roman" pitchFamily="18" charset="0"/>
              </a:rPr>
              <a:t>1</a:t>
            </a:r>
            <a:r>
              <a:rPr lang="en-US" sz="2300" b="1" dirty="0">
                <a:ea typeface="Calibri" pitchFamily="34" charset="0"/>
                <a:cs typeface="Times New Roman" pitchFamily="18" charset="0"/>
              </a:rPr>
              <a:t>: </a:t>
            </a:r>
            <a:r>
              <a:rPr lang="en-US" sz="2300" dirty="0">
                <a:ea typeface="Calibri" pitchFamily="34" charset="0"/>
                <a:cs typeface="Mangal" pitchFamily="18" charset="0"/>
              </a:rPr>
              <a:t>β</a:t>
            </a:r>
            <a:r>
              <a:rPr lang="en-US" sz="2300" baseline="-30000" dirty="0" err="1">
                <a:ea typeface="Calibri" pitchFamily="34" charset="0"/>
                <a:cs typeface="Mangal" pitchFamily="18" charset="0"/>
              </a:rPr>
              <a:t>i</a:t>
            </a:r>
            <a:r>
              <a:rPr lang="en-US" sz="2300" b="1" baseline="-30000" dirty="0">
                <a:ea typeface="Calibri" pitchFamily="34" charset="0"/>
                <a:cs typeface="Mangal" pitchFamily="18" charset="0"/>
              </a:rPr>
              <a:t> </a:t>
            </a:r>
            <a:r>
              <a:rPr lang="en-US" sz="2300" dirty="0" smtClean="0">
                <a:ea typeface="Calibri" pitchFamily="34" charset="0"/>
                <a:cs typeface="Times New Roman" pitchFamily="18" charset="0"/>
              </a:rPr>
              <a:t>≠ 0 ;     for </a:t>
            </a:r>
            <a:r>
              <a:rPr lang="en-US" sz="2300" dirty="0">
                <a:ea typeface="Calibri" pitchFamily="34" charset="0"/>
                <a:cs typeface="Times New Roman" pitchFamily="18" charset="0"/>
              </a:rPr>
              <a:t>at least one </a:t>
            </a:r>
            <a:endParaRPr lang="en-US" sz="2300" dirty="0">
              <a:cs typeface="Arial" pitchFamily="34" charset="0"/>
            </a:endParaRPr>
          </a:p>
          <a:p>
            <a:endParaRPr lang="en-US" dirty="0"/>
          </a:p>
        </p:txBody>
      </p:sp>
      <p:sp>
        <p:nvSpPr>
          <p:cNvPr id="6" name="TextBox 5"/>
          <p:cNvSpPr txBox="1"/>
          <p:nvPr/>
        </p:nvSpPr>
        <p:spPr>
          <a:xfrm>
            <a:off x="539609" y="5360416"/>
            <a:ext cx="11101386" cy="1200329"/>
          </a:xfrm>
          <a:prstGeom prst="rect">
            <a:avLst/>
          </a:prstGeom>
          <a:noFill/>
        </p:spPr>
        <p:txBody>
          <a:bodyPr wrap="square" rtlCol="0">
            <a:spAutoFit/>
          </a:bodyPr>
          <a:lstStyle/>
          <a:p>
            <a:r>
              <a:rPr lang="en-US" sz="2300" dirty="0">
                <a:cs typeface="Times New Roman" pitchFamily="18" charset="0"/>
              </a:rPr>
              <a:t>From the table of Analysis of </a:t>
            </a:r>
            <a:r>
              <a:rPr lang="en-US" sz="2300" dirty="0" smtClean="0">
                <a:cs typeface="Times New Roman" pitchFamily="18" charset="0"/>
              </a:rPr>
              <a:t>effects, </a:t>
            </a:r>
            <a:r>
              <a:rPr lang="en-US" sz="2300" dirty="0">
                <a:cs typeface="Times New Roman" pitchFamily="18" charset="0"/>
              </a:rPr>
              <a:t>the p-value of all the variables is less than </a:t>
            </a:r>
            <a:r>
              <a:rPr lang="en-US" sz="2300" dirty="0" smtClean="0">
                <a:cs typeface="Times New Roman" pitchFamily="18" charset="0"/>
              </a:rPr>
              <a:t>0.05. Thus </a:t>
            </a:r>
            <a:r>
              <a:rPr lang="en-US" sz="2300" dirty="0">
                <a:cs typeface="Times New Roman" pitchFamily="18" charset="0"/>
              </a:rPr>
              <a:t>the variables </a:t>
            </a:r>
            <a:r>
              <a:rPr lang="en-US" sz="2300" dirty="0" smtClean="0">
                <a:cs typeface="Times New Roman" pitchFamily="18" charset="0"/>
              </a:rPr>
              <a:t> sd8 </a:t>
            </a:r>
            <a:r>
              <a:rPr lang="en-US" sz="2300" dirty="0">
                <a:cs typeface="Times New Roman" pitchFamily="18" charset="0"/>
              </a:rPr>
              <a:t>and </a:t>
            </a:r>
            <a:r>
              <a:rPr lang="en-US" sz="2300" dirty="0" smtClean="0">
                <a:cs typeface="Times New Roman" pitchFamily="18" charset="0"/>
              </a:rPr>
              <a:t>sd10 </a:t>
            </a:r>
            <a:r>
              <a:rPr lang="en-US" sz="2300" dirty="0">
                <a:cs typeface="Times New Roman" pitchFamily="18" charset="0"/>
              </a:rPr>
              <a:t>are significant at 5% level of significance.</a:t>
            </a:r>
          </a:p>
          <a:p>
            <a:endParaRPr lang="en-US" sz="2400" dirty="0"/>
          </a:p>
        </p:txBody>
      </p:sp>
      <p:pic>
        <p:nvPicPr>
          <p:cNvPr id="4" name="Picture 3"/>
          <p:cNvPicPr>
            <a:picLocks noChangeAspect="1"/>
          </p:cNvPicPr>
          <p:nvPr/>
        </p:nvPicPr>
        <p:blipFill>
          <a:blip r:embed="rId4"/>
          <a:stretch>
            <a:fillRect/>
          </a:stretch>
        </p:blipFill>
        <p:spPr>
          <a:xfrm>
            <a:off x="3981542" y="3222814"/>
            <a:ext cx="4005171" cy="1857771"/>
          </a:xfrm>
          <a:prstGeom prst="rect">
            <a:avLst/>
          </a:prstGeom>
        </p:spPr>
      </p:pic>
      <p:sp>
        <p:nvSpPr>
          <p:cNvPr id="5" name="Oval 4"/>
          <p:cNvSpPr/>
          <p:nvPr/>
        </p:nvSpPr>
        <p:spPr>
          <a:xfrm>
            <a:off x="7020669" y="4277525"/>
            <a:ext cx="966044" cy="942976"/>
          </a:xfrm>
          <a:prstGeom prst="ellipse">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446954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anim calcmode="lin" valueType="num">
                                      <p:cBhvr>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500" fill="hold"/>
                                        <p:tgtEl>
                                          <p:spTgt spid="3">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anim calcmode="lin" valueType="num">
                                      <p:cBhvr>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4"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down)">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heel(1)">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anim calcmode="lin" valueType="num">
                                      <p:cBhvr>
                                        <p:cTn id="40" dur="500" fill="hold"/>
                                        <p:tgtEl>
                                          <p:spTgt spid="6"/>
                                        </p:tgtEl>
                                        <p:attrNameLst>
                                          <p:attrName>ppt_x</p:attrName>
                                        </p:attrNameLst>
                                      </p:cBhvr>
                                      <p:tavLst>
                                        <p:tav tm="0">
                                          <p:val>
                                            <p:strVal val="#ppt_x"/>
                                          </p:val>
                                        </p:tav>
                                        <p:tav tm="100000">
                                          <p:val>
                                            <p:strVal val="#ppt_x"/>
                                          </p:val>
                                        </p:tav>
                                      </p:tavLst>
                                    </p:anim>
                                    <p:anim calcmode="lin" valueType="num">
                                      <p:cBhvr>
                                        <p:cTn id="41"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p:cNvSpPr txBox="1"/>
          <p:nvPr/>
        </p:nvSpPr>
        <p:spPr>
          <a:xfrm>
            <a:off x="3605283" y="705818"/>
            <a:ext cx="4981433" cy="923330"/>
          </a:xfrm>
          <a:prstGeom prst="rect">
            <a:avLst/>
          </a:prstGeom>
          <a:noFill/>
        </p:spPr>
        <p:txBody>
          <a:bodyPr wrap="square" rtlCol="0">
            <a:spAutoFit/>
          </a:bodyPr>
          <a:lstStyle/>
          <a:p>
            <a:pPr algn="ctr"/>
            <a:r>
              <a:rPr lang="en-US" sz="3600" b="1" u="sng" dirty="0">
                <a:latin typeface="Times New Roman" pitchFamily="18" charset="0"/>
                <a:cs typeface="Times New Roman" pitchFamily="18" charset="0"/>
              </a:rPr>
              <a:t>ODDS RATIO</a:t>
            </a:r>
          </a:p>
          <a:p>
            <a:endParaRPr lang="en-US" dirty="0"/>
          </a:p>
        </p:txBody>
      </p:sp>
      <p:pic>
        <p:nvPicPr>
          <p:cNvPr id="4" name="Picture 3"/>
          <p:cNvPicPr>
            <a:picLocks noChangeAspect="1"/>
          </p:cNvPicPr>
          <p:nvPr/>
        </p:nvPicPr>
        <p:blipFill>
          <a:blip r:embed="rId4"/>
          <a:stretch>
            <a:fillRect/>
          </a:stretch>
        </p:blipFill>
        <p:spPr>
          <a:xfrm>
            <a:off x="462418" y="1815689"/>
            <a:ext cx="8617378" cy="4394338"/>
          </a:xfrm>
          <a:prstGeom prst="rect">
            <a:avLst/>
          </a:prstGeom>
        </p:spPr>
      </p:pic>
      <p:sp>
        <p:nvSpPr>
          <p:cNvPr id="6" name="Cube 5"/>
          <p:cNvSpPr/>
          <p:nvPr/>
        </p:nvSpPr>
        <p:spPr>
          <a:xfrm>
            <a:off x="5011165" y="3002882"/>
            <a:ext cx="1233712" cy="3247896"/>
          </a:xfrm>
          <a:prstGeom prst="cube">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Elbow Connector 7"/>
          <p:cNvCxnSpPr>
            <a:endCxn id="21" idx="1"/>
          </p:cNvCxnSpPr>
          <p:nvPr/>
        </p:nvCxnSpPr>
        <p:spPr>
          <a:xfrm flipV="1">
            <a:off x="6230516" y="2365936"/>
            <a:ext cx="3172023" cy="635688"/>
          </a:xfrm>
          <a:prstGeom prst="bentConnector3">
            <a:avLst>
              <a:gd name="adj1" fmla="val 50000"/>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21" name="Chevron 20"/>
          <p:cNvSpPr/>
          <p:nvPr/>
        </p:nvSpPr>
        <p:spPr>
          <a:xfrm>
            <a:off x="9243231" y="2155479"/>
            <a:ext cx="318616" cy="420914"/>
          </a:xfrm>
          <a:prstGeom prst="chevron">
            <a:avLst/>
          </a:prstGeom>
          <a:solidFill>
            <a:srgbClr val="00206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ounded Rectangle 21"/>
          <p:cNvSpPr/>
          <p:nvPr/>
        </p:nvSpPr>
        <p:spPr>
          <a:xfrm>
            <a:off x="9572876" y="1354024"/>
            <a:ext cx="2171449" cy="2026340"/>
          </a:xfrm>
          <a:prstGeom prst="roundRect">
            <a:avLst/>
          </a:prstGeom>
          <a:no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9760833" y="1564481"/>
            <a:ext cx="1929350" cy="1815882"/>
          </a:xfrm>
          <a:prstGeom prst="rect">
            <a:avLst/>
          </a:prstGeom>
          <a:noFill/>
        </p:spPr>
        <p:txBody>
          <a:bodyPr wrap="square" rtlCol="0">
            <a:spAutoFit/>
          </a:bodyPr>
          <a:lstStyle/>
          <a:p>
            <a:r>
              <a:rPr lang="en-US" sz="1600" b="1" dirty="0"/>
              <a:t>People who select public banks are 0.359 times less likely to be present in private sector than in housewives.</a:t>
            </a:r>
          </a:p>
          <a:p>
            <a:endParaRPr lang="en-US" sz="1600" dirty="0"/>
          </a:p>
        </p:txBody>
      </p:sp>
    </p:spTree>
    <p:extLst>
      <p:ext uri="{BB962C8B-B14F-4D97-AF65-F5344CB8AC3E}">
        <p14:creationId xmlns:p14="http://schemas.microsoft.com/office/powerpoint/2010/main" val="48828668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p:tgtEl>
                                          <p:spTgt spid="6"/>
                                        </p:tgtEl>
                                        <p:attrNameLst>
                                          <p:attrName>ppt_y</p:attrName>
                                        </p:attrNameLst>
                                      </p:cBhvr>
                                      <p:tavLst>
                                        <p:tav tm="0">
                                          <p:val>
                                            <p:strVal val="#ppt_y+#ppt_h*1.125000"/>
                                          </p:val>
                                        </p:tav>
                                        <p:tav tm="100000">
                                          <p:val>
                                            <p:strVal val="#ppt_y"/>
                                          </p:val>
                                        </p:tav>
                                      </p:tavLst>
                                    </p:anim>
                                    <p:animEffect transition="in" filter="wipe(up)">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50" presetClass="entr" presetSubtype="0" decel="100000"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ppt_w</p:attrName>
                                        </p:attrNameLst>
                                      </p:cBhvr>
                                      <p:tavLst>
                                        <p:tav tm="0">
                                          <p:val>
                                            <p:strVal val="#ppt_w+.3"/>
                                          </p:val>
                                        </p:tav>
                                        <p:tav tm="100000">
                                          <p:val>
                                            <p:strVal val="#ppt_w"/>
                                          </p:val>
                                        </p:tav>
                                      </p:tavLst>
                                    </p:anim>
                                    <p:anim calcmode="lin" valueType="num">
                                      <p:cBhvr>
                                        <p:cTn id="29" dur="500" fill="hold"/>
                                        <p:tgtEl>
                                          <p:spTgt spid="21"/>
                                        </p:tgtEl>
                                        <p:attrNameLst>
                                          <p:attrName>ppt_h</p:attrName>
                                        </p:attrNameLst>
                                      </p:cBhvr>
                                      <p:tavLst>
                                        <p:tav tm="0">
                                          <p:val>
                                            <p:strVal val="#ppt_h"/>
                                          </p:val>
                                        </p:tav>
                                        <p:tav tm="100000">
                                          <p:val>
                                            <p:strVal val="#ppt_h"/>
                                          </p:val>
                                        </p:tav>
                                      </p:tavLst>
                                    </p:anim>
                                    <p:animEffect transition="in" filter="fade">
                                      <p:cBhvr>
                                        <p:cTn id="30" dur="500"/>
                                        <p:tgtEl>
                                          <p:spTgt spid="2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par>
                                <p:cTn id="34" presetID="55" presetClass="entr" presetSubtype="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p:cTn id="36" dur="500" fill="hold"/>
                                        <p:tgtEl>
                                          <p:spTgt spid="23"/>
                                        </p:tgtEl>
                                        <p:attrNameLst>
                                          <p:attrName>ppt_w</p:attrName>
                                        </p:attrNameLst>
                                      </p:cBhvr>
                                      <p:tavLst>
                                        <p:tav tm="0">
                                          <p:val>
                                            <p:strVal val="#ppt_w*0.70"/>
                                          </p:val>
                                        </p:tav>
                                        <p:tav tm="100000">
                                          <p:val>
                                            <p:strVal val="#ppt_w"/>
                                          </p:val>
                                        </p:tav>
                                      </p:tavLst>
                                    </p:anim>
                                    <p:anim calcmode="lin" valueType="num">
                                      <p:cBhvr>
                                        <p:cTn id="37" dur="500" fill="hold"/>
                                        <p:tgtEl>
                                          <p:spTgt spid="23"/>
                                        </p:tgtEl>
                                        <p:attrNameLst>
                                          <p:attrName>ppt_h</p:attrName>
                                        </p:attrNameLst>
                                      </p:cBhvr>
                                      <p:tavLst>
                                        <p:tav tm="0">
                                          <p:val>
                                            <p:strVal val="#ppt_h"/>
                                          </p:val>
                                        </p:tav>
                                        <p:tav tm="100000">
                                          <p:val>
                                            <p:strVal val="#ppt_h"/>
                                          </p:val>
                                        </p:tav>
                                      </p:tavLst>
                                    </p:anim>
                                    <p:animEffect transition="in" filter="fade">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21" grpId="0" animBg="1"/>
      <p:bldP spid="22" grpId="0" animBg="1"/>
      <p:bldP spid="2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2247900" y="471488"/>
            <a:ext cx="7772400" cy="1600199"/>
          </a:xfrm>
        </p:spPr>
        <p:txBody>
          <a:bodyPr>
            <a:noAutofit/>
          </a:bodyPr>
          <a:lstStyle/>
          <a:p>
            <a:r>
              <a:rPr lang="en-US" sz="3200" u="sng" dirty="0" smtClean="0">
                <a:solidFill>
                  <a:schemeClr val="accent2">
                    <a:lumMod val="50000"/>
                  </a:schemeClr>
                </a:solidFill>
                <a:latin typeface="+mn-lt"/>
              </a:rPr>
              <a:t>ODDS RATIO INTERPRETATION</a:t>
            </a:r>
            <a:br>
              <a:rPr lang="en-US" sz="3200" u="sng" dirty="0" smtClean="0">
                <a:solidFill>
                  <a:schemeClr val="accent2">
                    <a:lumMod val="50000"/>
                  </a:schemeClr>
                </a:solidFill>
                <a:latin typeface="+mn-lt"/>
              </a:rPr>
            </a:br>
            <a:endParaRPr lang="en-US" sz="2400" u="sng" dirty="0">
              <a:solidFill>
                <a:schemeClr val="accent2">
                  <a:lumMod val="50000"/>
                </a:schemeClr>
              </a:solidFill>
              <a:latin typeface="+mn-lt"/>
            </a:endParaRPr>
          </a:p>
        </p:txBody>
      </p:sp>
      <p:sp>
        <p:nvSpPr>
          <p:cNvPr id="3" name="Subtitle 2"/>
          <p:cNvSpPr>
            <a:spLocks noGrp="1"/>
          </p:cNvSpPr>
          <p:nvPr>
            <p:ph type="subTitle" idx="1"/>
          </p:nvPr>
        </p:nvSpPr>
        <p:spPr>
          <a:xfrm>
            <a:off x="826293" y="1600200"/>
            <a:ext cx="10615613" cy="5029200"/>
          </a:xfrm>
        </p:spPr>
        <p:txBody>
          <a:bodyPr>
            <a:normAutofit/>
          </a:bodyPr>
          <a:lstStyle/>
          <a:p>
            <a:pPr algn="l">
              <a:buClr>
                <a:srgbClr val="002060"/>
              </a:buClr>
              <a:buSzPct val="80000"/>
            </a:pPr>
            <a:r>
              <a:rPr lang="en-US" sz="2400" dirty="0" smtClean="0">
                <a:solidFill>
                  <a:schemeClr val="accent1">
                    <a:lumMod val="50000"/>
                  </a:schemeClr>
                </a:solidFill>
                <a:latin typeface="Times New Roman" panose="02020603050405020304" pitchFamily="18" charset="0"/>
                <a:cs typeface="Times New Roman" panose="02020603050405020304" pitchFamily="18" charset="0"/>
              </a:rPr>
              <a:t>Significant </a:t>
            </a:r>
            <a:r>
              <a:rPr lang="en-US" sz="2400" dirty="0">
                <a:solidFill>
                  <a:schemeClr val="accent1">
                    <a:lumMod val="50000"/>
                  </a:schemeClr>
                </a:solidFill>
                <a:latin typeface="Times New Roman" panose="02020603050405020304" pitchFamily="18" charset="0"/>
                <a:cs typeface="Times New Roman" panose="02020603050405020304" pitchFamily="18" charset="0"/>
              </a:rPr>
              <a:t>variables for public bank:</a:t>
            </a:r>
          </a:p>
          <a:p>
            <a:pPr marL="457200" indent="-457200" algn="l">
              <a:buSzPct val="80000"/>
              <a:buFont typeface="Wingdings" panose="05000000000000000000" pitchFamily="2" charset="2"/>
              <a:buChar char="q"/>
            </a:pPr>
            <a:r>
              <a:rPr lang="en-US" sz="2800" dirty="0" smtClean="0">
                <a:solidFill>
                  <a:schemeClr val="tx1"/>
                </a:solidFill>
                <a:latin typeface="Calibri" panose="020F0502020204030204" pitchFamily="34" charset="0"/>
                <a:cs typeface="Calibri" panose="020F0502020204030204" pitchFamily="34" charset="0"/>
              </a:rPr>
              <a:t>Occupation</a:t>
            </a:r>
            <a:r>
              <a:rPr lang="en-US" sz="2800" dirty="0">
                <a:solidFill>
                  <a:schemeClr val="tx1"/>
                </a:solidFill>
                <a:latin typeface="Calibri" panose="020F0502020204030204" pitchFamily="34" charset="0"/>
                <a:cs typeface="Calibri" panose="020F0502020204030204" pitchFamily="34" charset="0"/>
              </a:rPr>
              <a:t>:</a:t>
            </a:r>
          </a:p>
          <a:p>
            <a:pPr marL="342900" indent="-342900" algn="l">
              <a:buSzPct val="80000"/>
              <a:buFont typeface="Wingdings" panose="05000000000000000000" pitchFamily="2" charset="2"/>
              <a:buChar char="§"/>
            </a:pPr>
            <a:r>
              <a:rPr lang="en-US" sz="2100" dirty="0" smtClean="0">
                <a:solidFill>
                  <a:schemeClr val="tx1"/>
                </a:solidFill>
                <a:latin typeface="Calibri" panose="020F0502020204030204" pitchFamily="34" charset="0"/>
                <a:cs typeface="Calibri" panose="020F0502020204030204" pitchFamily="34" charset="0"/>
              </a:rPr>
              <a:t>People </a:t>
            </a:r>
            <a:r>
              <a:rPr lang="en-US" sz="2100" dirty="0">
                <a:solidFill>
                  <a:schemeClr val="tx1"/>
                </a:solidFill>
                <a:latin typeface="Calibri" panose="020F0502020204030204" pitchFamily="34" charset="0"/>
                <a:cs typeface="Calibri" panose="020F0502020204030204" pitchFamily="34" charset="0"/>
              </a:rPr>
              <a:t>who select public banks are 0.359 times less likely to be present in </a:t>
            </a:r>
            <a:r>
              <a:rPr lang="en-US" sz="2100" dirty="0" smtClean="0">
                <a:solidFill>
                  <a:schemeClr val="tx1"/>
                </a:solidFill>
                <a:latin typeface="Calibri" panose="020F0502020204030204" pitchFamily="34" charset="0"/>
                <a:cs typeface="Calibri" panose="020F0502020204030204" pitchFamily="34" charset="0"/>
              </a:rPr>
              <a:t>private sector </a:t>
            </a:r>
            <a:r>
              <a:rPr lang="en-US" sz="2100" dirty="0">
                <a:solidFill>
                  <a:schemeClr val="tx1"/>
                </a:solidFill>
                <a:latin typeface="Calibri" panose="020F0502020204030204" pitchFamily="34" charset="0"/>
                <a:cs typeface="Calibri" panose="020F0502020204030204" pitchFamily="34" charset="0"/>
              </a:rPr>
              <a:t>than in housewives.</a:t>
            </a:r>
          </a:p>
          <a:p>
            <a:pPr marL="342900" indent="-342900" algn="l">
              <a:buSzPct val="80000"/>
              <a:buFont typeface="Wingdings" panose="05000000000000000000" pitchFamily="2" charset="2"/>
              <a:buChar char="§"/>
            </a:pPr>
            <a:r>
              <a:rPr lang="en-US" sz="2100" dirty="0">
                <a:solidFill>
                  <a:schemeClr val="tx1"/>
                </a:solidFill>
                <a:latin typeface="Calibri" panose="020F0502020204030204" pitchFamily="34" charset="0"/>
                <a:cs typeface="Calibri" panose="020F0502020204030204" pitchFamily="34" charset="0"/>
              </a:rPr>
              <a:t>People who select public banks are 0.279 times less likely to be present in public sector than in housewives.</a:t>
            </a:r>
          </a:p>
          <a:p>
            <a:pPr marL="342900" indent="-342900" algn="l">
              <a:buSzPct val="80000"/>
              <a:buFont typeface="Wingdings" panose="05000000000000000000" pitchFamily="2" charset="2"/>
              <a:buChar char="§"/>
            </a:pPr>
            <a:r>
              <a:rPr lang="en-US" sz="2100" dirty="0">
                <a:solidFill>
                  <a:schemeClr val="tx1"/>
                </a:solidFill>
                <a:latin typeface="Calibri" panose="020F0502020204030204" pitchFamily="34" charset="0"/>
                <a:cs typeface="Calibri" panose="020F0502020204030204" pitchFamily="34" charset="0"/>
              </a:rPr>
              <a:t>People who select public banks are 0.684 times less likely to be present in students than in housewives.</a:t>
            </a:r>
          </a:p>
          <a:p>
            <a:pPr marL="342900" indent="-342900" algn="l">
              <a:buSzPct val="80000"/>
              <a:buFont typeface="Wingdings" panose="05000000000000000000" pitchFamily="2" charset="2"/>
              <a:buChar char="§"/>
            </a:pPr>
            <a:r>
              <a:rPr lang="en-US" sz="2100" dirty="0">
                <a:solidFill>
                  <a:schemeClr val="tx1"/>
                </a:solidFill>
                <a:latin typeface="Calibri" panose="020F0502020204030204" pitchFamily="34" charset="0"/>
                <a:cs typeface="Calibri" panose="020F0502020204030204" pitchFamily="34" charset="0"/>
              </a:rPr>
              <a:t>People who select public banks are 0.327 times less likely to be present in self-employed than in housewives.</a:t>
            </a:r>
          </a:p>
          <a:p>
            <a:pPr marL="342900" indent="-342900" algn="l">
              <a:buSzPct val="80000"/>
              <a:buFont typeface="Wingdings" panose="05000000000000000000" pitchFamily="2" charset="2"/>
              <a:buChar char="§"/>
            </a:pPr>
            <a:r>
              <a:rPr lang="en-US" sz="2100" dirty="0">
                <a:solidFill>
                  <a:schemeClr val="tx1"/>
                </a:solidFill>
                <a:latin typeface="Calibri" panose="020F0502020204030204" pitchFamily="34" charset="0"/>
                <a:cs typeface="Calibri" panose="020F0502020204030204" pitchFamily="34" charset="0"/>
              </a:rPr>
              <a:t>People who select public banks are 0.513 times less likely to be present in other </a:t>
            </a:r>
            <a:r>
              <a:rPr lang="en-US" sz="2100" dirty="0" smtClean="0">
                <a:solidFill>
                  <a:schemeClr val="tx1"/>
                </a:solidFill>
                <a:latin typeface="Calibri" panose="020F0502020204030204" pitchFamily="34" charset="0"/>
                <a:cs typeface="Calibri" panose="020F0502020204030204" pitchFamily="34" charset="0"/>
              </a:rPr>
              <a:t>occupation (</a:t>
            </a:r>
            <a:r>
              <a:rPr lang="en-US" sz="2100" dirty="0">
                <a:solidFill>
                  <a:schemeClr val="tx1"/>
                </a:solidFill>
                <a:latin typeface="Calibri" panose="020F0502020204030204" pitchFamily="34" charset="0"/>
                <a:cs typeface="Calibri" panose="020F0502020204030204" pitchFamily="34" charset="0"/>
              </a:rPr>
              <a:t>apart from private</a:t>
            </a:r>
            <a:r>
              <a:rPr lang="en-US" sz="2100" dirty="0" smtClean="0">
                <a:solidFill>
                  <a:schemeClr val="tx1"/>
                </a:solidFill>
                <a:latin typeface="Calibri" panose="020F0502020204030204" pitchFamily="34" charset="0"/>
                <a:cs typeface="Calibri" panose="020F0502020204030204" pitchFamily="34" charset="0"/>
              </a:rPr>
              <a:t>, public, student </a:t>
            </a:r>
            <a:r>
              <a:rPr lang="en-US" sz="2100" dirty="0">
                <a:solidFill>
                  <a:schemeClr val="tx1"/>
                </a:solidFill>
                <a:latin typeface="Calibri" panose="020F0502020204030204" pitchFamily="34" charset="0"/>
                <a:cs typeface="Calibri" panose="020F0502020204030204" pitchFamily="34" charset="0"/>
              </a:rPr>
              <a:t>and self-employed people) than in housewives.</a:t>
            </a:r>
          </a:p>
          <a:p>
            <a:pPr marL="457200" indent="-457200" algn="l">
              <a:buSzPct val="80000"/>
              <a:buFont typeface="Wingdings" panose="05000000000000000000" pitchFamily="2" charset="2"/>
              <a:buChar char="§"/>
            </a:pPr>
            <a:endParaRPr lang="en-US" sz="2000" dirty="0">
              <a:solidFill>
                <a:schemeClr val="tx1"/>
              </a:solidFill>
              <a:latin typeface="Calibri" panose="020F0502020204030204" pitchFamily="34" charset="0"/>
              <a:cs typeface="Calibri" panose="020F0502020204030204" pitchFamily="34" charset="0"/>
            </a:endParaRPr>
          </a:p>
          <a:p>
            <a:pPr marL="457200" indent="-457200" algn="l">
              <a:buClr>
                <a:srgbClr val="002060"/>
              </a:buClr>
              <a:buSzPct val="80000"/>
              <a:buFont typeface="+mj-lt"/>
              <a:buAutoNum type="arabicPeriod"/>
            </a:pPr>
            <a:endParaRPr lang="en-US" sz="2000" dirty="0">
              <a:solidFill>
                <a:schemeClr val="tx1"/>
              </a:solidFill>
              <a:latin typeface="Calibri" panose="020F0502020204030204" pitchFamily="34" charset="0"/>
              <a:cs typeface="Calibri" panose="020F0502020204030204" pitchFamily="34" charset="0"/>
            </a:endParaRPr>
          </a:p>
          <a:p>
            <a:pPr marL="457200" indent="-457200" algn="l">
              <a:buClr>
                <a:srgbClr val="002060"/>
              </a:buClr>
              <a:buSzPct val="80000"/>
            </a:pPr>
            <a:endParaRPr lang="en-US" sz="2000" dirty="0">
              <a:solidFill>
                <a:schemeClr val="tx1"/>
              </a:solidFill>
              <a:latin typeface="Calibri" panose="020F0502020204030204" pitchFamily="34" charset="0"/>
              <a:cs typeface="Calibri" panose="020F0502020204030204" pitchFamily="34" charset="0"/>
            </a:endParaRPr>
          </a:p>
          <a:p>
            <a:pPr marL="457200" indent="-457200" algn="l">
              <a:buClr>
                <a:srgbClr val="002060"/>
              </a:buClr>
              <a:buSzPct val="80000"/>
              <a:buFont typeface="+mj-lt"/>
              <a:buAutoNum type="arabicParenR"/>
            </a:pPr>
            <a:endParaRPr lang="en-US" sz="18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8853687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anim calcmode="lin" valueType="num">
                                      <p:cBhvr>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4"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anim calcmode="lin" valueType="num">
                                      <p:cBhvr>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1"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500"/>
                                        <p:tgtEl>
                                          <p:spTgt spid="3">
                                            <p:txEl>
                                              <p:pRg st="4" end="4"/>
                                            </p:txEl>
                                          </p:spTgt>
                                        </p:tgtEl>
                                      </p:cBhvr>
                                    </p:animEffect>
                                    <p:anim calcmode="lin" valueType="num">
                                      <p:cBhvr>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8"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fade">
                                      <p:cBhvr>
                                        <p:cTn id="43" dur="500"/>
                                        <p:tgtEl>
                                          <p:spTgt spid="3">
                                            <p:txEl>
                                              <p:pRg st="5" end="5"/>
                                            </p:txEl>
                                          </p:spTgt>
                                        </p:tgtEl>
                                      </p:cBhvr>
                                    </p:animEffect>
                                    <p:anim calcmode="lin" valueType="num">
                                      <p:cBhvr>
                                        <p:cTn id="4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5" dur="5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3">
                                            <p:txEl>
                                              <p:pRg st="6" end="6"/>
                                            </p:txEl>
                                          </p:spTgt>
                                        </p:tgtEl>
                                        <p:attrNameLst>
                                          <p:attrName>style.visibility</p:attrName>
                                        </p:attrNameLst>
                                      </p:cBhvr>
                                      <p:to>
                                        <p:strVal val="visible"/>
                                      </p:to>
                                    </p:set>
                                    <p:animEffect transition="in" filter="fade">
                                      <p:cBhvr>
                                        <p:cTn id="50" dur="500"/>
                                        <p:tgtEl>
                                          <p:spTgt spid="3">
                                            <p:txEl>
                                              <p:pRg st="6" end="6"/>
                                            </p:txEl>
                                          </p:spTgt>
                                        </p:tgtEl>
                                      </p:cBhvr>
                                    </p:animEffect>
                                    <p:anim calcmode="lin" valueType="num">
                                      <p:cBhvr>
                                        <p:cTn id="5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2" dur="5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723899" y="1176872"/>
            <a:ext cx="8077200" cy="685800"/>
          </a:xfrm>
        </p:spPr>
        <p:txBody>
          <a:bodyPr>
            <a:normAutofit/>
          </a:bodyPr>
          <a:lstStyle/>
          <a:p>
            <a:pPr marL="457200" indent="-457200" algn="l">
              <a:buClr>
                <a:schemeClr val="tx1"/>
              </a:buClr>
              <a:buFont typeface="Wingdings" panose="05000000000000000000" pitchFamily="2" charset="2"/>
              <a:buChar char="q"/>
            </a:pPr>
            <a:r>
              <a:rPr lang="en-US" sz="2800" dirty="0">
                <a:latin typeface="Calibri" panose="020F0502020204030204" pitchFamily="34" charset="0"/>
                <a:cs typeface="Calibri" panose="020F0502020204030204" pitchFamily="34" charset="0"/>
              </a:rPr>
              <a:t>Housing Conditions:</a:t>
            </a:r>
          </a:p>
        </p:txBody>
      </p:sp>
      <p:sp>
        <p:nvSpPr>
          <p:cNvPr id="3" name="Subtitle 2"/>
          <p:cNvSpPr>
            <a:spLocks noGrp="1"/>
          </p:cNvSpPr>
          <p:nvPr>
            <p:ph type="subTitle" idx="1"/>
          </p:nvPr>
        </p:nvSpPr>
        <p:spPr>
          <a:xfrm>
            <a:off x="1181099" y="2160414"/>
            <a:ext cx="9829801" cy="3171822"/>
          </a:xfrm>
        </p:spPr>
        <p:txBody>
          <a:bodyPr>
            <a:normAutofit/>
          </a:bodyPr>
          <a:lstStyle/>
          <a:p>
            <a:pPr marL="457200" indent="-457200" algn="l">
              <a:buSzPct val="80000"/>
              <a:buFont typeface="Wingdings" panose="05000000000000000000" pitchFamily="2" charset="2"/>
              <a:buChar char="§"/>
            </a:pPr>
            <a:r>
              <a:rPr lang="en-US" sz="2100" dirty="0" smtClean="0">
                <a:solidFill>
                  <a:schemeClr val="tx1"/>
                </a:solidFill>
                <a:latin typeface="Calibri" panose="020F0502020204030204" pitchFamily="34" charset="0"/>
                <a:cs typeface="Calibri" panose="020F0502020204030204" pitchFamily="34" charset="0"/>
              </a:rPr>
              <a:t>People who select public banks are 1.270 times more likely to be present in chawl than in slums.</a:t>
            </a:r>
            <a:br>
              <a:rPr lang="en-US" sz="2100" dirty="0" smtClean="0">
                <a:solidFill>
                  <a:schemeClr val="tx1"/>
                </a:solidFill>
                <a:latin typeface="Calibri" panose="020F0502020204030204" pitchFamily="34" charset="0"/>
                <a:cs typeface="Calibri" panose="020F0502020204030204" pitchFamily="34" charset="0"/>
              </a:rPr>
            </a:br>
            <a:endParaRPr lang="en-US" sz="2100" dirty="0" smtClean="0">
              <a:solidFill>
                <a:schemeClr val="tx1"/>
              </a:solidFill>
              <a:latin typeface="Calibri" panose="020F0502020204030204" pitchFamily="34" charset="0"/>
              <a:cs typeface="Calibri" panose="020F0502020204030204" pitchFamily="34" charset="0"/>
            </a:endParaRPr>
          </a:p>
          <a:p>
            <a:pPr marL="457200" indent="-457200" algn="l">
              <a:buSzPct val="80000"/>
              <a:buFont typeface="Wingdings" panose="05000000000000000000" pitchFamily="2" charset="2"/>
              <a:buChar char="§"/>
            </a:pPr>
            <a:r>
              <a:rPr lang="en-US" sz="2100" dirty="0" smtClean="0">
                <a:solidFill>
                  <a:schemeClr val="tx1"/>
                </a:solidFill>
                <a:latin typeface="Calibri" panose="020F0502020204030204" pitchFamily="34" charset="0"/>
                <a:cs typeface="Calibri" panose="020F0502020204030204" pitchFamily="34" charset="0"/>
              </a:rPr>
              <a:t>People who select public banks are 0.789 times less likely to be present in buildings than in slums.</a:t>
            </a:r>
            <a:br>
              <a:rPr lang="en-US" sz="2100" dirty="0" smtClean="0">
                <a:solidFill>
                  <a:schemeClr val="tx1"/>
                </a:solidFill>
                <a:latin typeface="Calibri" panose="020F0502020204030204" pitchFamily="34" charset="0"/>
                <a:cs typeface="Calibri" panose="020F0502020204030204" pitchFamily="34" charset="0"/>
              </a:rPr>
            </a:br>
            <a:endParaRPr lang="en-US" sz="2100" dirty="0" smtClean="0">
              <a:solidFill>
                <a:schemeClr val="tx1"/>
              </a:solidFill>
              <a:latin typeface="Calibri" panose="020F0502020204030204" pitchFamily="34" charset="0"/>
              <a:cs typeface="Calibri" panose="020F0502020204030204" pitchFamily="34" charset="0"/>
            </a:endParaRPr>
          </a:p>
          <a:p>
            <a:pPr marL="457200" indent="-457200" algn="l">
              <a:buSzPct val="80000"/>
              <a:buFont typeface="Wingdings" panose="05000000000000000000" pitchFamily="2" charset="2"/>
              <a:buChar char="§"/>
            </a:pPr>
            <a:r>
              <a:rPr lang="en-US" sz="2100" dirty="0" smtClean="0">
                <a:solidFill>
                  <a:schemeClr val="tx1"/>
                </a:solidFill>
                <a:latin typeface="Calibri" panose="020F0502020204030204" pitchFamily="34" charset="0"/>
                <a:cs typeface="Calibri" panose="020F0502020204030204" pitchFamily="34" charset="0"/>
              </a:rPr>
              <a:t>People who select public banks are 0.595 times less likely to be present in luxurious apartment than in slums.</a:t>
            </a:r>
          </a:p>
          <a:p>
            <a:pPr algn="l"/>
            <a:endParaRPr lang="en-US" sz="21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2792230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anim calcmode="lin" valueType="num">
                                      <p:cBhvr>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anim calcmode="lin" valueType="num">
                                      <p:cBhvr>
                                        <p:cTn id="2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anim calcmode="lin" valueType="num">
                                      <p:cBhvr>
                                        <p:cTn id="2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9777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p:cNvSpPr txBox="1"/>
          <p:nvPr/>
        </p:nvSpPr>
        <p:spPr>
          <a:xfrm>
            <a:off x="1304831" y="547634"/>
            <a:ext cx="10093941" cy="954107"/>
          </a:xfrm>
          <a:prstGeom prst="rect">
            <a:avLst/>
          </a:prstGeom>
          <a:noFill/>
        </p:spPr>
        <p:txBody>
          <a:bodyPr wrap="square" rtlCol="0">
            <a:spAutoFit/>
          </a:bodyPr>
          <a:lstStyle/>
          <a:p>
            <a:pPr algn="ctr"/>
            <a:r>
              <a:rPr lang="en-US" sz="2800" b="1" u="sng" dirty="0">
                <a:solidFill>
                  <a:schemeClr val="accent1">
                    <a:lumMod val="50000"/>
                  </a:schemeClr>
                </a:solidFill>
                <a:latin typeface="Times New Roman" pitchFamily="18" charset="0"/>
                <a:cs typeface="Times New Roman" pitchFamily="18" charset="0"/>
              </a:rPr>
              <a:t>HOSMER &amp; LEMESHOW (TEST FOR GOODNESS OF FIT)</a:t>
            </a:r>
          </a:p>
          <a:p>
            <a:pPr algn="ctr"/>
            <a:endParaRPr lang="en-US" sz="2800" dirty="0"/>
          </a:p>
        </p:txBody>
      </p:sp>
      <p:sp>
        <p:nvSpPr>
          <p:cNvPr id="3" name="TextBox 2"/>
          <p:cNvSpPr txBox="1"/>
          <p:nvPr/>
        </p:nvSpPr>
        <p:spPr>
          <a:xfrm>
            <a:off x="1049028" y="1301612"/>
            <a:ext cx="7370360" cy="1831271"/>
          </a:xfrm>
          <a:prstGeom prst="rect">
            <a:avLst/>
          </a:prstGeom>
          <a:noFill/>
        </p:spPr>
        <p:txBody>
          <a:bodyPr wrap="square" rtlCol="0">
            <a:spAutoFit/>
          </a:bodyPr>
          <a:lstStyle/>
          <a:p>
            <a:pPr fontAlgn="base">
              <a:lnSpc>
                <a:spcPct val="150000"/>
              </a:lnSpc>
              <a:spcBef>
                <a:spcPct val="0"/>
              </a:spcBef>
              <a:spcAft>
                <a:spcPct val="0"/>
              </a:spcAft>
            </a:pPr>
            <a:r>
              <a:rPr lang="en-US" sz="2000" b="1" dirty="0">
                <a:cs typeface="Times New Roman" pitchFamily="18" charset="0"/>
              </a:rPr>
              <a:t>Hypothesis:</a:t>
            </a:r>
          </a:p>
          <a:p>
            <a:r>
              <a:rPr lang="en-US" sz="2000" dirty="0">
                <a:cs typeface="Times New Roman" pitchFamily="18" charset="0"/>
              </a:rPr>
              <a:t>H</a:t>
            </a:r>
            <a:r>
              <a:rPr lang="en-US" sz="2000" baseline="-25000" dirty="0">
                <a:cs typeface="Times New Roman" pitchFamily="18" charset="0"/>
              </a:rPr>
              <a:t>0</a:t>
            </a:r>
            <a:r>
              <a:rPr lang="en-US" sz="2000" dirty="0">
                <a:cs typeface="Times New Roman" pitchFamily="18" charset="0"/>
              </a:rPr>
              <a:t>:Model is a good fit.</a:t>
            </a:r>
          </a:p>
          <a:p>
            <a:r>
              <a:rPr lang="en-US" sz="2000" dirty="0">
                <a:cs typeface="Times New Roman" pitchFamily="18" charset="0"/>
              </a:rPr>
              <a:t>H</a:t>
            </a:r>
            <a:r>
              <a:rPr lang="en-US" sz="2000" baseline="-25000" dirty="0">
                <a:cs typeface="Times New Roman" pitchFamily="18" charset="0"/>
              </a:rPr>
              <a:t>1</a:t>
            </a:r>
            <a:r>
              <a:rPr lang="en-US" sz="2000" dirty="0">
                <a:cs typeface="Times New Roman" pitchFamily="18" charset="0"/>
              </a:rPr>
              <a:t>:Model is not a good fit.</a:t>
            </a:r>
          </a:p>
          <a:p>
            <a:pPr fontAlgn="base">
              <a:spcBef>
                <a:spcPct val="0"/>
              </a:spcBef>
              <a:spcAft>
                <a:spcPct val="0"/>
              </a:spcAft>
            </a:pPr>
            <a:endParaRPr lang="en-US" sz="2000" b="1" dirty="0">
              <a:cs typeface="Times New Roman" pitchFamily="18" charset="0"/>
            </a:endParaRPr>
          </a:p>
          <a:p>
            <a:endParaRPr lang="en-US" sz="2000" dirty="0"/>
          </a:p>
        </p:txBody>
      </p:sp>
      <p:sp>
        <p:nvSpPr>
          <p:cNvPr id="4" name="TextBox 3"/>
          <p:cNvSpPr txBox="1"/>
          <p:nvPr/>
        </p:nvSpPr>
        <p:spPr>
          <a:xfrm>
            <a:off x="1049028" y="2578884"/>
            <a:ext cx="6387153" cy="1169551"/>
          </a:xfrm>
          <a:prstGeom prst="rect">
            <a:avLst/>
          </a:prstGeom>
          <a:noFill/>
        </p:spPr>
        <p:txBody>
          <a:bodyPr wrap="square" rtlCol="0">
            <a:spAutoFit/>
          </a:bodyPr>
          <a:lstStyle/>
          <a:p>
            <a:pPr lvl="0" fontAlgn="base">
              <a:spcBef>
                <a:spcPct val="0"/>
              </a:spcBef>
              <a:spcAft>
                <a:spcPct val="0"/>
              </a:spcAft>
            </a:pPr>
            <a:r>
              <a:rPr lang="en-US" sz="2000" b="1" dirty="0" smtClean="0">
                <a:ea typeface="Calibri" pitchFamily="34" charset="0"/>
                <a:cs typeface="Times New Roman" pitchFamily="18" charset="0"/>
              </a:rPr>
              <a:t>Decision Criteria:</a:t>
            </a:r>
            <a:endParaRPr lang="en-US" sz="2000" b="1" dirty="0">
              <a:cs typeface="Arial" pitchFamily="34" charset="0"/>
            </a:endParaRPr>
          </a:p>
          <a:p>
            <a:pPr lvl="0" eaLnBrk="0" fontAlgn="base" hangingPunct="0">
              <a:lnSpc>
                <a:spcPct val="150000"/>
              </a:lnSpc>
              <a:spcBef>
                <a:spcPct val="0"/>
              </a:spcBef>
              <a:spcAft>
                <a:spcPct val="0"/>
              </a:spcAft>
            </a:pPr>
            <a:r>
              <a:rPr lang="en-US" sz="2000" dirty="0">
                <a:ea typeface="Calibri" pitchFamily="34" charset="0"/>
                <a:cs typeface="Times New Roman" pitchFamily="18" charset="0"/>
              </a:rPr>
              <a:t>Reject </a:t>
            </a:r>
            <a:r>
              <a:rPr lang="en-US" sz="2000" dirty="0" smtClean="0">
                <a:ea typeface="Calibri" pitchFamily="34" charset="0"/>
                <a:cs typeface="Times New Roman" pitchFamily="18" charset="0"/>
              </a:rPr>
              <a:t>H</a:t>
            </a:r>
            <a:r>
              <a:rPr lang="en-US" sz="2000" baseline="-30000" dirty="0" smtClean="0">
                <a:ea typeface="Calibri" pitchFamily="34" charset="0"/>
                <a:cs typeface="Times New Roman" pitchFamily="18" charset="0"/>
              </a:rPr>
              <a:t>0</a:t>
            </a:r>
            <a:r>
              <a:rPr lang="en-US" sz="2000" dirty="0" smtClean="0">
                <a:ea typeface="Calibri" pitchFamily="34" charset="0"/>
                <a:cs typeface="Times New Roman" pitchFamily="18" charset="0"/>
              </a:rPr>
              <a:t> </a:t>
            </a:r>
            <a:r>
              <a:rPr lang="en-US" sz="2000" dirty="0">
                <a:ea typeface="Calibri" pitchFamily="34" charset="0"/>
                <a:cs typeface="Times New Roman" pitchFamily="18" charset="0"/>
              </a:rPr>
              <a:t>for large values of Chi-square i.e. if p-value &lt; 0.05</a:t>
            </a:r>
            <a:endParaRPr lang="en-US" sz="2000" dirty="0">
              <a:cs typeface="Arial" pitchFamily="34" charset="0"/>
            </a:endParaRPr>
          </a:p>
          <a:p>
            <a:endParaRPr lang="en-US" sz="2000" dirty="0"/>
          </a:p>
        </p:txBody>
      </p:sp>
      <p:pic>
        <p:nvPicPr>
          <p:cNvPr id="6" name="Picture 5"/>
          <p:cNvPicPr>
            <a:picLocks noChangeAspect="1"/>
          </p:cNvPicPr>
          <p:nvPr/>
        </p:nvPicPr>
        <p:blipFill>
          <a:blip r:embed="rId4"/>
          <a:stretch>
            <a:fillRect/>
          </a:stretch>
        </p:blipFill>
        <p:spPr>
          <a:xfrm>
            <a:off x="4573831" y="3594547"/>
            <a:ext cx="3555940" cy="1920882"/>
          </a:xfrm>
          <a:prstGeom prst="rect">
            <a:avLst/>
          </a:prstGeom>
        </p:spPr>
      </p:pic>
      <p:sp>
        <p:nvSpPr>
          <p:cNvPr id="7" name="TextBox 6"/>
          <p:cNvSpPr txBox="1"/>
          <p:nvPr/>
        </p:nvSpPr>
        <p:spPr>
          <a:xfrm>
            <a:off x="1049028" y="5515428"/>
            <a:ext cx="9231086" cy="707886"/>
          </a:xfrm>
          <a:prstGeom prst="rect">
            <a:avLst/>
          </a:prstGeom>
          <a:noFill/>
        </p:spPr>
        <p:txBody>
          <a:bodyPr wrap="square" rtlCol="0">
            <a:spAutoFit/>
          </a:bodyPr>
          <a:lstStyle/>
          <a:p>
            <a:r>
              <a:rPr lang="en-US" sz="2000" b="1" dirty="0" smtClean="0">
                <a:cs typeface="Times New Roman" panose="02020603050405020304" pitchFamily="18" charset="0"/>
              </a:rPr>
              <a:t>Conclusion :</a:t>
            </a:r>
          </a:p>
          <a:p>
            <a:r>
              <a:rPr lang="en-US" sz="2000" dirty="0">
                <a:cs typeface="Times New Roman" pitchFamily="18" charset="0"/>
              </a:rPr>
              <a:t>Since the p-value &gt; 0.05, we do not reject H</a:t>
            </a:r>
            <a:r>
              <a:rPr lang="en-US" sz="2000" baseline="-25000" dirty="0">
                <a:cs typeface="Times New Roman" pitchFamily="18" charset="0"/>
              </a:rPr>
              <a:t>0 </a:t>
            </a:r>
            <a:r>
              <a:rPr lang="en-US" sz="2000" dirty="0">
                <a:cs typeface="Times New Roman" pitchFamily="18" charset="0"/>
              </a:rPr>
              <a:t>. Hence </a:t>
            </a:r>
            <a:r>
              <a:rPr lang="en-US" sz="2000" b="1" dirty="0">
                <a:cs typeface="Times New Roman" pitchFamily="18" charset="0"/>
              </a:rPr>
              <a:t>the reduced model </a:t>
            </a:r>
            <a:r>
              <a:rPr lang="en-US" sz="2000" b="1" dirty="0" smtClean="0">
                <a:cs typeface="Times New Roman" pitchFamily="18" charset="0"/>
              </a:rPr>
              <a:t>is </a:t>
            </a:r>
            <a:r>
              <a:rPr lang="en-US" sz="2000" b="1" dirty="0">
                <a:cs typeface="Times New Roman" pitchFamily="18" charset="0"/>
              </a:rPr>
              <a:t>good </a:t>
            </a:r>
            <a:r>
              <a:rPr lang="en-US" sz="2000" b="1" dirty="0" smtClean="0">
                <a:cs typeface="Times New Roman" pitchFamily="18" charset="0"/>
              </a:rPr>
              <a:t>fit.</a:t>
            </a:r>
            <a:endParaRPr lang="en-US" sz="2000" dirty="0">
              <a:cs typeface="Times New Roman" pitchFamily="18" charset="0"/>
            </a:endParaRPr>
          </a:p>
        </p:txBody>
      </p:sp>
      <p:sp>
        <p:nvSpPr>
          <p:cNvPr id="9" name="Oval 8"/>
          <p:cNvSpPr/>
          <p:nvPr/>
        </p:nvSpPr>
        <p:spPr>
          <a:xfrm>
            <a:off x="6836229" y="5121805"/>
            <a:ext cx="1334231" cy="393624"/>
          </a:xfrm>
          <a:prstGeom prst="ellipse">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86302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anim calcmode="lin" valueType="num">
                                      <p:cBhvr>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500" fill="hold"/>
                                        <p:tgtEl>
                                          <p:spTgt spid="3">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anim calcmode="lin" valueType="num">
                                      <p:cBhvr>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4"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xEl>
                                              <p:pRg st="0" end="0"/>
                                            </p:txEl>
                                          </p:spTgt>
                                        </p:tgtEl>
                                        <p:attrNameLst>
                                          <p:attrName>style.visibility</p:attrName>
                                        </p:attrNameLst>
                                      </p:cBhvr>
                                      <p:to>
                                        <p:strVal val="visible"/>
                                      </p:to>
                                    </p:set>
                                    <p:animEffect transition="in" filter="fade">
                                      <p:cBhvr>
                                        <p:cTn id="29" dur="500"/>
                                        <p:tgtEl>
                                          <p:spTgt spid="4">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4">
                                            <p:txEl>
                                              <p:pRg st="1" end="1"/>
                                            </p:txEl>
                                          </p:spTgt>
                                        </p:tgtEl>
                                        <p:attrNameLst>
                                          <p:attrName>style.visibility</p:attrName>
                                        </p:attrNameLst>
                                      </p:cBhvr>
                                      <p:to>
                                        <p:strVal val="visible"/>
                                      </p:to>
                                    </p:set>
                                    <p:animEffect transition="in" filter="fade">
                                      <p:cBhvr>
                                        <p:cTn id="34" dur="500"/>
                                        <p:tgtEl>
                                          <p:spTgt spid="4">
                                            <p:txEl>
                                              <p:pRg st="1" end="1"/>
                                            </p:txEl>
                                          </p:spTgt>
                                        </p:tgtEl>
                                      </p:cBhvr>
                                    </p:animEffect>
                                    <p:anim calcmode="lin" valueType="num">
                                      <p:cBhvr>
                                        <p:cTn id="35"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36" dur="5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down)">
                                      <p:cBhvr>
                                        <p:cTn id="41" dur="5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21" presetClass="entr" presetSubtype="1" fill="hold" grpId="0" nodeType="click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wheel(1)">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7">
                                            <p:txEl>
                                              <p:pRg st="0" end="0"/>
                                            </p:txEl>
                                          </p:spTgt>
                                        </p:tgtEl>
                                        <p:attrNameLst>
                                          <p:attrName>style.visibility</p:attrName>
                                        </p:attrNameLst>
                                      </p:cBhvr>
                                      <p:to>
                                        <p:strVal val="visible"/>
                                      </p:to>
                                    </p:set>
                                    <p:animEffect transition="in" filter="fade">
                                      <p:cBhvr>
                                        <p:cTn id="51" dur="500"/>
                                        <p:tgtEl>
                                          <p:spTgt spid="7">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7">
                                            <p:txEl>
                                              <p:pRg st="1" end="1"/>
                                            </p:txEl>
                                          </p:spTgt>
                                        </p:tgtEl>
                                        <p:attrNameLst>
                                          <p:attrName>style.visibility</p:attrName>
                                        </p:attrNameLst>
                                      </p:cBhvr>
                                      <p:to>
                                        <p:strVal val="visible"/>
                                      </p:to>
                                    </p:set>
                                    <p:animEffect transition="in" filter="fade">
                                      <p:cBhvr>
                                        <p:cTn id="56" dur="500"/>
                                        <p:tgtEl>
                                          <p:spTgt spid="7">
                                            <p:txEl>
                                              <p:pRg st="1" end="1"/>
                                            </p:txEl>
                                          </p:spTgt>
                                        </p:tgtEl>
                                      </p:cBhvr>
                                    </p:animEffect>
                                    <p:anim calcmode="lin" valueType="num">
                                      <p:cBhvr>
                                        <p:cTn id="5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58" dur="5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p:cNvPicPr>
            <a:picLocks noChangeAspect="1"/>
          </p:cNvPicPr>
          <p:nvPr/>
        </p:nvPicPr>
        <p:blipFill>
          <a:blip r:embed="rId4"/>
          <a:stretch>
            <a:fillRect/>
          </a:stretch>
        </p:blipFill>
        <p:spPr>
          <a:xfrm>
            <a:off x="951559" y="1568646"/>
            <a:ext cx="10288881" cy="4901859"/>
          </a:xfrm>
          <a:prstGeom prst="rect">
            <a:avLst/>
          </a:prstGeom>
        </p:spPr>
      </p:pic>
      <p:sp>
        <p:nvSpPr>
          <p:cNvPr id="5" name="Rectangle 4"/>
          <p:cNvSpPr/>
          <p:nvPr/>
        </p:nvSpPr>
        <p:spPr>
          <a:xfrm>
            <a:off x="886844" y="616745"/>
            <a:ext cx="10418309" cy="523220"/>
          </a:xfrm>
          <a:prstGeom prst="rect">
            <a:avLst/>
          </a:prstGeom>
        </p:spPr>
        <p:txBody>
          <a:bodyPr wrap="square">
            <a:spAutoFit/>
          </a:bodyPr>
          <a:lstStyle/>
          <a:p>
            <a:pPr algn="ctr"/>
            <a:r>
              <a:rPr lang="en-US" sz="2800" b="1" u="sng" dirty="0">
                <a:latin typeface="Times New Roman" panose="02020603050405020304" pitchFamily="18" charset="0"/>
                <a:cs typeface="Times New Roman" pitchFamily="18" charset="0"/>
              </a:rPr>
              <a:t>SAS OUTPUT FOR ESTIMATES AND INDIVIDUAL TESTING</a:t>
            </a:r>
          </a:p>
        </p:txBody>
      </p:sp>
      <p:sp>
        <p:nvSpPr>
          <p:cNvPr id="6" name="Rounded Rectangle 5"/>
          <p:cNvSpPr/>
          <p:nvPr/>
        </p:nvSpPr>
        <p:spPr>
          <a:xfrm>
            <a:off x="6357713" y="2949228"/>
            <a:ext cx="1062109" cy="3521277"/>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357707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687" y="1143000"/>
            <a:ext cx="11102957" cy="5409521"/>
          </a:xfrm>
          <a:prstGeom prst="rect">
            <a:avLst/>
          </a:prstGeom>
          <a:ln>
            <a:solidFill>
              <a:srgbClr val="002060"/>
            </a:solidFill>
          </a:ln>
        </p:spPr>
      </p:pic>
      <p:sp>
        <p:nvSpPr>
          <p:cNvPr id="3" name="TextBox 2"/>
          <p:cNvSpPr txBox="1"/>
          <p:nvPr/>
        </p:nvSpPr>
        <p:spPr>
          <a:xfrm>
            <a:off x="3497940" y="455928"/>
            <a:ext cx="4920343" cy="523220"/>
          </a:xfrm>
          <a:prstGeom prst="rect">
            <a:avLst/>
          </a:prstGeom>
          <a:noFill/>
        </p:spPr>
        <p:txBody>
          <a:bodyPr wrap="square" rtlCol="0">
            <a:spAutoFit/>
          </a:bodyPr>
          <a:lstStyle/>
          <a:p>
            <a:pPr algn="ctr"/>
            <a:r>
              <a:rPr lang="en-US" sz="2800" b="1" u="sng" dirty="0" smtClean="0">
                <a:latin typeface="Times New Roman" panose="02020603050405020304" pitchFamily="18" charset="0"/>
                <a:cs typeface="Times New Roman" panose="02020603050405020304" pitchFamily="18" charset="0"/>
              </a:rPr>
              <a:t>ROC CURVE</a:t>
            </a:r>
            <a:endParaRPr lang="en-US" sz="28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860203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0" presetClass="entr" presetSubtype="0" decel="10000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strVal val="#ppt_w+.3"/>
                                          </p:val>
                                        </p:tav>
                                        <p:tav tm="100000">
                                          <p:val>
                                            <p:strVal val="#ppt_w"/>
                                          </p:val>
                                        </p:tav>
                                      </p:tavLst>
                                    </p:anim>
                                    <p:anim calcmode="lin" valueType="num">
                                      <p:cBhvr>
                                        <p:cTn id="13" dur="1000" fill="hold"/>
                                        <p:tgtEl>
                                          <p:spTgt spid="2"/>
                                        </p:tgtEl>
                                        <p:attrNameLst>
                                          <p:attrName>ppt_h</p:attrName>
                                        </p:attrNameLst>
                                      </p:cBhvr>
                                      <p:tavLst>
                                        <p:tav tm="0">
                                          <p:val>
                                            <p:strVal val="#ppt_h"/>
                                          </p:val>
                                        </p:tav>
                                        <p:tav tm="100000">
                                          <p:val>
                                            <p:strVal val="#ppt_h"/>
                                          </p:val>
                                        </p:tav>
                                      </p:tavLst>
                                    </p:anim>
                                    <p:animEffect transition="in" filter="fade">
                                      <p:cBhvr>
                                        <p:cTn id="14"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8238"/>
            <a:ext cx="12192000" cy="6858000"/>
          </a:xfrm>
          <a:prstGeom prst="rect">
            <a:avLst/>
          </a:prstGeom>
        </p:spPr>
      </p:pic>
      <p:sp>
        <p:nvSpPr>
          <p:cNvPr id="5" name="Rectangle 4"/>
          <p:cNvSpPr/>
          <p:nvPr/>
        </p:nvSpPr>
        <p:spPr>
          <a:xfrm>
            <a:off x="1060848" y="4506936"/>
            <a:ext cx="9691363" cy="1692771"/>
          </a:xfrm>
          <a:prstGeom prst="rect">
            <a:avLst/>
          </a:prstGeom>
        </p:spPr>
        <p:txBody>
          <a:bodyPr wrap="square">
            <a:spAutoFit/>
          </a:bodyPr>
          <a:lstStyle/>
          <a:p>
            <a:pPr lvl="0" fontAlgn="base">
              <a:spcBef>
                <a:spcPct val="0"/>
              </a:spcBef>
              <a:spcAft>
                <a:spcPct val="0"/>
              </a:spcAft>
            </a:pPr>
            <a:r>
              <a:rPr lang="en-US" sz="2200" b="1" dirty="0" smtClean="0">
                <a:ea typeface="Calibri" pitchFamily="34" charset="0"/>
                <a:cs typeface="Times New Roman" pitchFamily="18" charset="0"/>
              </a:rPr>
              <a:t>Conclusion</a:t>
            </a:r>
            <a:r>
              <a:rPr lang="en-US" sz="2000" b="1" dirty="0" smtClean="0">
                <a:ea typeface="Calibri" pitchFamily="34" charset="0"/>
                <a:cs typeface="Times New Roman" pitchFamily="18" charset="0"/>
              </a:rPr>
              <a:t>:</a:t>
            </a:r>
          </a:p>
          <a:p>
            <a:pPr lvl="0" fontAlgn="base">
              <a:spcBef>
                <a:spcPct val="0"/>
              </a:spcBef>
              <a:spcAft>
                <a:spcPct val="0"/>
              </a:spcAft>
            </a:pPr>
            <a:r>
              <a:rPr lang="en-US" sz="2000" dirty="0" smtClean="0">
                <a:ea typeface="Calibri" pitchFamily="34" charset="0"/>
                <a:cs typeface="Times New Roman" pitchFamily="18" charset="0"/>
              </a:rPr>
              <a:t>Area </a:t>
            </a:r>
            <a:r>
              <a:rPr lang="en-US" sz="2000" dirty="0">
                <a:ea typeface="Calibri" pitchFamily="34" charset="0"/>
                <a:cs typeface="Times New Roman" pitchFamily="18" charset="0"/>
              </a:rPr>
              <a:t>under the ROC curve is estimated by the statistic c in the "Association of Predicted Probabilities and Observed Responses" table. Hence, the area under the ROC curve is </a:t>
            </a:r>
            <a:r>
              <a:rPr lang="en-US" sz="2000" dirty="0" smtClean="0">
                <a:ea typeface="Calibri" pitchFamily="34" charset="0"/>
                <a:cs typeface="Times New Roman" pitchFamily="18" charset="0"/>
              </a:rPr>
              <a:t>0.646</a:t>
            </a:r>
            <a:endParaRPr lang="en-US" sz="2000" dirty="0">
              <a:cs typeface="Arial" pitchFamily="34" charset="0"/>
            </a:endParaRPr>
          </a:p>
          <a:p>
            <a:pPr lvl="0" eaLnBrk="0" fontAlgn="base" hangingPunct="0">
              <a:spcBef>
                <a:spcPct val="0"/>
              </a:spcBef>
              <a:spcAft>
                <a:spcPct val="0"/>
              </a:spcAft>
            </a:pPr>
            <a:r>
              <a:rPr lang="en-US" sz="2000" dirty="0" smtClean="0">
                <a:ea typeface="Calibri" pitchFamily="34" charset="0"/>
                <a:cs typeface="Times New Roman" pitchFamily="18" charset="0"/>
              </a:rPr>
              <a:t>Since</a:t>
            </a:r>
            <a:r>
              <a:rPr lang="en-US" sz="2000" dirty="0">
                <a:ea typeface="Calibri" pitchFamily="34" charset="0"/>
                <a:cs typeface="Times New Roman" pitchFamily="18" charset="0"/>
              </a:rPr>
              <a:t>, our ROC curve rises quickly i.e. both sensitivity and specificity are </a:t>
            </a:r>
            <a:r>
              <a:rPr lang="en-US" sz="2000" dirty="0" smtClean="0">
                <a:ea typeface="Calibri" pitchFamily="34" charset="0"/>
                <a:cs typeface="Times New Roman" pitchFamily="18" charset="0"/>
              </a:rPr>
              <a:t>high</a:t>
            </a:r>
            <a:r>
              <a:rPr lang="en-US" sz="2000" dirty="0">
                <a:cs typeface="Arial" pitchFamily="34" charset="0"/>
              </a:rPr>
              <a:t> </a:t>
            </a:r>
            <a:r>
              <a:rPr lang="en-US" sz="2000" dirty="0" smtClean="0">
                <a:ea typeface="Calibri" pitchFamily="34" charset="0"/>
                <a:cs typeface="Times New Roman" pitchFamily="18" charset="0"/>
              </a:rPr>
              <a:t>(thus </a:t>
            </a:r>
            <a:r>
              <a:rPr lang="en-US" sz="2000" dirty="0">
                <a:ea typeface="Calibri" pitchFamily="34" charset="0"/>
                <a:cs typeface="Times New Roman" pitchFamily="18" charset="0"/>
              </a:rPr>
              <a:t>1-specificity is low). Hence our model has high predictive accuracy.</a:t>
            </a:r>
            <a:endParaRPr lang="en-US" sz="2000" dirty="0">
              <a:cs typeface="Arial" pitchFamily="34" charset="0"/>
            </a:endParaRPr>
          </a:p>
        </p:txBody>
      </p:sp>
      <p:pic>
        <p:nvPicPr>
          <p:cNvPr id="3" name="Picture 2"/>
          <p:cNvPicPr>
            <a:picLocks noChangeAspect="1"/>
          </p:cNvPicPr>
          <p:nvPr/>
        </p:nvPicPr>
        <p:blipFill>
          <a:blip r:embed="rId4"/>
          <a:stretch>
            <a:fillRect/>
          </a:stretch>
        </p:blipFill>
        <p:spPr>
          <a:xfrm>
            <a:off x="2141254" y="1649455"/>
            <a:ext cx="7530550" cy="2668559"/>
          </a:xfrm>
          <a:prstGeom prst="rect">
            <a:avLst/>
          </a:prstGeom>
        </p:spPr>
      </p:pic>
      <p:sp>
        <p:nvSpPr>
          <p:cNvPr id="6" name="Rectangle 5"/>
          <p:cNvSpPr/>
          <p:nvPr/>
        </p:nvSpPr>
        <p:spPr>
          <a:xfrm>
            <a:off x="4876045" y="805926"/>
            <a:ext cx="2430474" cy="523220"/>
          </a:xfrm>
          <a:prstGeom prst="rect">
            <a:avLst/>
          </a:prstGeom>
        </p:spPr>
        <p:txBody>
          <a:bodyPr wrap="none">
            <a:spAutoFit/>
          </a:bodyPr>
          <a:lstStyle/>
          <a:p>
            <a:pPr lvl="0" algn="ctr" fontAlgn="base">
              <a:spcBef>
                <a:spcPct val="0"/>
              </a:spcBef>
              <a:spcAft>
                <a:spcPct val="0"/>
              </a:spcAft>
            </a:pPr>
            <a:r>
              <a:rPr lang="en-US" sz="2800" b="1" dirty="0">
                <a:latin typeface="Times New Roman" pitchFamily="18" charset="0"/>
                <a:ea typeface="Calibri" pitchFamily="34" charset="0"/>
                <a:cs typeface="Times New Roman" pitchFamily="18" charset="0"/>
              </a:rPr>
              <a:t>SAS OUTPUT</a:t>
            </a:r>
            <a:endParaRPr lang="en-US" sz="2800" b="1" dirty="0">
              <a:latin typeface="Arial" pitchFamily="34" charset="0"/>
              <a:cs typeface="Arial" pitchFamily="34" charset="0"/>
            </a:endParaRPr>
          </a:p>
        </p:txBody>
      </p:sp>
      <p:sp>
        <p:nvSpPr>
          <p:cNvPr id="8" name="Rounded Rectangle 7"/>
          <p:cNvSpPr/>
          <p:nvPr/>
        </p:nvSpPr>
        <p:spPr>
          <a:xfrm>
            <a:off x="7603524" y="3896494"/>
            <a:ext cx="1952368" cy="442115"/>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104864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heel(1)">
                                      <p:cBhvr>
                                        <p:cTn id="17" dur="12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fade">
                                      <p:cBhvr>
                                        <p:cTn id="27" dur="500"/>
                                        <p:tgtEl>
                                          <p:spTgt spid="5">
                                            <p:txEl>
                                              <p:pRg st="1" end="1"/>
                                            </p:txEl>
                                          </p:spTgt>
                                        </p:tgtEl>
                                      </p:cBhvr>
                                    </p:animEffect>
                                    <p:anim calcmode="lin" valueType="num">
                                      <p:cBhvr>
                                        <p:cTn id="28"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9" dur="500" fill="hold"/>
                                        <p:tgtEl>
                                          <p:spTgt spid="5">
                                            <p:txEl>
                                              <p:pRg st="1" end="1"/>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5">
                                            <p:txEl>
                                              <p:pRg st="2" end="2"/>
                                            </p:txEl>
                                          </p:spTgt>
                                        </p:tgtEl>
                                        <p:attrNameLst>
                                          <p:attrName>style.visibility</p:attrName>
                                        </p:attrNameLst>
                                      </p:cBhvr>
                                      <p:to>
                                        <p:strVal val="visible"/>
                                      </p:to>
                                    </p:set>
                                    <p:animEffect transition="in" filter="fade">
                                      <p:cBhvr>
                                        <p:cTn id="32" dur="500"/>
                                        <p:tgtEl>
                                          <p:spTgt spid="5">
                                            <p:txEl>
                                              <p:pRg st="2" end="2"/>
                                            </p:txEl>
                                          </p:spTgt>
                                        </p:tgtEl>
                                      </p:cBhvr>
                                    </p:animEffect>
                                    <p:anim calcmode="lin" valueType="num">
                                      <p:cBhvr>
                                        <p:cTn id="3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34" dur="5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ackgroundRemoval t="7111" b="100000" l="0" r="95500">
                        <a14:foregroundMark x1="6750" y1="77889" x2="6750" y2="77889"/>
                        <a14:foregroundMark x1="4563" y1="76222" x2="4563" y2="76222"/>
                        <a14:foregroundMark x1="3688" y1="67000" x2="3688" y2="67000"/>
                        <a14:foregroundMark x1="2938" y1="73333" x2="2938" y2="73333"/>
                        <a14:foregroundMark x1="3688" y1="63111" x2="3688" y2="63111"/>
                        <a14:foregroundMark x1="25813" y1="75333" x2="25813" y2="75333"/>
                        <a14:foregroundMark x1="26063" y1="85333" x2="26063" y2="85333"/>
                        <a14:foregroundMark x1="23250" y1="85000" x2="23250" y2="85000"/>
                        <a14:foregroundMark x1="16375" y1="92667" x2="16375" y2="92667"/>
                        <a14:foregroundMark x1="4750" y1="89111" x2="4750" y2="89111"/>
                        <a14:foregroundMark x1="11063" y1="89444" x2="11063" y2="89444"/>
                        <a14:foregroundMark x1="21750" y1="83778" x2="21750" y2="83778"/>
                        <a14:foregroundMark x1="24313" y1="80333" x2="24313" y2="80333"/>
                        <a14:foregroundMark x1="23625" y1="95333" x2="23625" y2="95333"/>
                        <a14:foregroundMark x1="23750" y1="98889" x2="23750" y2="98889"/>
                        <a14:foregroundMark x1="30000" y1="96778" x2="30000" y2="96778"/>
                        <a14:foregroundMark x1="29375" y1="89111" x2="29375" y2="89111"/>
                        <a14:foregroundMark x1="31438" y1="84889" x2="31438" y2="84889"/>
                        <a14:foregroundMark x1="33375" y1="82889" x2="33375" y2="82889"/>
                        <a14:foregroundMark x1="33688" y1="81000" x2="33688" y2="81000"/>
                        <a14:foregroundMark x1="32188" y1="79889" x2="32188" y2="79889"/>
                        <a14:foregroundMark x1="30250" y1="82889" x2="30250" y2="82889"/>
                        <a14:foregroundMark x1="30813" y1="83111" x2="30813" y2="83111"/>
                        <a14:foregroundMark x1="33000" y1="89444" x2="33000" y2="89444"/>
                        <a14:foregroundMark x1="42813" y1="98889" x2="42813" y2="98889"/>
                      </a14:backgroundRemoval>
                    </a14:imgEffect>
                  </a14:imgLayer>
                </a14:imgProps>
              </a:ext>
              <a:ext uri="{28A0092B-C50C-407E-A947-70E740481C1C}">
                <a14:useLocalDpi xmlns:a14="http://schemas.microsoft.com/office/drawing/2010/main" val="0"/>
              </a:ext>
            </a:extLst>
          </a:blip>
          <a:stretch>
            <a:fillRect/>
          </a:stretch>
        </p:blipFill>
        <p:spPr>
          <a:xfrm>
            <a:off x="0" y="1074699"/>
            <a:ext cx="10281424" cy="5783301"/>
          </a:xfrm>
          <a:prstGeom prst="rect">
            <a:avLst/>
          </a:prstGeom>
        </p:spPr>
      </p:pic>
      <p:sp>
        <p:nvSpPr>
          <p:cNvPr id="5" name="Title 1"/>
          <p:cNvSpPr txBox="1">
            <a:spLocks/>
          </p:cNvSpPr>
          <p:nvPr/>
        </p:nvSpPr>
        <p:spPr>
          <a:xfrm>
            <a:off x="1524000" y="691375"/>
            <a:ext cx="9144000" cy="131708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dirty="0" smtClean="0">
                <a:solidFill>
                  <a:schemeClr val="accent1">
                    <a:lumMod val="50000"/>
                  </a:schemeClr>
                </a:solidFill>
              </a:rPr>
              <a:t>OBJECTIVE - 2</a:t>
            </a:r>
            <a:endParaRPr lang="en-US" sz="6600" dirty="0">
              <a:solidFill>
                <a:schemeClr val="accent1">
                  <a:lumMod val="50000"/>
                </a:schemeClr>
              </a:solidFill>
            </a:endParaRPr>
          </a:p>
        </p:txBody>
      </p:sp>
      <p:sp>
        <p:nvSpPr>
          <p:cNvPr id="6" name="Subtitle 2"/>
          <p:cNvSpPr txBox="1">
            <a:spLocks/>
          </p:cNvSpPr>
          <p:nvPr/>
        </p:nvSpPr>
        <p:spPr>
          <a:xfrm>
            <a:off x="1524000" y="2255276"/>
            <a:ext cx="9144000" cy="16557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sz="4400" dirty="0">
                <a:latin typeface="+mj-lt"/>
              </a:rPr>
              <a:t>To identify the socio-demographic factors that influence people to select Private bank.</a:t>
            </a:r>
          </a:p>
          <a:p>
            <a:endParaRPr lang="en-US" sz="4000" dirty="0"/>
          </a:p>
        </p:txBody>
      </p:sp>
    </p:spTree>
    <p:extLst>
      <p:ext uri="{BB962C8B-B14F-4D97-AF65-F5344CB8AC3E}">
        <p14:creationId xmlns:p14="http://schemas.microsoft.com/office/powerpoint/2010/main" val="2884180674"/>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2020185" y="2127225"/>
            <a:ext cx="8151629" cy="1754326"/>
          </a:xfrm>
          <a:prstGeom prst="rect">
            <a:avLst/>
          </a:prstGeom>
        </p:spPr>
        <p:txBody>
          <a:bodyPr wrap="square">
            <a:spAutoFit/>
          </a:bodyPr>
          <a:lstStyle/>
          <a:p>
            <a:pPr algn="ctr"/>
            <a:r>
              <a:rPr lang="en-IN" sz="5400" dirty="0">
                <a:solidFill>
                  <a:schemeClr val="accent1">
                    <a:lumMod val="50000"/>
                  </a:schemeClr>
                </a:solidFill>
                <a:latin typeface="Adobe Garamond" panose="02000503060000020003" pitchFamily="2" charset="0"/>
              </a:rPr>
              <a:t>BINARY </a:t>
            </a:r>
            <a:endParaRPr lang="en-IN" sz="5400" dirty="0" smtClean="0">
              <a:solidFill>
                <a:schemeClr val="accent1">
                  <a:lumMod val="50000"/>
                </a:schemeClr>
              </a:solidFill>
              <a:latin typeface="Adobe Garamond" panose="02000503060000020003" pitchFamily="2" charset="0"/>
            </a:endParaRPr>
          </a:p>
          <a:p>
            <a:pPr algn="ctr"/>
            <a:r>
              <a:rPr lang="en-IN" sz="5400" dirty="0" smtClean="0">
                <a:solidFill>
                  <a:schemeClr val="accent1">
                    <a:lumMod val="50000"/>
                  </a:schemeClr>
                </a:solidFill>
                <a:latin typeface="Adobe Garamond" panose="02000503060000020003" pitchFamily="2" charset="0"/>
              </a:rPr>
              <a:t>LOGISTIC REGRESSION </a:t>
            </a:r>
            <a:endParaRPr lang="en-IN" sz="5400" dirty="0">
              <a:solidFill>
                <a:schemeClr val="accent1">
                  <a:lumMod val="50000"/>
                </a:schemeClr>
              </a:solidFill>
              <a:latin typeface="Adobe Garamond" panose="02000503060000020003" pitchFamily="2" charset="0"/>
            </a:endParaRPr>
          </a:p>
        </p:txBody>
      </p:sp>
      <p:pic>
        <p:nvPicPr>
          <p:cNvPr id="7" name="Picture 6"/>
          <p:cNvPicPr>
            <a:picLocks noChangeAspect="1"/>
          </p:cNvPicPr>
          <p:nvPr/>
        </p:nvPicPr>
        <p:blipFill>
          <a:blip r:embed="rId3" cstate="print">
            <a:extLst>
              <a:ext uri="{BEBA8EAE-BF5A-486C-A8C5-ECC9F3942E4B}">
                <a14:imgProps xmlns:a14="http://schemas.microsoft.com/office/drawing/2010/main">
                  <a14:imgLayer r:embed="rId4">
                    <a14:imgEffect>
                      <a14:backgroundRemoval t="1024" b="99659" l="1591" r="99318">
                        <a14:foregroundMark x1="25682" y1="23891" x2="25682" y2="23891"/>
                        <a14:foregroundMark x1="24773" y1="12969" x2="24773" y2="12969"/>
                        <a14:foregroundMark x1="26818" y1="10922" x2="26818" y2="10922"/>
                        <a14:foregroundMark x1="62500" y1="19454" x2="62500" y2="19454"/>
                        <a14:foregroundMark x1="63409" y1="10922" x2="63409" y2="10922"/>
                        <a14:foregroundMark x1="61818" y1="9556" x2="61818" y2="9556"/>
                        <a14:foregroundMark x1="79091" y1="26962" x2="79091" y2="26962"/>
                        <a14:foregroundMark x1="61591" y1="36860" x2="61591" y2="36860"/>
                        <a14:foregroundMark x1="63864" y1="49147" x2="63864" y2="49147"/>
                        <a14:foregroundMark x1="59091" y1="41980" x2="59091" y2="41980"/>
                        <a14:foregroundMark x1="55227" y1="47782" x2="55227" y2="47782"/>
                        <a14:foregroundMark x1="59318" y1="12287" x2="59318" y2="12287"/>
                        <a14:foregroundMark x1="59773" y1="67918" x2="59773" y2="67918"/>
                        <a14:foregroundMark x1="56136" y1="53242" x2="56136" y2="53242"/>
                        <a14:foregroundMark x1="50682" y1="43686" x2="50682" y2="43686"/>
                        <a14:foregroundMark x1="71364" y1="50512" x2="71364" y2="50512"/>
                        <a14:backgroundMark x1="25227" y1="72014" x2="25227" y2="72014"/>
                        <a14:backgroundMark x1="25455" y1="78157" x2="25455" y2="78157"/>
                        <a14:backgroundMark x1="25682" y1="87372" x2="25682" y2="87372"/>
                      </a14:backgroundRemoval>
                    </a14:imgEffect>
                  </a14:imgLayer>
                </a14:imgProps>
              </a:ext>
              <a:ext uri="{28A0092B-C50C-407E-A947-70E740481C1C}">
                <a14:useLocalDpi xmlns:a14="http://schemas.microsoft.com/office/drawing/2010/main" val="0"/>
              </a:ext>
            </a:extLst>
          </a:blip>
          <a:stretch>
            <a:fillRect/>
          </a:stretch>
        </p:blipFill>
        <p:spPr>
          <a:xfrm>
            <a:off x="4172931" y="3902171"/>
            <a:ext cx="4320619" cy="2880413"/>
          </a:xfrm>
          <a:prstGeom prst="rect">
            <a:avLst/>
          </a:prstGeom>
        </p:spPr>
      </p:pic>
    </p:spTree>
    <p:extLst>
      <p:ext uri="{BB962C8B-B14F-4D97-AF65-F5344CB8AC3E}">
        <p14:creationId xmlns:p14="http://schemas.microsoft.com/office/powerpoint/2010/main" val="139675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Oval 2"/>
          <p:cNvSpPr/>
          <p:nvPr/>
        </p:nvSpPr>
        <p:spPr>
          <a:xfrm>
            <a:off x="5951130" y="1333987"/>
            <a:ext cx="1476000" cy="1440000"/>
          </a:xfrm>
          <a:prstGeom prst="ellipse">
            <a:avLst/>
          </a:prstGeom>
          <a:solidFill>
            <a:schemeClr val="accent1">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841718" y="1638489"/>
            <a:ext cx="1671075" cy="830997"/>
          </a:xfrm>
          <a:prstGeom prst="rect">
            <a:avLst/>
          </a:prstGeom>
          <a:noFill/>
        </p:spPr>
        <p:txBody>
          <a:bodyPr wrap="square" rtlCol="0">
            <a:spAutoFit/>
          </a:bodyPr>
          <a:lstStyle/>
          <a:p>
            <a:pPr algn="ctr"/>
            <a:r>
              <a:rPr lang="en-US" sz="2800" b="1" dirty="0" smtClean="0"/>
              <a:t>962</a:t>
            </a:r>
            <a:r>
              <a:rPr lang="en-US" sz="2000" b="1" dirty="0" smtClean="0"/>
              <a:t> </a:t>
            </a:r>
          </a:p>
          <a:p>
            <a:pPr algn="ctr"/>
            <a:r>
              <a:rPr lang="en-US" sz="2000" b="1" dirty="0" smtClean="0"/>
              <a:t>People</a:t>
            </a:r>
            <a:endParaRPr lang="en-US" sz="2000" b="1" dirty="0"/>
          </a:p>
        </p:txBody>
      </p:sp>
      <p:sp>
        <p:nvSpPr>
          <p:cNvPr id="5" name="Oval 4"/>
          <p:cNvSpPr/>
          <p:nvPr/>
        </p:nvSpPr>
        <p:spPr>
          <a:xfrm>
            <a:off x="7984512" y="3389566"/>
            <a:ext cx="1407545" cy="1349628"/>
          </a:xfrm>
          <a:prstGeom prst="ellipse">
            <a:avLst/>
          </a:prstGeom>
          <a:solidFill>
            <a:schemeClr val="accent1">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012193" y="3387153"/>
            <a:ext cx="1407545" cy="1349628"/>
          </a:xfrm>
          <a:prstGeom prst="ellipse">
            <a:avLst/>
          </a:prstGeom>
          <a:solidFill>
            <a:schemeClr val="accent1">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8005941" y="3895767"/>
            <a:ext cx="1471009" cy="400110"/>
          </a:xfrm>
          <a:prstGeom prst="rect">
            <a:avLst/>
          </a:prstGeom>
          <a:noFill/>
        </p:spPr>
        <p:txBody>
          <a:bodyPr wrap="square" rtlCol="0">
            <a:spAutoFit/>
          </a:bodyPr>
          <a:lstStyle/>
          <a:p>
            <a:r>
              <a:rPr lang="en-US" sz="2000" b="1" dirty="0" smtClean="0"/>
              <a:t>Occupation</a:t>
            </a:r>
            <a:endParaRPr lang="en-US" sz="2000" b="1" dirty="0"/>
          </a:p>
        </p:txBody>
      </p:sp>
      <p:sp>
        <p:nvSpPr>
          <p:cNvPr id="8" name="TextBox 7"/>
          <p:cNvSpPr txBox="1"/>
          <p:nvPr/>
        </p:nvSpPr>
        <p:spPr>
          <a:xfrm>
            <a:off x="4223349" y="3861912"/>
            <a:ext cx="1366894" cy="400110"/>
          </a:xfrm>
          <a:prstGeom prst="rect">
            <a:avLst/>
          </a:prstGeom>
          <a:noFill/>
        </p:spPr>
        <p:txBody>
          <a:bodyPr wrap="square" rtlCol="0">
            <a:spAutoFit/>
          </a:bodyPr>
          <a:lstStyle/>
          <a:p>
            <a:r>
              <a:rPr lang="en-US" sz="2000" b="1" dirty="0" smtClean="0"/>
              <a:t>Gender</a:t>
            </a:r>
            <a:endParaRPr lang="en-US" sz="2400" b="1" dirty="0"/>
          </a:p>
        </p:txBody>
      </p:sp>
      <p:sp>
        <p:nvSpPr>
          <p:cNvPr id="9" name="Oval 8"/>
          <p:cNvSpPr/>
          <p:nvPr/>
        </p:nvSpPr>
        <p:spPr>
          <a:xfrm>
            <a:off x="6615259" y="4005206"/>
            <a:ext cx="155915" cy="163852"/>
          </a:xfrm>
          <a:prstGeom prst="ellipse">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p:cNvCxnSpPr/>
          <p:nvPr/>
        </p:nvCxnSpPr>
        <p:spPr>
          <a:xfrm>
            <a:off x="6685043" y="2773987"/>
            <a:ext cx="8174" cy="1116000"/>
          </a:xfrm>
          <a:prstGeom prst="line">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flipV="1">
            <a:off x="6686706" y="1072563"/>
            <a:ext cx="8174" cy="399600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endCxn id="6" idx="0"/>
          </p:cNvCxnSpPr>
          <p:nvPr/>
        </p:nvCxnSpPr>
        <p:spPr>
          <a:xfrm>
            <a:off x="4704979" y="3080112"/>
            <a:ext cx="10987" cy="307041"/>
          </a:xfrm>
          <a:prstGeom prst="line">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80000">
            <a:off x="8674949" y="3086525"/>
            <a:ext cx="13336" cy="303041"/>
          </a:xfrm>
          <a:prstGeom prst="line">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6336904" y="4013896"/>
            <a:ext cx="155915" cy="163852"/>
          </a:xfrm>
          <a:prstGeom prst="ellipse">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6873853" y="4005658"/>
            <a:ext cx="155915" cy="163852"/>
          </a:xfrm>
          <a:prstGeom prst="ellipse">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3322613" y="4993935"/>
            <a:ext cx="1277768" cy="1073900"/>
          </a:xfrm>
          <a:prstGeom prst="ellipse">
            <a:avLst/>
          </a:prstGeom>
          <a:solidFill>
            <a:schemeClr val="accent1">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802416" y="4993935"/>
            <a:ext cx="1277768" cy="1073900"/>
          </a:xfrm>
          <a:prstGeom prst="ellipse">
            <a:avLst/>
          </a:prstGeom>
          <a:solidFill>
            <a:schemeClr val="accent1">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461915" y="4993935"/>
            <a:ext cx="1338248" cy="1073900"/>
          </a:xfrm>
          <a:prstGeom prst="ellipse">
            <a:avLst/>
          </a:prstGeom>
          <a:solidFill>
            <a:schemeClr val="accent1">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628142" y="5340524"/>
            <a:ext cx="1366894" cy="369332"/>
          </a:xfrm>
          <a:prstGeom prst="rect">
            <a:avLst/>
          </a:prstGeom>
          <a:noFill/>
        </p:spPr>
        <p:txBody>
          <a:bodyPr wrap="square" rtlCol="0">
            <a:spAutoFit/>
          </a:bodyPr>
          <a:lstStyle/>
          <a:p>
            <a:r>
              <a:rPr lang="en-US" b="1" dirty="0" smtClean="0"/>
              <a:t>Male</a:t>
            </a:r>
            <a:endParaRPr lang="en-US" sz="2000" b="1" dirty="0"/>
          </a:p>
        </p:txBody>
      </p:sp>
      <p:sp>
        <p:nvSpPr>
          <p:cNvPr id="20" name="TextBox 19"/>
          <p:cNvSpPr txBox="1"/>
          <p:nvPr/>
        </p:nvSpPr>
        <p:spPr>
          <a:xfrm>
            <a:off x="5023718" y="5346218"/>
            <a:ext cx="1366894" cy="369332"/>
          </a:xfrm>
          <a:prstGeom prst="rect">
            <a:avLst/>
          </a:prstGeom>
          <a:noFill/>
        </p:spPr>
        <p:txBody>
          <a:bodyPr wrap="square" rtlCol="0">
            <a:spAutoFit/>
          </a:bodyPr>
          <a:lstStyle/>
          <a:p>
            <a:r>
              <a:rPr lang="en-US" b="1" dirty="0" smtClean="0"/>
              <a:t>Female</a:t>
            </a:r>
            <a:endParaRPr lang="en-US" sz="2400" b="1" dirty="0"/>
          </a:p>
        </p:txBody>
      </p:sp>
      <p:sp>
        <p:nvSpPr>
          <p:cNvPr id="21" name="TextBox 20"/>
          <p:cNvSpPr txBox="1"/>
          <p:nvPr/>
        </p:nvSpPr>
        <p:spPr>
          <a:xfrm>
            <a:off x="6484979" y="5351954"/>
            <a:ext cx="1691414" cy="369332"/>
          </a:xfrm>
          <a:prstGeom prst="rect">
            <a:avLst/>
          </a:prstGeom>
          <a:noFill/>
        </p:spPr>
        <p:txBody>
          <a:bodyPr wrap="square" rtlCol="0">
            <a:spAutoFit/>
          </a:bodyPr>
          <a:lstStyle/>
          <a:p>
            <a:r>
              <a:rPr lang="en-US" b="1" dirty="0" smtClean="0"/>
              <a:t>Housewives</a:t>
            </a:r>
            <a:endParaRPr lang="en-US" sz="1600" b="1" dirty="0"/>
          </a:p>
        </p:txBody>
      </p:sp>
      <p:sp>
        <p:nvSpPr>
          <p:cNvPr id="22" name="Oval 21"/>
          <p:cNvSpPr/>
          <p:nvPr/>
        </p:nvSpPr>
        <p:spPr>
          <a:xfrm>
            <a:off x="7995919" y="4993935"/>
            <a:ext cx="1338248" cy="1073900"/>
          </a:xfrm>
          <a:prstGeom prst="ellipse">
            <a:avLst/>
          </a:prstGeom>
          <a:solidFill>
            <a:schemeClr val="accent1">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9529923" y="4993935"/>
            <a:ext cx="1338248" cy="1073900"/>
          </a:xfrm>
          <a:prstGeom prst="ellipse">
            <a:avLst/>
          </a:prstGeom>
          <a:solidFill>
            <a:schemeClr val="accent1">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9822358" y="5329094"/>
            <a:ext cx="1691414" cy="369332"/>
          </a:xfrm>
          <a:prstGeom prst="rect">
            <a:avLst/>
          </a:prstGeom>
          <a:noFill/>
        </p:spPr>
        <p:txBody>
          <a:bodyPr wrap="square" rtlCol="0">
            <a:spAutoFit/>
          </a:bodyPr>
          <a:lstStyle/>
          <a:p>
            <a:r>
              <a:rPr lang="en-US" b="1" dirty="0" smtClean="0"/>
              <a:t>Others</a:t>
            </a:r>
            <a:endParaRPr lang="en-US" sz="1600" b="1" dirty="0"/>
          </a:p>
        </p:txBody>
      </p:sp>
      <p:sp>
        <p:nvSpPr>
          <p:cNvPr id="25" name="TextBox 24"/>
          <p:cNvSpPr txBox="1"/>
          <p:nvPr/>
        </p:nvSpPr>
        <p:spPr>
          <a:xfrm>
            <a:off x="8170019" y="5340524"/>
            <a:ext cx="1691414" cy="369332"/>
          </a:xfrm>
          <a:prstGeom prst="rect">
            <a:avLst/>
          </a:prstGeom>
          <a:noFill/>
        </p:spPr>
        <p:txBody>
          <a:bodyPr wrap="square" rtlCol="0">
            <a:spAutoFit/>
          </a:bodyPr>
          <a:lstStyle/>
          <a:p>
            <a:r>
              <a:rPr lang="en-US" b="1" dirty="0" smtClean="0"/>
              <a:t>Students</a:t>
            </a:r>
            <a:endParaRPr lang="en-US" sz="1600" b="1" dirty="0"/>
          </a:p>
        </p:txBody>
      </p:sp>
      <p:cxnSp>
        <p:nvCxnSpPr>
          <p:cNvPr id="26" name="Straight Connector 25"/>
          <p:cNvCxnSpPr/>
          <p:nvPr/>
        </p:nvCxnSpPr>
        <p:spPr>
          <a:xfrm>
            <a:off x="8666775" y="4742703"/>
            <a:ext cx="8174" cy="252000"/>
          </a:xfrm>
          <a:prstGeom prst="line">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endCxn id="23" idx="0"/>
          </p:cNvCxnSpPr>
          <p:nvPr/>
        </p:nvCxnSpPr>
        <p:spPr>
          <a:xfrm>
            <a:off x="9309111" y="4399634"/>
            <a:ext cx="889936" cy="594301"/>
          </a:xfrm>
          <a:prstGeom prst="line">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8" idx="0"/>
          </p:cNvCxnSpPr>
          <p:nvPr/>
        </p:nvCxnSpPr>
        <p:spPr>
          <a:xfrm flipV="1">
            <a:off x="7131039" y="4384659"/>
            <a:ext cx="944626" cy="609276"/>
          </a:xfrm>
          <a:prstGeom prst="line">
            <a:avLst/>
          </a:prstGeom>
          <a:ln w="28575">
            <a:solidFill>
              <a:schemeClr val="accent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6" idx="0"/>
            <a:endCxn id="6" idx="3"/>
          </p:cNvCxnSpPr>
          <p:nvPr/>
        </p:nvCxnSpPr>
        <p:spPr>
          <a:xfrm flipV="1">
            <a:off x="3961497" y="4539133"/>
            <a:ext cx="256826" cy="454802"/>
          </a:xfrm>
          <a:prstGeom prst="line">
            <a:avLst/>
          </a:prstGeom>
          <a:ln w="28575">
            <a:solidFill>
              <a:schemeClr val="accent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6" idx="5"/>
            <a:endCxn id="17" idx="0"/>
          </p:cNvCxnSpPr>
          <p:nvPr/>
        </p:nvCxnSpPr>
        <p:spPr>
          <a:xfrm>
            <a:off x="5213608" y="4539133"/>
            <a:ext cx="227692" cy="454802"/>
          </a:xfrm>
          <a:prstGeom prst="line">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692423" y="3479554"/>
            <a:ext cx="219008" cy="431396"/>
          </a:xfrm>
          <a:prstGeom prst="line">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6473362" y="3479554"/>
            <a:ext cx="219061" cy="428683"/>
          </a:xfrm>
          <a:prstGeom prst="line">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3785349" y="1905986"/>
            <a:ext cx="1221743" cy="536394"/>
          </a:xfrm>
          <a:prstGeom prst="ellipse">
            <a:avLst/>
          </a:prstGeom>
          <a:solidFill>
            <a:srgbClr val="DEC8EE"/>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3960505" y="1967210"/>
            <a:ext cx="1406769" cy="400110"/>
          </a:xfrm>
          <a:prstGeom prst="rect">
            <a:avLst/>
          </a:prstGeom>
          <a:noFill/>
        </p:spPr>
        <p:txBody>
          <a:bodyPr wrap="square" rtlCol="0">
            <a:spAutoFit/>
          </a:bodyPr>
          <a:lstStyle/>
          <a:p>
            <a:r>
              <a:rPr lang="en-US" sz="2000" b="1" dirty="0" smtClean="0"/>
              <a:t>Private</a:t>
            </a:r>
            <a:endParaRPr lang="en-US" sz="2000" b="1" dirty="0"/>
          </a:p>
        </p:txBody>
      </p:sp>
      <p:pic>
        <p:nvPicPr>
          <p:cNvPr id="35" name="Picture 34"/>
          <p:cNvPicPr>
            <a:picLocks noChangeAspect="1"/>
          </p:cNvPicPr>
          <p:nvPr/>
        </p:nvPicPr>
        <p:blipFill>
          <a:blip r:embed="rId4" cstate="print">
            <a:extLst>
              <a:ext uri="{BEBA8EAE-BF5A-486C-A8C5-ECC9F3942E4B}">
                <a14:imgProps xmlns:a14="http://schemas.microsoft.com/office/drawing/2010/main">
                  <a14:imgLayer r:embed="rId5">
                    <a14:imgEffect>
                      <a14:backgroundRemoval t="0" b="96811" l="2244" r="99199">
                        <a14:foregroundMark x1="39103" y1="39587" x2="39103" y2="39587"/>
                        <a14:foregroundMark x1="46314" y1="31144" x2="46314" y2="31144"/>
                      </a14:backgroundRemoval>
                    </a14:imgEffect>
                  </a14:imgLayer>
                </a14:imgProps>
              </a:ext>
              <a:ext uri="{28A0092B-C50C-407E-A947-70E740481C1C}">
                <a14:useLocalDpi xmlns:a14="http://schemas.microsoft.com/office/drawing/2010/main" val="0"/>
              </a:ext>
            </a:extLst>
          </a:blip>
          <a:stretch>
            <a:fillRect/>
          </a:stretch>
        </p:blipFill>
        <p:spPr>
          <a:xfrm>
            <a:off x="864007" y="319697"/>
            <a:ext cx="2880872" cy="2459544"/>
          </a:xfrm>
          <a:prstGeom prst="rect">
            <a:avLst/>
          </a:prstGeom>
        </p:spPr>
      </p:pic>
      <p:cxnSp>
        <p:nvCxnSpPr>
          <p:cNvPr id="36" name="Straight Arrow Connector 35"/>
          <p:cNvCxnSpPr/>
          <p:nvPr/>
        </p:nvCxnSpPr>
        <p:spPr>
          <a:xfrm rot="-300000">
            <a:off x="2971316" y="2143607"/>
            <a:ext cx="792000" cy="720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1357860" y="3091114"/>
            <a:ext cx="2064732" cy="646331"/>
          </a:xfrm>
          <a:prstGeom prst="rect">
            <a:avLst/>
          </a:prstGeom>
        </p:spPr>
        <p:txBody>
          <a:bodyPr wrap="none">
            <a:spAutoFit/>
          </a:bodyPr>
          <a:lstStyle/>
          <a:p>
            <a:pPr algn="ctr"/>
            <a:r>
              <a:rPr lang="en-US" b="1" dirty="0" smtClean="0"/>
              <a:t>Socio-demographic </a:t>
            </a:r>
          </a:p>
          <a:p>
            <a:pPr algn="ctr"/>
            <a:r>
              <a:rPr lang="en-US" b="1" dirty="0" smtClean="0"/>
              <a:t>Groups</a:t>
            </a:r>
            <a:endParaRPr lang="en-US" b="1" dirty="0"/>
          </a:p>
        </p:txBody>
      </p:sp>
      <p:cxnSp>
        <p:nvCxnSpPr>
          <p:cNvPr id="38" name="Elbow Connector 37"/>
          <p:cNvCxnSpPr>
            <a:stCxn id="37" idx="2"/>
            <a:endCxn id="6" idx="2"/>
          </p:cNvCxnSpPr>
          <p:nvPr/>
        </p:nvCxnSpPr>
        <p:spPr>
          <a:xfrm rot="16200000" flipH="1">
            <a:off x="3038948" y="3088722"/>
            <a:ext cx="324522" cy="1621967"/>
          </a:xfrm>
          <a:prstGeom prst="bentConnector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624743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par>
                                <p:cTn id="31" presetID="10"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par>
                                <p:cTn id="34" presetID="10"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42"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anim calcmode="lin" valueType="num">
                                      <p:cBhvr>
                                        <p:cTn id="43" dur="500" fill="hold"/>
                                        <p:tgtEl>
                                          <p:spTgt spid="6"/>
                                        </p:tgtEl>
                                        <p:attrNameLst>
                                          <p:attrName>ppt_x</p:attrName>
                                        </p:attrNameLst>
                                      </p:cBhvr>
                                      <p:tavLst>
                                        <p:tav tm="0">
                                          <p:val>
                                            <p:strVal val="#ppt_x"/>
                                          </p:val>
                                        </p:tav>
                                        <p:tav tm="100000">
                                          <p:val>
                                            <p:strVal val="#ppt_x"/>
                                          </p:val>
                                        </p:tav>
                                      </p:tavLst>
                                    </p:anim>
                                    <p:anim calcmode="lin" valueType="num">
                                      <p:cBhvr>
                                        <p:cTn id="44" dur="500" fill="hold"/>
                                        <p:tgtEl>
                                          <p:spTgt spid="6"/>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anim calcmode="lin" valueType="num">
                                      <p:cBhvr>
                                        <p:cTn id="48" dur="500" fill="hold"/>
                                        <p:tgtEl>
                                          <p:spTgt spid="5"/>
                                        </p:tgtEl>
                                        <p:attrNameLst>
                                          <p:attrName>ppt_x</p:attrName>
                                        </p:attrNameLst>
                                      </p:cBhvr>
                                      <p:tavLst>
                                        <p:tav tm="0">
                                          <p:val>
                                            <p:strVal val="#ppt_x"/>
                                          </p:val>
                                        </p:tav>
                                        <p:tav tm="100000">
                                          <p:val>
                                            <p:strVal val="#ppt_x"/>
                                          </p:val>
                                        </p:tav>
                                      </p:tavLst>
                                    </p:anim>
                                    <p:anim calcmode="lin" valueType="num">
                                      <p:cBhvr>
                                        <p:cTn id="49" dur="500" fill="hold"/>
                                        <p:tgtEl>
                                          <p:spTgt spid="5"/>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anim calcmode="lin" valueType="num">
                                      <p:cBhvr>
                                        <p:cTn id="53" dur="500" fill="hold"/>
                                        <p:tgtEl>
                                          <p:spTgt spid="7"/>
                                        </p:tgtEl>
                                        <p:attrNameLst>
                                          <p:attrName>ppt_x</p:attrName>
                                        </p:attrNameLst>
                                      </p:cBhvr>
                                      <p:tavLst>
                                        <p:tav tm="0">
                                          <p:val>
                                            <p:strVal val="#ppt_x"/>
                                          </p:val>
                                        </p:tav>
                                        <p:tav tm="100000">
                                          <p:val>
                                            <p:strVal val="#ppt_x"/>
                                          </p:val>
                                        </p:tav>
                                      </p:tavLst>
                                    </p:anim>
                                    <p:anim calcmode="lin" valueType="num">
                                      <p:cBhvr>
                                        <p:cTn id="54" dur="500" fill="hold"/>
                                        <p:tgtEl>
                                          <p:spTgt spid="7"/>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500"/>
                                        <p:tgtEl>
                                          <p:spTgt spid="8"/>
                                        </p:tgtEl>
                                      </p:cBhvr>
                                    </p:animEffect>
                                    <p:anim calcmode="lin" valueType="num">
                                      <p:cBhvr>
                                        <p:cTn id="58" dur="500" fill="hold"/>
                                        <p:tgtEl>
                                          <p:spTgt spid="8"/>
                                        </p:tgtEl>
                                        <p:attrNameLst>
                                          <p:attrName>ppt_x</p:attrName>
                                        </p:attrNameLst>
                                      </p:cBhvr>
                                      <p:tavLst>
                                        <p:tav tm="0">
                                          <p:val>
                                            <p:strVal val="#ppt_x"/>
                                          </p:val>
                                        </p:tav>
                                        <p:tav tm="100000">
                                          <p:val>
                                            <p:strVal val="#ppt_x"/>
                                          </p:val>
                                        </p:tav>
                                      </p:tavLst>
                                    </p:anim>
                                    <p:anim calcmode="lin" valueType="num">
                                      <p:cBhvr>
                                        <p:cTn id="59" dur="500" fill="hold"/>
                                        <p:tgtEl>
                                          <p:spTgt spid="8"/>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anim calcmode="lin" valueType="num">
                                      <p:cBhvr>
                                        <p:cTn id="63" dur="500" fill="hold"/>
                                        <p:tgtEl>
                                          <p:spTgt spid="14"/>
                                        </p:tgtEl>
                                        <p:attrNameLst>
                                          <p:attrName>ppt_x</p:attrName>
                                        </p:attrNameLst>
                                      </p:cBhvr>
                                      <p:tavLst>
                                        <p:tav tm="0">
                                          <p:val>
                                            <p:strVal val="#ppt_x"/>
                                          </p:val>
                                        </p:tav>
                                        <p:tav tm="100000">
                                          <p:val>
                                            <p:strVal val="#ppt_x"/>
                                          </p:val>
                                        </p:tav>
                                      </p:tavLst>
                                    </p:anim>
                                    <p:anim calcmode="lin" valueType="num">
                                      <p:cBhvr>
                                        <p:cTn id="64" dur="500" fill="hold"/>
                                        <p:tgtEl>
                                          <p:spTgt spid="14"/>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fade">
                                      <p:cBhvr>
                                        <p:cTn id="67" dur="500"/>
                                        <p:tgtEl>
                                          <p:spTgt spid="9"/>
                                        </p:tgtEl>
                                      </p:cBhvr>
                                    </p:animEffect>
                                    <p:anim calcmode="lin" valueType="num">
                                      <p:cBhvr>
                                        <p:cTn id="68" dur="500" fill="hold"/>
                                        <p:tgtEl>
                                          <p:spTgt spid="9"/>
                                        </p:tgtEl>
                                        <p:attrNameLst>
                                          <p:attrName>ppt_x</p:attrName>
                                        </p:attrNameLst>
                                      </p:cBhvr>
                                      <p:tavLst>
                                        <p:tav tm="0">
                                          <p:val>
                                            <p:strVal val="#ppt_x"/>
                                          </p:val>
                                        </p:tav>
                                        <p:tav tm="100000">
                                          <p:val>
                                            <p:strVal val="#ppt_x"/>
                                          </p:val>
                                        </p:tav>
                                      </p:tavLst>
                                    </p:anim>
                                    <p:anim calcmode="lin" valueType="num">
                                      <p:cBhvr>
                                        <p:cTn id="69" dur="500" fill="hold"/>
                                        <p:tgtEl>
                                          <p:spTgt spid="9"/>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500"/>
                                        <p:tgtEl>
                                          <p:spTgt spid="15"/>
                                        </p:tgtEl>
                                      </p:cBhvr>
                                    </p:animEffect>
                                    <p:anim calcmode="lin" valueType="num">
                                      <p:cBhvr>
                                        <p:cTn id="73" dur="500" fill="hold"/>
                                        <p:tgtEl>
                                          <p:spTgt spid="15"/>
                                        </p:tgtEl>
                                        <p:attrNameLst>
                                          <p:attrName>ppt_x</p:attrName>
                                        </p:attrNameLst>
                                      </p:cBhvr>
                                      <p:tavLst>
                                        <p:tav tm="0">
                                          <p:val>
                                            <p:strVal val="#ppt_x"/>
                                          </p:val>
                                        </p:tav>
                                        <p:tav tm="100000">
                                          <p:val>
                                            <p:strVal val="#ppt_x"/>
                                          </p:val>
                                        </p:tav>
                                      </p:tavLst>
                                    </p:anim>
                                    <p:anim calcmode="lin" valueType="num">
                                      <p:cBhvr>
                                        <p:cTn id="74" dur="500" fill="hold"/>
                                        <p:tgtEl>
                                          <p:spTgt spid="15"/>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fade">
                                      <p:cBhvr>
                                        <p:cTn id="77" dur="500"/>
                                        <p:tgtEl>
                                          <p:spTgt spid="38"/>
                                        </p:tgtEl>
                                      </p:cBhvr>
                                    </p:animEffect>
                                    <p:anim calcmode="lin" valueType="num">
                                      <p:cBhvr>
                                        <p:cTn id="78" dur="500" fill="hold"/>
                                        <p:tgtEl>
                                          <p:spTgt spid="38"/>
                                        </p:tgtEl>
                                        <p:attrNameLst>
                                          <p:attrName>ppt_x</p:attrName>
                                        </p:attrNameLst>
                                      </p:cBhvr>
                                      <p:tavLst>
                                        <p:tav tm="0">
                                          <p:val>
                                            <p:strVal val="#ppt_x"/>
                                          </p:val>
                                        </p:tav>
                                        <p:tav tm="100000">
                                          <p:val>
                                            <p:strVal val="#ppt_x"/>
                                          </p:val>
                                        </p:tav>
                                      </p:tavLst>
                                    </p:anim>
                                    <p:anim calcmode="lin" valueType="num">
                                      <p:cBhvr>
                                        <p:cTn id="79" dur="5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fade">
                                      <p:cBhvr>
                                        <p:cTn id="84" dur="500"/>
                                        <p:tgtEl>
                                          <p:spTgt spid="29"/>
                                        </p:tgtEl>
                                      </p:cBhvr>
                                    </p:animEffect>
                                  </p:childTnLst>
                                </p:cTn>
                              </p:par>
                              <p:par>
                                <p:cTn id="85" presetID="10" presetClass="entr" presetSubtype="0"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500"/>
                                        <p:tgtEl>
                                          <p:spTgt spid="30"/>
                                        </p:tgtEl>
                                      </p:cBhvr>
                                    </p:animEffect>
                                  </p:childTnLst>
                                </p:cTn>
                              </p:par>
                              <p:par>
                                <p:cTn id="88" presetID="10" presetClass="entr" presetSubtype="0" fill="hold" nodeType="with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fade">
                                      <p:cBhvr>
                                        <p:cTn id="90" dur="500"/>
                                        <p:tgtEl>
                                          <p:spTgt spid="28"/>
                                        </p:tgtEl>
                                      </p:cBhvr>
                                    </p:animEffect>
                                  </p:childTnLst>
                                </p:cTn>
                              </p:par>
                              <p:par>
                                <p:cTn id="91" presetID="10" presetClass="entr" presetSubtype="0" fill="hold" nodeType="with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fade">
                                      <p:cBhvr>
                                        <p:cTn id="93" dur="500"/>
                                        <p:tgtEl>
                                          <p:spTgt spid="26"/>
                                        </p:tgtEl>
                                      </p:cBhvr>
                                    </p:animEffect>
                                  </p:childTnLst>
                                </p:cTn>
                              </p:par>
                              <p:par>
                                <p:cTn id="94" presetID="10" presetClass="entr" presetSubtype="0" fill="hold" nodeType="withEffect">
                                  <p:stCondLst>
                                    <p:cond delay="0"/>
                                  </p:stCondLst>
                                  <p:childTnLst>
                                    <p:set>
                                      <p:cBhvr>
                                        <p:cTn id="95" dur="1" fill="hold">
                                          <p:stCondLst>
                                            <p:cond delay="0"/>
                                          </p:stCondLst>
                                        </p:cTn>
                                        <p:tgtEl>
                                          <p:spTgt spid="27"/>
                                        </p:tgtEl>
                                        <p:attrNameLst>
                                          <p:attrName>style.visibility</p:attrName>
                                        </p:attrNameLst>
                                      </p:cBhvr>
                                      <p:to>
                                        <p:strVal val="visible"/>
                                      </p:to>
                                    </p:set>
                                    <p:animEffect transition="in" filter="fade">
                                      <p:cBhvr>
                                        <p:cTn id="96" dur="500"/>
                                        <p:tgtEl>
                                          <p:spTgt spid="27"/>
                                        </p:tgtEl>
                                      </p:cBhvr>
                                    </p:animEffect>
                                  </p:childTnLst>
                                </p:cTn>
                              </p:par>
                              <p:par>
                                <p:cTn id="97" presetID="42" presetClass="entr" presetSubtype="0" fill="hold" grpId="0" nodeType="withEffect">
                                  <p:stCondLst>
                                    <p:cond delay="0"/>
                                  </p:stCondLst>
                                  <p:childTnLst>
                                    <p:set>
                                      <p:cBhvr>
                                        <p:cTn id="98" dur="1" fill="hold">
                                          <p:stCondLst>
                                            <p:cond delay="0"/>
                                          </p:stCondLst>
                                        </p:cTn>
                                        <p:tgtEl>
                                          <p:spTgt spid="16"/>
                                        </p:tgtEl>
                                        <p:attrNameLst>
                                          <p:attrName>style.visibility</p:attrName>
                                        </p:attrNameLst>
                                      </p:cBhvr>
                                      <p:to>
                                        <p:strVal val="visible"/>
                                      </p:to>
                                    </p:set>
                                    <p:animEffect transition="in" filter="fade">
                                      <p:cBhvr>
                                        <p:cTn id="99" dur="500"/>
                                        <p:tgtEl>
                                          <p:spTgt spid="16"/>
                                        </p:tgtEl>
                                      </p:cBhvr>
                                    </p:animEffect>
                                    <p:anim calcmode="lin" valueType="num">
                                      <p:cBhvr>
                                        <p:cTn id="100" dur="500" fill="hold"/>
                                        <p:tgtEl>
                                          <p:spTgt spid="16"/>
                                        </p:tgtEl>
                                        <p:attrNameLst>
                                          <p:attrName>ppt_x</p:attrName>
                                        </p:attrNameLst>
                                      </p:cBhvr>
                                      <p:tavLst>
                                        <p:tav tm="0">
                                          <p:val>
                                            <p:strVal val="#ppt_x"/>
                                          </p:val>
                                        </p:tav>
                                        <p:tav tm="100000">
                                          <p:val>
                                            <p:strVal val="#ppt_x"/>
                                          </p:val>
                                        </p:tav>
                                      </p:tavLst>
                                    </p:anim>
                                    <p:anim calcmode="lin" valueType="num">
                                      <p:cBhvr>
                                        <p:cTn id="101" dur="500" fill="hold"/>
                                        <p:tgtEl>
                                          <p:spTgt spid="16"/>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17"/>
                                        </p:tgtEl>
                                        <p:attrNameLst>
                                          <p:attrName>style.visibility</p:attrName>
                                        </p:attrNameLst>
                                      </p:cBhvr>
                                      <p:to>
                                        <p:strVal val="visible"/>
                                      </p:to>
                                    </p:set>
                                    <p:animEffect transition="in" filter="fade">
                                      <p:cBhvr>
                                        <p:cTn id="104" dur="500"/>
                                        <p:tgtEl>
                                          <p:spTgt spid="17"/>
                                        </p:tgtEl>
                                      </p:cBhvr>
                                    </p:animEffect>
                                    <p:anim calcmode="lin" valueType="num">
                                      <p:cBhvr>
                                        <p:cTn id="105" dur="500" fill="hold"/>
                                        <p:tgtEl>
                                          <p:spTgt spid="17"/>
                                        </p:tgtEl>
                                        <p:attrNameLst>
                                          <p:attrName>ppt_x</p:attrName>
                                        </p:attrNameLst>
                                      </p:cBhvr>
                                      <p:tavLst>
                                        <p:tav tm="0">
                                          <p:val>
                                            <p:strVal val="#ppt_x"/>
                                          </p:val>
                                        </p:tav>
                                        <p:tav tm="100000">
                                          <p:val>
                                            <p:strVal val="#ppt_x"/>
                                          </p:val>
                                        </p:tav>
                                      </p:tavLst>
                                    </p:anim>
                                    <p:anim calcmode="lin" valueType="num">
                                      <p:cBhvr>
                                        <p:cTn id="106" dur="500" fill="hold"/>
                                        <p:tgtEl>
                                          <p:spTgt spid="17"/>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20"/>
                                        </p:tgtEl>
                                        <p:attrNameLst>
                                          <p:attrName>style.visibility</p:attrName>
                                        </p:attrNameLst>
                                      </p:cBhvr>
                                      <p:to>
                                        <p:strVal val="visible"/>
                                      </p:to>
                                    </p:set>
                                    <p:animEffect transition="in" filter="fade">
                                      <p:cBhvr>
                                        <p:cTn id="109" dur="500"/>
                                        <p:tgtEl>
                                          <p:spTgt spid="20"/>
                                        </p:tgtEl>
                                      </p:cBhvr>
                                    </p:animEffect>
                                    <p:anim calcmode="lin" valueType="num">
                                      <p:cBhvr>
                                        <p:cTn id="110" dur="500" fill="hold"/>
                                        <p:tgtEl>
                                          <p:spTgt spid="20"/>
                                        </p:tgtEl>
                                        <p:attrNameLst>
                                          <p:attrName>ppt_x</p:attrName>
                                        </p:attrNameLst>
                                      </p:cBhvr>
                                      <p:tavLst>
                                        <p:tav tm="0">
                                          <p:val>
                                            <p:strVal val="#ppt_x"/>
                                          </p:val>
                                        </p:tav>
                                        <p:tav tm="100000">
                                          <p:val>
                                            <p:strVal val="#ppt_x"/>
                                          </p:val>
                                        </p:tav>
                                      </p:tavLst>
                                    </p:anim>
                                    <p:anim calcmode="lin" valueType="num">
                                      <p:cBhvr>
                                        <p:cTn id="111" dur="500" fill="hold"/>
                                        <p:tgtEl>
                                          <p:spTgt spid="20"/>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19"/>
                                        </p:tgtEl>
                                        <p:attrNameLst>
                                          <p:attrName>style.visibility</p:attrName>
                                        </p:attrNameLst>
                                      </p:cBhvr>
                                      <p:to>
                                        <p:strVal val="visible"/>
                                      </p:to>
                                    </p:set>
                                    <p:animEffect transition="in" filter="fade">
                                      <p:cBhvr>
                                        <p:cTn id="114" dur="500"/>
                                        <p:tgtEl>
                                          <p:spTgt spid="19"/>
                                        </p:tgtEl>
                                      </p:cBhvr>
                                    </p:animEffect>
                                    <p:anim calcmode="lin" valueType="num">
                                      <p:cBhvr>
                                        <p:cTn id="115" dur="500" fill="hold"/>
                                        <p:tgtEl>
                                          <p:spTgt spid="19"/>
                                        </p:tgtEl>
                                        <p:attrNameLst>
                                          <p:attrName>ppt_x</p:attrName>
                                        </p:attrNameLst>
                                      </p:cBhvr>
                                      <p:tavLst>
                                        <p:tav tm="0">
                                          <p:val>
                                            <p:strVal val="#ppt_x"/>
                                          </p:val>
                                        </p:tav>
                                        <p:tav tm="100000">
                                          <p:val>
                                            <p:strVal val="#ppt_x"/>
                                          </p:val>
                                        </p:tav>
                                      </p:tavLst>
                                    </p:anim>
                                    <p:anim calcmode="lin" valueType="num">
                                      <p:cBhvr>
                                        <p:cTn id="116" dur="500" fill="hold"/>
                                        <p:tgtEl>
                                          <p:spTgt spid="19"/>
                                        </p:tgtEl>
                                        <p:attrNameLst>
                                          <p:attrName>ppt_y</p:attrName>
                                        </p:attrNameLst>
                                      </p:cBhvr>
                                      <p:tavLst>
                                        <p:tav tm="0">
                                          <p:val>
                                            <p:strVal val="#ppt_y+.1"/>
                                          </p:val>
                                        </p:tav>
                                        <p:tav tm="100000">
                                          <p:val>
                                            <p:strVal val="#ppt_y"/>
                                          </p:val>
                                        </p:tav>
                                      </p:tavLst>
                                    </p:anim>
                                  </p:childTnLst>
                                </p:cTn>
                              </p:par>
                              <p:par>
                                <p:cTn id="117" presetID="42" presetClass="entr" presetSubtype="0" fill="hold" grpId="0" nodeType="withEffect">
                                  <p:stCondLst>
                                    <p:cond delay="0"/>
                                  </p:stCondLst>
                                  <p:childTnLst>
                                    <p:set>
                                      <p:cBhvr>
                                        <p:cTn id="118" dur="1" fill="hold">
                                          <p:stCondLst>
                                            <p:cond delay="0"/>
                                          </p:stCondLst>
                                        </p:cTn>
                                        <p:tgtEl>
                                          <p:spTgt spid="21"/>
                                        </p:tgtEl>
                                        <p:attrNameLst>
                                          <p:attrName>style.visibility</p:attrName>
                                        </p:attrNameLst>
                                      </p:cBhvr>
                                      <p:to>
                                        <p:strVal val="visible"/>
                                      </p:to>
                                    </p:set>
                                    <p:animEffect transition="in" filter="fade">
                                      <p:cBhvr>
                                        <p:cTn id="119" dur="500"/>
                                        <p:tgtEl>
                                          <p:spTgt spid="21"/>
                                        </p:tgtEl>
                                      </p:cBhvr>
                                    </p:animEffect>
                                    <p:anim calcmode="lin" valueType="num">
                                      <p:cBhvr>
                                        <p:cTn id="120" dur="500" fill="hold"/>
                                        <p:tgtEl>
                                          <p:spTgt spid="21"/>
                                        </p:tgtEl>
                                        <p:attrNameLst>
                                          <p:attrName>ppt_x</p:attrName>
                                        </p:attrNameLst>
                                      </p:cBhvr>
                                      <p:tavLst>
                                        <p:tav tm="0">
                                          <p:val>
                                            <p:strVal val="#ppt_x"/>
                                          </p:val>
                                        </p:tav>
                                        <p:tav tm="100000">
                                          <p:val>
                                            <p:strVal val="#ppt_x"/>
                                          </p:val>
                                        </p:tav>
                                      </p:tavLst>
                                    </p:anim>
                                    <p:anim calcmode="lin" valueType="num">
                                      <p:cBhvr>
                                        <p:cTn id="121" dur="500" fill="hold"/>
                                        <p:tgtEl>
                                          <p:spTgt spid="21"/>
                                        </p:tgtEl>
                                        <p:attrNameLst>
                                          <p:attrName>ppt_y</p:attrName>
                                        </p:attrNameLst>
                                      </p:cBhvr>
                                      <p:tavLst>
                                        <p:tav tm="0">
                                          <p:val>
                                            <p:strVal val="#ppt_y+.1"/>
                                          </p:val>
                                        </p:tav>
                                        <p:tav tm="100000">
                                          <p:val>
                                            <p:strVal val="#ppt_y"/>
                                          </p:val>
                                        </p:tav>
                                      </p:tavLst>
                                    </p:anim>
                                  </p:childTnLst>
                                </p:cTn>
                              </p:par>
                              <p:par>
                                <p:cTn id="122" presetID="42" presetClass="entr" presetSubtype="0" fill="hold" grpId="0" nodeType="withEffect">
                                  <p:stCondLst>
                                    <p:cond delay="0"/>
                                  </p:stCondLst>
                                  <p:childTnLst>
                                    <p:set>
                                      <p:cBhvr>
                                        <p:cTn id="123" dur="1" fill="hold">
                                          <p:stCondLst>
                                            <p:cond delay="0"/>
                                          </p:stCondLst>
                                        </p:cTn>
                                        <p:tgtEl>
                                          <p:spTgt spid="18"/>
                                        </p:tgtEl>
                                        <p:attrNameLst>
                                          <p:attrName>style.visibility</p:attrName>
                                        </p:attrNameLst>
                                      </p:cBhvr>
                                      <p:to>
                                        <p:strVal val="visible"/>
                                      </p:to>
                                    </p:set>
                                    <p:animEffect transition="in" filter="fade">
                                      <p:cBhvr>
                                        <p:cTn id="124" dur="500"/>
                                        <p:tgtEl>
                                          <p:spTgt spid="18"/>
                                        </p:tgtEl>
                                      </p:cBhvr>
                                    </p:animEffect>
                                    <p:anim calcmode="lin" valueType="num">
                                      <p:cBhvr>
                                        <p:cTn id="125" dur="500" fill="hold"/>
                                        <p:tgtEl>
                                          <p:spTgt spid="18"/>
                                        </p:tgtEl>
                                        <p:attrNameLst>
                                          <p:attrName>ppt_x</p:attrName>
                                        </p:attrNameLst>
                                      </p:cBhvr>
                                      <p:tavLst>
                                        <p:tav tm="0">
                                          <p:val>
                                            <p:strVal val="#ppt_x"/>
                                          </p:val>
                                        </p:tav>
                                        <p:tav tm="100000">
                                          <p:val>
                                            <p:strVal val="#ppt_x"/>
                                          </p:val>
                                        </p:tav>
                                      </p:tavLst>
                                    </p:anim>
                                    <p:anim calcmode="lin" valueType="num">
                                      <p:cBhvr>
                                        <p:cTn id="126" dur="500" fill="hold"/>
                                        <p:tgtEl>
                                          <p:spTgt spid="18"/>
                                        </p:tgtEl>
                                        <p:attrNameLst>
                                          <p:attrName>ppt_y</p:attrName>
                                        </p:attrNameLst>
                                      </p:cBhvr>
                                      <p:tavLst>
                                        <p:tav tm="0">
                                          <p:val>
                                            <p:strVal val="#ppt_y+.1"/>
                                          </p:val>
                                        </p:tav>
                                        <p:tav tm="100000">
                                          <p:val>
                                            <p:strVal val="#ppt_y"/>
                                          </p:val>
                                        </p:tav>
                                      </p:tavLst>
                                    </p:anim>
                                  </p:childTnLst>
                                </p:cTn>
                              </p:par>
                              <p:par>
                                <p:cTn id="127" presetID="42" presetClass="entr" presetSubtype="0" fill="hold" grpId="0" nodeType="withEffect">
                                  <p:stCondLst>
                                    <p:cond delay="0"/>
                                  </p:stCondLst>
                                  <p:childTnLst>
                                    <p:set>
                                      <p:cBhvr>
                                        <p:cTn id="128" dur="1" fill="hold">
                                          <p:stCondLst>
                                            <p:cond delay="0"/>
                                          </p:stCondLst>
                                        </p:cTn>
                                        <p:tgtEl>
                                          <p:spTgt spid="22"/>
                                        </p:tgtEl>
                                        <p:attrNameLst>
                                          <p:attrName>style.visibility</p:attrName>
                                        </p:attrNameLst>
                                      </p:cBhvr>
                                      <p:to>
                                        <p:strVal val="visible"/>
                                      </p:to>
                                    </p:set>
                                    <p:animEffect transition="in" filter="fade">
                                      <p:cBhvr>
                                        <p:cTn id="129" dur="500"/>
                                        <p:tgtEl>
                                          <p:spTgt spid="22"/>
                                        </p:tgtEl>
                                      </p:cBhvr>
                                    </p:animEffect>
                                    <p:anim calcmode="lin" valueType="num">
                                      <p:cBhvr>
                                        <p:cTn id="130" dur="500" fill="hold"/>
                                        <p:tgtEl>
                                          <p:spTgt spid="22"/>
                                        </p:tgtEl>
                                        <p:attrNameLst>
                                          <p:attrName>ppt_x</p:attrName>
                                        </p:attrNameLst>
                                      </p:cBhvr>
                                      <p:tavLst>
                                        <p:tav tm="0">
                                          <p:val>
                                            <p:strVal val="#ppt_x"/>
                                          </p:val>
                                        </p:tav>
                                        <p:tav tm="100000">
                                          <p:val>
                                            <p:strVal val="#ppt_x"/>
                                          </p:val>
                                        </p:tav>
                                      </p:tavLst>
                                    </p:anim>
                                    <p:anim calcmode="lin" valueType="num">
                                      <p:cBhvr>
                                        <p:cTn id="131" dur="500" fill="hold"/>
                                        <p:tgtEl>
                                          <p:spTgt spid="22"/>
                                        </p:tgtEl>
                                        <p:attrNameLst>
                                          <p:attrName>ppt_y</p:attrName>
                                        </p:attrNameLst>
                                      </p:cBhvr>
                                      <p:tavLst>
                                        <p:tav tm="0">
                                          <p:val>
                                            <p:strVal val="#ppt_y+.1"/>
                                          </p:val>
                                        </p:tav>
                                        <p:tav tm="100000">
                                          <p:val>
                                            <p:strVal val="#ppt_y"/>
                                          </p:val>
                                        </p:tav>
                                      </p:tavLst>
                                    </p:anim>
                                  </p:childTnLst>
                                </p:cTn>
                              </p:par>
                              <p:par>
                                <p:cTn id="132" presetID="42" presetClass="entr" presetSubtype="0" fill="hold" grpId="0" nodeType="withEffect">
                                  <p:stCondLst>
                                    <p:cond delay="0"/>
                                  </p:stCondLst>
                                  <p:childTnLst>
                                    <p:set>
                                      <p:cBhvr>
                                        <p:cTn id="133" dur="1" fill="hold">
                                          <p:stCondLst>
                                            <p:cond delay="0"/>
                                          </p:stCondLst>
                                        </p:cTn>
                                        <p:tgtEl>
                                          <p:spTgt spid="25"/>
                                        </p:tgtEl>
                                        <p:attrNameLst>
                                          <p:attrName>style.visibility</p:attrName>
                                        </p:attrNameLst>
                                      </p:cBhvr>
                                      <p:to>
                                        <p:strVal val="visible"/>
                                      </p:to>
                                    </p:set>
                                    <p:animEffect transition="in" filter="fade">
                                      <p:cBhvr>
                                        <p:cTn id="134" dur="500"/>
                                        <p:tgtEl>
                                          <p:spTgt spid="25"/>
                                        </p:tgtEl>
                                      </p:cBhvr>
                                    </p:animEffect>
                                    <p:anim calcmode="lin" valueType="num">
                                      <p:cBhvr>
                                        <p:cTn id="135" dur="500" fill="hold"/>
                                        <p:tgtEl>
                                          <p:spTgt spid="25"/>
                                        </p:tgtEl>
                                        <p:attrNameLst>
                                          <p:attrName>ppt_x</p:attrName>
                                        </p:attrNameLst>
                                      </p:cBhvr>
                                      <p:tavLst>
                                        <p:tav tm="0">
                                          <p:val>
                                            <p:strVal val="#ppt_x"/>
                                          </p:val>
                                        </p:tav>
                                        <p:tav tm="100000">
                                          <p:val>
                                            <p:strVal val="#ppt_x"/>
                                          </p:val>
                                        </p:tav>
                                      </p:tavLst>
                                    </p:anim>
                                    <p:anim calcmode="lin" valueType="num">
                                      <p:cBhvr>
                                        <p:cTn id="136" dur="500" fill="hold"/>
                                        <p:tgtEl>
                                          <p:spTgt spid="25"/>
                                        </p:tgtEl>
                                        <p:attrNameLst>
                                          <p:attrName>ppt_y</p:attrName>
                                        </p:attrNameLst>
                                      </p:cBhvr>
                                      <p:tavLst>
                                        <p:tav tm="0">
                                          <p:val>
                                            <p:strVal val="#ppt_y+.1"/>
                                          </p:val>
                                        </p:tav>
                                        <p:tav tm="100000">
                                          <p:val>
                                            <p:strVal val="#ppt_y"/>
                                          </p:val>
                                        </p:tav>
                                      </p:tavLst>
                                    </p:anim>
                                  </p:childTnLst>
                                </p:cTn>
                              </p:par>
                              <p:par>
                                <p:cTn id="137" presetID="42" presetClass="entr" presetSubtype="0" fill="hold" grpId="0" nodeType="withEffect">
                                  <p:stCondLst>
                                    <p:cond delay="0"/>
                                  </p:stCondLst>
                                  <p:childTnLst>
                                    <p:set>
                                      <p:cBhvr>
                                        <p:cTn id="138" dur="1" fill="hold">
                                          <p:stCondLst>
                                            <p:cond delay="0"/>
                                          </p:stCondLst>
                                        </p:cTn>
                                        <p:tgtEl>
                                          <p:spTgt spid="23"/>
                                        </p:tgtEl>
                                        <p:attrNameLst>
                                          <p:attrName>style.visibility</p:attrName>
                                        </p:attrNameLst>
                                      </p:cBhvr>
                                      <p:to>
                                        <p:strVal val="visible"/>
                                      </p:to>
                                    </p:set>
                                    <p:animEffect transition="in" filter="fade">
                                      <p:cBhvr>
                                        <p:cTn id="139" dur="500"/>
                                        <p:tgtEl>
                                          <p:spTgt spid="23"/>
                                        </p:tgtEl>
                                      </p:cBhvr>
                                    </p:animEffect>
                                    <p:anim calcmode="lin" valueType="num">
                                      <p:cBhvr>
                                        <p:cTn id="140" dur="500" fill="hold"/>
                                        <p:tgtEl>
                                          <p:spTgt spid="23"/>
                                        </p:tgtEl>
                                        <p:attrNameLst>
                                          <p:attrName>ppt_x</p:attrName>
                                        </p:attrNameLst>
                                      </p:cBhvr>
                                      <p:tavLst>
                                        <p:tav tm="0">
                                          <p:val>
                                            <p:strVal val="#ppt_x"/>
                                          </p:val>
                                        </p:tav>
                                        <p:tav tm="100000">
                                          <p:val>
                                            <p:strVal val="#ppt_x"/>
                                          </p:val>
                                        </p:tav>
                                      </p:tavLst>
                                    </p:anim>
                                    <p:anim calcmode="lin" valueType="num">
                                      <p:cBhvr>
                                        <p:cTn id="141" dur="500" fill="hold"/>
                                        <p:tgtEl>
                                          <p:spTgt spid="23"/>
                                        </p:tgtEl>
                                        <p:attrNameLst>
                                          <p:attrName>ppt_y</p:attrName>
                                        </p:attrNameLst>
                                      </p:cBhvr>
                                      <p:tavLst>
                                        <p:tav tm="0">
                                          <p:val>
                                            <p:strVal val="#ppt_y+.1"/>
                                          </p:val>
                                        </p:tav>
                                        <p:tav tm="100000">
                                          <p:val>
                                            <p:strVal val="#ppt_y"/>
                                          </p:val>
                                        </p:tav>
                                      </p:tavLst>
                                    </p:anim>
                                  </p:childTnLst>
                                </p:cTn>
                              </p:par>
                              <p:par>
                                <p:cTn id="142" presetID="42" presetClass="entr" presetSubtype="0" fill="hold" grpId="0" nodeType="withEffect">
                                  <p:stCondLst>
                                    <p:cond delay="0"/>
                                  </p:stCondLst>
                                  <p:childTnLst>
                                    <p:set>
                                      <p:cBhvr>
                                        <p:cTn id="143" dur="1" fill="hold">
                                          <p:stCondLst>
                                            <p:cond delay="0"/>
                                          </p:stCondLst>
                                        </p:cTn>
                                        <p:tgtEl>
                                          <p:spTgt spid="24"/>
                                        </p:tgtEl>
                                        <p:attrNameLst>
                                          <p:attrName>style.visibility</p:attrName>
                                        </p:attrNameLst>
                                      </p:cBhvr>
                                      <p:to>
                                        <p:strVal val="visible"/>
                                      </p:to>
                                    </p:set>
                                    <p:animEffect transition="in" filter="fade">
                                      <p:cBhvr>
                                        <p:cTn id="144" dur="500"/>
                                        <p:tgtEl>
                                          <p:spTgt spid="24"/>
                                        </p:tgtEl>
                                      </p:cBhvr>
                                    </p:animEffect>
                                    <p:anim calcmode="lin" valueType="num">
                                      <p:cBhvr>
                                        <p:cTn id="145" dur="500" fill="hold"/>
                                        <p:tgtEl>
                                          <p:spTgt spid="24"/>
                                        </p:tgtEl>
                                        <p:attrNameLst>
                                          <p:attrName>ppt_x</p:attrName>
                                        </p:attrNameLst>
                                      </p:cBhvr>
                                      <p:tavLst>
                                        <p:tav tm="0">
                                          <p:val>
                                            <p:strVal val="#ppt_x"/>
                                          </p:val>
                                        </p:tav>
                                        <p:tav tm="100000">
                                          <p:val>
                                            <p:strVal val="#ppt_x"/>
                                          </p:val>
                                        </p:tav>
                                      </p:tavLst>
                                    </p:anim>
                                    <p:anim calcmode="lin" valueType="num">
                                      <p:cBhvr>
                                        <p:cTn id="14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nodeType="clickEffect">
                                  <p:stCondLst>
                                    <p:cond delay="0"/>
                                  </p:stCondLst>
                                  <p:childTnLst>
                                    <p:set>
                                      <p:cBhvr>
                                        <p:cTn id="150" dur="1" fill="hold">
                                          <p:stCondLst>
                                            <p:cond delay="0"/>
                                          </p:stCondLst>
                                        </p:cTn>
                                        <p:tgtEl>
                                          <p:spTgt spid="35"/>
                                        </p:tgtEl>
                                        <p:attrNameLst>
                                          <p:attrName>style.visibility</p:attrName>
                                        </p:attrNameLst>
                                      </p:cBhvr>
                                      <p:to>
                                        <p:strVal val="visible"/>
                                      </p:to>
                                    </p:set>
                                    <p:animEffect transition="in" filter="fade">
                                      <p:cBhvr>
                                        <p:cTn id="151" dur="500"/>
                                        <p:tgtEl>
                                          <p:spTgt spid="35"/>
                                        </p:tgtEl>
                                      </p:cBhvr>
                                    </p:animEffect>
                                  </p:childTnLst>
                                </p:cTn>
                              </p:par>
                            </p:childTnLst>
                          </p:cTn>
                        </p:par>
                      </p:childTnLst>
                    </p:cTn>
                  </p:par>
                  <p:par>
                    <p:cTn id="152" fill="hold">
                      <p:stCondLst>
                        <p:cond delay="indefinite"/>
                      </p:stCondLst>
                      <p:childTnLst>
                        <p:par>
                          <p:cTn id="153" fill="hold">
                            <p:stCondLst>
                              <p:cond delay="0"/>
                            </p:stCondLst>
                            <p:childTnLst>
                              <p:par>
                                <p:cTn id="154" presetID="55" presetClass="entr" presetSubtype="0" fill="hold" grpId="0" nodeType="clickEffect">
                                  <p:stCondLst>
                                    <p:cond delay="0"/>
                                  </p:stCondLst>
                                  <p:childTnLst>
                                    <p:set>
                                      <p:cBhvr>
                                        <p:cTn id="155" dur="1" fill="hold">
                                          <p:stCondLst>
                                            <p:cond delay="0"/>
                                          </p:stCondLst>
                                        </p:cTn>
                                        <p:tgtEl>
                                          <p:spTgt spid="33"/>
                                        </p:tgtEl>
                                        <p:attrNameLst>
                                          <p:attrName>style.visibility</p:attrName>
                                        </p:attrNameLst>
                                      </p:cBhvr>
                                      <p:to>
                                        <p:strVal val="visible"/>
                                      </p:to>
                                    </p:set>
                                    <p:anim calcmode="lin" valueType="num">
                                      <p:cBhvr>
                                        <p:cTn id="156" dur="500" fill="hold"/>
                                        <p:tgtEl>
                                          <p:spTgt spid="33"/>
                                        </p:tgtEl>
                                        <p:attrNameLst>
                                          <p:attrName>ppt_w</p:attrName>
                                        </p:attrNameLst>
                                      </p:cBhvr>
                                      <p:tavLst>
                                        <p:tav tm="0">
                                          <p:val>
                                            <p:strVal val="#ppt_w*0.70"/>
                                          </p:val>
                                        </p:tav>
                                        <p:tav tm="100000">
                                          <p:val>
                                            <p:strVal val="#ppt_w"/>
                                          </p:val>
                                        </p:tav>
                                      </p:tavLst>
                                    </p:anim>
                                    <p:anim calcmode="lin" valueType="num">
                                      <p:cBhvr>
                                        <p:cTn id="157" dur="500" fill="hold"/>
                                        <p:tgtEl>
                                          <p:spTgt spid="33"/>
                                        </p:tgtEl>
                                        <p:attrNameLst>
                                          <p:attrName>ppt_h</p:attrName>
                                        </p:attrNameLst>
                                      </p:cBhvr>
                                      <p:tavLst>
                                        <p:tav tm="0">
                                          <p:val>
                                            <p:strVal val="#ppt_h"/>
                                          </p:val>
                                        </p:tav>
                                        <p:tav tm="100000">
                                          <p:val>
                                            <p:strVal val="#ppt_h"/>
                                          </p:val>
                                        </p:tav>
                                      </p:tavLst>
                                    </p:anim>
                                    <p:animEffect transition="in" filter="fade">
                                      <p:cBhvr>
                                        <p:cTn id="158" dur="500"/>
                                        <p:tgtEl>
                                          <p:spTgt spid="33"/>
                                        </p:tgtEl>
                                      </p:cBhvr>
                                    </p:animEffect>
                                  </p:childTnLst>
                                </p:cTn>
                              </p:par>
                              <p:par>
                                <p:cTn id="159" presetID="55" presetClass="entr" presetSubtype="0" fill="hold" grpId="0" nodeType="withEffect">
                                  <p:stCondLst>
                                    <p:cond delay="0"/>
                                  </p:stCondLst>
                                  <p:childTnLst>
                                    <p:set>
                                      <p:cBhvr>
                                        <p:cTn id="160" dur="1" fill="hold">
                                          <p:stCondLst>
                                            <p:cond delay="0"/>
                                          </p:stCondLst>
                                        </p:cTn>
                                        <p:tgtEl>
                                          <p:spTgt spid="34"/>
                                        </p:tgtEl>
                                        <p:attrNameLst>
                                          <p:attrName>style.visibility</p:attrName>
                                        </p:attrNameLst>
                                      </p:cBhvr>
                                      <p:to>
                                        <p:strVal val="visible"/>
                                      </p:to>
                                    </p:set>
                                    <p:anim calcmode="lin" valueType="num">
                                      <p:cBhvr>
                                        <p:cTn id="161" dur="500" fill="hold"/>
                                        <p:tgtEl>
                                          <p:spTgt spid="34"/>
                                        </p:tgtEl>
                                        <p:attrNameLst>
                                          <p:attrName>ppt_w</p:attrName>
                                        </p:attrNameLst>
                                      </p:cBhvr>
                                      <p:tavLst>
                                        <p:tav tm="0">
                                          <p:val>
                                            <p:strVal val="#ppt_w*0.70"/>
                                          </p:val>
                                        </p:tav>
                                        <p:tav tm="100000">
                                          <p:val>
                                            <p:strVal val="#ppt_w"/>
                                          </p:val>
                                        </p:tav>
                                      </p:tavLst>
                                    </p:anim>
                                    <p:anim calcmode="lin" valueType="num">
                                      <p:cBhvr>
                                        <p:cTn id="162" dur="500" fill="hold"/>
                                        <p:tgtEl>
                                          <p:spTgt spid="34"/>
                                        </p:tgtEl>
                                        <p:attrNameLst>
                                          <p:attrName>ppt_h</p:attrName>
                                        </p:attrNameLst>
                                      </p:cBhvr>
                                      <p:tavLst>
                                        <p:tav tm="0">
                                          <p:val>
                                            <p:strVal val="#ppt_h"/>
                                          </p:val>
                                        </p:tav>
                                        <p:tav tm="100000">
                                          <p:val>
                                            <p:strVal val="#ppt_h"/>
                                          </p:val>
                                        </p:tav>
                                      </p:tavLst>
                                    </p:anim>
                                    <p:animEffect transition="in" filter="fade">
                                      <p:cBhvr>
                                        <p:cTn id="163" dur="500"/>
                                        <p:tgtEl>
                                          <p:spTgt spid="34"/>
                                        </p:tgtEl>
                                      </p:cBhvr>
                                    </p:animEffect>
                                  </p:childTnLst>
                                </p:cTn>
                              </p:par>
                              <p:par>
                                <p:cTn id="164" presetID="55" presetClass="entr" presetSubtype="0" fill="hold" nodeType="withEffect">
                                  <p:stCondLst>
                                    <p:cond delay="0"/>
                                  </p:stCondLst>
                                  <p:childTnLst>
                                    <p:set>
                                      <p:cBhvr>
                                        <p:cTn id="165" dur="1" fill="hold">
                                          <p:stCondLst>
                                            <p:cond delay="0"/>
                                          </p:stCondLst>
                                        </p:cTn>
                                        <p:tgtEl>
                                          <p:spTgt spid="36"/>
                                        </p:tgtEl>
                                        <p:attrNameLst>
                                          <p:attrName>style.visibility</p:attrName>
                                        </p:attrNameLst>
                                      </p:cBhvr>
                                      <p:to>
                                        <p:strVal val="visible"/>
                                      </p:to>
                                    </p:set>
                                    <p:anim calcmode="lin" valueType="num">
                                      <p:cBhvr>
                                        <p:cTn id="166" dur="500" fill="hold"/>
                                        <p:tgtEl>
                                          <p:spTgt spid="36"/>
                                        </p:tgtEl>
                                        <p:attrNameLst>
                                          <p:attrName>ppt_w</p:attrName>
                                        </p:attrNameLst>
                                      </p:cBhvr>
                                      <p:tavLst>
                                        <p:tav tm="0">
                                          <p:val>
                                            <p:strVal val="#ppt_w*0.70"/>
                                          </p:val>
                                        </p:tav>
                                        <p:tav tm="100000">
                                          <p:val>
                                            <p:strVal val="#ppt_w"/>
                                          </p:val>
                                        </p:tav>
                                      </p:tavLst>
                                    </p:anim>
                                    <p:anim calcmode="lin" valueType="num">
                                      <p:cBhvr>
                                        <p:cTn id="167" dur="500" fill="hold"/>
                                        <p:tgtEl>
                                          <p:spTgt spid="36"/>
                                        </p:tgtEl>
                                        <p:attrNameLst>
                                          <p:attrName>ppt_h</p:attrName>
                                        </p:attrNameLst>
                                      </p:cBhvr>
                                      <p:tavLst>
                                        <p:tav tm="0">
                                          <p:val>
                                            <p:strVal val="#ppt_h"/>
                                          </p:val>
                                        </p:tav>
                                        <p:tav tm="100000">
                                          <p:val>
                                            <p:strVal val="#ppt_h"/>
                                          </p:val>
                                        </p:tav>
                                      </p:tavLst>
                                    </p:anim>
                                    <p:animEffect transition="in" filter="fade">
                                      <p:cBhvr>
                                        <p:cTn id="16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animBg="1"/>
      <p:bldP spid="7" grpId="0"/>
      <p:bldP spid="8" grpId="0"/>
      <p:bldP spid="9" grpId="0" animBg="1"/>
      <p:bldP spid="14" grpId="0" animBg="1"/>
      <p:bldP spid="15" grpId="0" animBg="1"/>
      <p:bldP spid="16" grpId="0" animBg="1"/>
      <p:bldP spid="17" grpId="0" animBg="1"/>
      <p:bldP spid="18" grpId="0" animBg="1"/>
      <p:bldP spid="19" grpId="0"/>
      <p:bldP spid="20" grpId="0"/>
      <p:bldP spid="21" grpId="0"/>
      <p:bldP spid="22" grpId="0" animBg="1"/>
      <p:bldP spid="23" grpId="0" animBg="1"/>
      <p:bldP spid="24" grpId="0"/>
      <p:bldP spid="25" grpId="0"/>
      <p:bldP spid="33" grpId="0" animBg="1"/>
      <p:bldP spid="34" grpId="0"/>
      <p:bldP spid="3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6" name="TextBox 25"/>
          <p:cNvSpPr txBox="1"/>
          <p:nvPr/>
        </p:nvSpPr>
        <p:spPr>
          <a:xfrm>
            <a:off x="788036" y="395171"/>
            <a:ext cx="3716595" cy="1277273"/>
          </a:xfrm>
          <a:prstGeom prst="rect">
            <a:avLst/>
          </a:prstGeom>
          <a:noFill/>
        </p:spPr>
        <p:txBody>
          <a:bodyPr wrap="none" rtlCol="0">
            <a:spAutoFit/>
          </a:bodyPr>
          <a:lstStyle/>
          <a:p>
            <a:pPr>
              <a:lnSpc>
                <a:spcPct val="150000"/>
              </a:lnSpc>
            </a:pPr>
            <a:r>
              <a:rPr lang="en-US" b="1" u="sng" dirty="0" smtClean="0">
                <a:solidFill>
                  <a:schemeClr val="accent1">
                    <a:lumMod val="50000"/>
                  </a:schemeClr>
                </a:solidFill>
              </a:rPr>
              <a:t>Dependent Variable 1 : Private Banks</a:t>
            </a:r>
          </a:p>
          <a:p>
            <a:pPr>
              <a:lnSpc>
                <a:spcPct val="150000"/>
              </a:lnSpc>
            </a:pPr>
            <a:r>
              <a:rPr lang="en-US" sz="1200" dirty="0" smtClean="0"/>
              <a:t>Y = 1  Private Bank Account Holders</a:t>
            </a:r>
          </a:p>
          <a:p>
            <a:pPr>
              <a:lnSpc>
                <a:spcPct val="150000"/>
              </a:lnSpc>
            </a:pPr>
            <a:r>
              <a:rPr lang="en-US" sz="1200" dirty="0" smtClean="0"/>
              <a:t>Y = 0 Non-Private Bank Account Holders</a:t>
            </a:r>
            <a:endParaRPr lang="en-US" sz="1100" dirty="0"/>
          </a:p>
          <a:p>
            <a:endParaRPr lang="en-US" sz="1400" dirty="0"/>
          </a:p>
        </p:txBody>
      </p:sp>
      <p:sp>
        <p:nvSpPr>
          <p:cNvPr id="27" name="TextBox 26"/>
          <p:cNvSpPr txBox="1"/>
          <p:nvPr/>
        </p:nvSpPr>
        <p:spPr>
          <a:xfrm>
            <a:off x="4830071" y="1272334"/>
            <a:ext cx="2452411" cy="707886"/>
          </a:xfrm>
          <a:prstGeom prst="rect">
            <a:avLst/>
          </a:prstGeom>
          <a:noFill/>
        </p:spPr>
        <p:txBody>
          <a:bodyPr wrap="square" rtlCol="0">
            <a:spAutoFit/>
          </a:bodyPr>
          <a:lstStyle/>
          <a:p>
            <a:r>
              <a:rPr lang="en-US" b="1" u="sng" dirty="0">
                <a:solidFill>
                  <a:schemeClr val="accent1">
                    <a:lumMod val="50000"/>
                  </a:schemeClr>
                </a:solidFill>
              </a:rPr>
              <a:t>Independent Variables</a:t>
            </a:r>
            <a:r>
              <a:rPr lang="en-US" b="1" u="sng" dirty="0" smtClean="0">
                <a:solidFill>
                  <a:schemeClr val="accent1">
                    <a:lumMod val="50000"/>
                  </a:schemeClr>
                </a:solidFill>
              </a:rPr>
              <a:t>:</a:t>
            </a:r>
            <a:endParaRPr lang="en-US" sz="1600" b="1" u="sng" dirty="0">
              <a:solidFill>
                <a:schemeClr val="accent1">
                  <a:lumMod val="50000"/>
                </a:schemeClr>
              </a:solidFill>
            </a:endParaRPr>
          </a:p>
          <a:p>
            <a:r>
              <a:rPr lang="en-US" sz="1100" dirty="0"/>
              <a:t> </a:t>
            </a:r>
          </a:p>
          <a:p>
            <a:endParaRPr lang="en-US" sz="1100" dirty="0"/>
          </a:p>
        </p:txBody>
      </p:sp>
      <p:sp>
        <p:nvSpPr>
          <p:cNvPr id="28" name="TextBox 27"/>
          <p:cNvSpPr txBox="1"/>
          <p:nvPr/>
        </p:nvSpPr>
        <p:spPr>
          <a:xfrm>
            <a:off x="777818" y="4444875"/>
            <a:ext cx="1120178" cy="830997"/>
          </a:xfrm>
          <a:prstGeom prst="rect">
            <a:avLst/>
          </a:prstGeom>
          <a:noFill/>
        </p:spPr>
        <p:txBody>
          <a:bodyPr wrap="none" rtlCol="0">
            <a:spAutoFit/>
          </a:bodyPr>
          <a:lstStyle/>
          <a:p>
            <a:r>
              <a:rPr lang="en-US" sz="1200" b="1" dirty="0"/>
              <a:t>sd3</a:t>
            </a:r>
            <a:r>
              <a:rPr lang="en-US" sz="1200" b="1" dirty="0" smtClean="0"/>
              <a:t>: Gender</a:t>
            </a:r>
            <a:endParaRPr lang="en-US" sz="1200" b="1" dirty="0"/>
          </a:p>
          <a:p>
            <a:r>
              <a:rPr lang="en-US" sz="1200" dirty="0"/>
              <a:t>s</a:t>
            </a:r>
            <a:r>
              <a:rPr lang="en-US" sz="1200" dirty="0" smtClean="0"/>
              <a:t>d31 = Male </a:t>
            </a:r>
            <a:endParaRPr lang="en-US" sz="1200" dirty="0"/>
          </a:p>
          <a:p>
            <a:r>
              <a:rPr lang="en-US" sz="1200" dirty="0"/>
              <a:t>s</a:t>
            </a:r>
            <a:r>
              <a:rPr lang="en-US" sz="1200" dirty="0" smtClean="0"/>
              <a:t>d32 = Female </a:t>
            </a:r>
            <a:endParaRPr lang="en-US" sz="1200" dirty="0"/>
          </a:p>
          <a:p>
            <a:endParaRPr lang="en-US" sz="1200" dirty="0"/>
          </a:p>
        </p:txBody>
      </p:sp>
      <p:sp>
        <p:nvSpPr>
          <p:cNvPr id="29" name="TextBox 28"/>
          <p:cNvSpPr txBox="1"/>
          <p:nvPr/>
        </p:nvSpPr>
        <p:spPr>
          <a:xfrm>
            <a:off x="767320" y="5629814"/>
            <a:ext cx="1382558" cy="830997"/>
          </a:xfrm>
          <a:prstGeom prst="rect">
            <a:avLst/>
          </a:prstGeom>
          <a:noFill/>
        </p:spPr>
        <p:txBody>
          <a:bodyPr wrap="none" rtlCol="0">
            <a:spAutoFit/>
          </a:bodyPr>
          <a:lstStyle/>
          <a:p>
            <a:r>
              <a:rPr lang="en-US" sz="1200" b="1" dirty="0"/>
              <a:t>sd4</a:t>
            </a:r>
            <a:r>
              <a:rPr lang="en-US" sz="1200" b="1" dirty="0" smtClean="0"/>
              <a:t>: Marital </a:t>
            </a:r>
            <a:r>
              <a:rPr lang="en-US" sz="1200" b="1" dirty="0"/>
              <a:t>Status</a:t>
            </a:r>
          </a:p>
          <a:p>
            <a:r>
              <a:rPr lang="en-US" sz="1200" dirty="0" smtClean="0"/>
              <a:t>sd41 = Married </a:t>
            </a:r>
            <a:endParaRPr lang="en-US" sz="1200" dirty="0"/>
          </a:p>
          <a:p>
            <a:r>
              <a:rPr lang="en-US" sz="1200" dirty="0" smtClean="0"/>
              <a:t>sd42 = Unmarried </a:t>
            </a:r>
            <a:endParaRPr lang="en-US" sz="1200" dirty="0"/>
          </a:p>
          <a:p>
            <a:endParaRPr lang="en-US" sz="1200" dirty="0"/>
          </a:p>
        </p:txBody>
      </p:sp>
      <p:sp>
        <p:nvSpPr>
          <p:cNvPr id="30" name="TextBox 29"/>
          <p:cNvSpPr txBox="1"/>
          <p:nvPr/>
        </p:nvSpPr>
        <p:spPr>
          <a:xfrm>
            <a:off x="2677704" y="1971063"/>
            <a:ext cx="1253869" cy="1569660"/>
          </a:xfrm>
          <a:prstGeom prst="rect">
            <a:avLst/>
          </a:prstGeom>
          <a:noFill/>
        </p:spPr>
        <p:txBody>
          <a:bodyPr wrap="none" rtlCol="0">
            <a:spAutoFit/>
          </a:bodyPr>
          <a:lstStyle/>
          <a:p>
            <a:r>
              <a:rPr lang="en-US" sz="1200" b="1" dirty="0"/>
              <a:t>sd5</a:t>
            </a:r>
            <a:r>
              <a:rPr lang="en-US" sz="1200" b="1" dirty="0" smtClean="0"/>
              <a:t>: Religion</a:t>
            </a:r>
            <a:endParaRPr lang="en-US" sz="1200" b="1" dirty="0"/>
          </a:p>
          <a:p>
            <a:r>
              <a:rPr lang="en-US" sz="1200" dirty="0"/>
              <a:t>s</a:t>
            </a:r>
            <a:r>
              <a:rPr lang="en-US" sz="1200" dirty="0" smtClean="0"/>
              <a:t>d51 = Hindu</a:t>
            </a:r>
            <a:endParaRPr lang="en-US" sz="1200" dirty="0"/>
          </a:p>
          <a:p>
            <a:r>
              <a:rPr lang="en-US" sz="1200" dirty="0" smtClean="0"/>
              <a:t>sd52 = Muslim</a:t>
            </a:r>
          </a:p>
          <a:p>
            <a:r>
              <a:rPr lang="en-US" sz="1200" dirty="0" smtClean="0"/>
              <a:t>sd53 = Christian</a:t>
            </a:r>
            <a:endParaRPr lang="en-US" sz="1200" dirty="0"/>
          </a:p>
          <a:p>
            <a:r>
              <a:rPr lang="en-US" sz="1200" dirty="0"/>
              <a:t>s</a:t>
            </a:r>
            <a:r>
              <a:rPr lang="en-US" sz="1200" dirty="0" smtClean="0"/>
              <a:t>d54 = Sikh</a:t>
            </a:r>
            <a:endParaRPr lang="en-US" sz="1200" dirty="0"/>
          </a:p>
          <a:p>
            <a:r>
              <a:rPr lang="en-US" sz="1200" dirty="0"/>
              <a:t>s</a:t>
            </a:r>
            <a:r>
              <a:rPr lang="en-US" sz="1200" dirty="0" smtClean="0"/>
              <a:t>d55 = Buddhism</a:t>
            </a:r>
            <a:endParaRPr lang="en-US" sz="1200" dirty="0"/>
          </a:p>
          <a:p>
            <a:r>
              <a:rPr lang="en-US" sz="1200" dirty="0" smtClean="0"/>
              <a:t>sd56 = Others</a:t>
            </a:r>
            <a:endParaRPr lang="en-US" sz="1200" dirty="0"/>
          </a:p>
          <a:p>
            <a:endParaRPr lang="en-US" sz="1200" dirty="0"/>
          </a:p>
        </p:txBody>
      </p:sp>
      <p:sp>
        <p:nvSpPr>
          <p:cNvPr id="31" name="TextBox 30"/>
          <p:cNvSpPr txBox="1"/>
          <p:nvPr/>
        </p:nvSpPr>
        <p:spPr>
          <a:xfrm>
            <a:off x="2677704" y="3635601"/>
            <a:ext cx="1017202" cy="1384995"/>
          </a:xfrm>
          <a:prstGeom prst="rect">
            <a:avLst/>
          </a:prstGeom>
          <a:noFill/>
        </p:spPr>
        <p:txBody>
          <a:bodyPr wrap="none" rtlCol="0">
            <a:spAutoFit/>
          </a:bodyPr>
          <a:lstStyle/>
          <a:p>
            <a:r>
              <a:rPr lang="en-US" sz="1200" b="1" dirty="0"/>
              <a:t>sd6</a:t>
            </a:r>
            <a:r>
              <a:rPr lang="en-US" sz="1200" b="1" dirty="0" smtClean="0"/>
              <a:t>: Caste</a:t>
            </a:r>
            <a:endParaRPr lang="en-US" sz="1200" b="1" dirty="0"/>
          </a:p>
          <a:p>
            <a:r>
              <a:rPr lang="en-US" sz="1200" dirty="0" smtClean="0"/>
              <a:t>sd61 =Open</a:t>
            </a:r>
            <a:endParaRPr lang="en-US" sz="1200" dirty="0"/>
          </a:p>
          <a:p>
            <a:r>
              <a:rPr lang="en-US" sz="1200" dirty="0"/>
              <a:t>s</a:t>
            </a:r>
            <a:r>
              <a:rPr lang="en-US" sz="1200" dirty="0" smtClean="0"/>
              <a:t>d62 =OBC</a:t>
            </a:r>
            <a:endParaRPr lang="en-US" sz="1200" dirty="0"/>
          </a:p>
          <a:p>
            <a:r>
              <a:rPr lang="en-US" sz="1200" dirty="0"/>
              <a:t>s</a:t>
            </a:r>
            <a:r>
              <a:rPr lang="en-US" sz="1200" dirty="0" smtClean="0"/>
              <a:t>d63 =SC/ST</a:t>
            </a:r>
            <a:endParaRPr lang="en-US" sz="1200" dirty="0"/>
          </a:p>
          <a:p>
            <a:r>
              <a:rPr lang="en-US" sz="1200" dirty="0"/>
              <a:t>s</a:t>
            </a:r>
            <a:r>
              <a:rPr lang="en-US" sz="1200" dirty="0" smtClean="0"/>
              <a:t>d64 =NT/DT</a:t>
            </a:r>
            <a:endParaRPr lang="en-US" sz="1200" dirty="0"/>
          </a:p>
          <a:p>
            <a:r>
              <a:rPr lang="en-US" sz="1200" dirty="0"/>
              <a:t>s</a:t>
            </a:r>
            <a:r>
              <a:rPr lang="en-US" sz="1200" dirty="0" smtClean="0"/>
              <a:t>d65 =Others</a:t>
            </a:r>
            <a:endParaRPr lang="en-US" sz="1200" dirty="0"/>
          </a:p>
          <a:p>
            <a:endParaRPr lang="en-US" sz="1200" dirty="0"/>
          </a:p>
        </p:txBody>
      </p:sp>
      <p:sp>
        <p:nvSpPr>
          <p:cNvPr id="32" name="TextBox 31"/>
          <p:cNvSpPr txBox="1"/>
          <p:nvPr/>
        </p:nvSpPr>
        <p:spPr>
          <a:xfrm>
            <a:off x="788036" y="3154900"/>
            <a:ext cx="1138132" cy="1200329"/>
          </a:xfrm>
          <a:prstGeom prst="rect">
            <a:avLst/>
          </a:prstGeom>
          <a:noFill/>
        </p:spPr>
        <p:txBody>
          <a:bodyPr wrap="none" rtlCol="0">
            <a:spAutoFit/>
          </a:bodyPr>
          <a:lstStyle/>
          <a:p>
            <a:r>
              <a:rPr lang="en-US" sz="1200" b="1" dirty="0"/>
              <a:t>sd2: Age group</a:t>
            </a:r>
          </a:p>
          <a:p>
            <a:r>
              <a:rPr lang="en-US" sz="1200" dirty="0" smtClean="0"/>
              <a:t>sd21 = 15-25</a:t>
            </a:r>
          </a:p>
          <a:p>
            <a:r>
              <a:rPr lang="en-US" sz="1200" dirty="0" smtClean="0"/>
              <a:t>sd22 = 25-35</a:t>
            </a:r>
          </a:p>
          <a:p>
            <a:r>
              <a:rPr lang="en-US" sz="1200" dirty="0"/>
              <a:t>s</a:t>
            </a:r>
            <a:r>
              <a:rPr lang="en-US" sz="1200" dirty="0" smtClean="0"/>
              <a:t>d23 = 35-45</a:t>
            </a:r>
          </a:p>
          <a:p>
            <a:r>
              <a:rPr lang="en-US" sz="1200" dirty="0"/>
              <a:t>s</a:t>
            </a:r>
            <a:r>
              <a:rPr lang="en-US" sz="1200" dirty="0" smtClean="0"/>
              <a:t>d24 = 45+  </a:t>
            </a:r>
            <a:endParaRPr lang="en-US" sz="1200" dirty="0"/>
          </a:p>
          <a:p>
            <a:endParaRPr lang="en-US" sz="1200" dirty="0"/>
          </a:p>
        </p:txBody>
      </p:sp>
      <p:sp>
        <p:nvSpPr>
          <p:cNvPr id="33" name="TextBox 32"/>
          <p:cNvSpPr txBox="1"/>
          <p:nvPr/>
        </p:nvSpPr>
        <p:spPr>
          <a:xfrm>
            <a:off x="4646577" y="1971063"/>
            <a:ext cx="2728080" cy="1569660"/>
          </a:xfrm>
          <a:prstGeom prst="rect">
            <a:avLst/>
          </a:prstGeom>
          <a:noFill/>
        </p:spPr>
        <p:txBody>
          <a:bodyPr wrap="square" rtlCol="0">
            <a:spAutoFit/>
          </a:bodyPr>
          <a:lstStyle/>
          <a:p>
            <a:r>
              <a:rPr lang="en-US" sz="1200" b="1" dirty="0"/>
              <a:t>sd7</a:t>
            </a:r>
            <a:r>
              <a:rPr lang="en-US" sz="1200" b="1" dirty="0" smtClean="0"/>
              <a:t>: Education </a:t>
            </a:r>
            <a:r>
              <a:rPr lang="en-US" sz="1200" b="1" dirty="0"/>
              <a:t>Level</a:t>
            </a:r>
          </a:p>
          <a:p>
            <a:r>
              <a:rPr lang="en-US" sz="1200" dirty="0"/>
              <a:t>s</a:t>
            </a:r>
            <a:r>
              <a:rPr lang="en-US" sz="1200" dirty="0" smtClean="0"/>
              <a:t>d71 = Below SSC</a:t>
            </a:r>
            <a:endParaRPr lang="en-US" sz="1200" dirty="0"/>
          </a:p>
          <a:p>
            <a:r>
              <a:rPr lang="en-US" sz="1200" dirty="0"/>
              <a:t>s</a:t>
            </a:r>
            <a:r>
              <a:rPr lang="en-US" sz="1200" dirty="0" smtClean="0"/>
              <a:t>d72 = SSC</a:t>
            </a:r>
            <a:endParaRPr lang="en-US" sz="1200" dirty="0"/>
          </a:p>
          <a:p>
            <a:r>
              <a:rPr lang="en-US" sz="1200" dirty="0"/>
              <a:t>s</a:t>
            </a:r>
            <a:r>
              <a:rPr lang="en-US" sz="1200" dirty="0" smtClean="0"/>
              <a:t>d73 = HSC</a:t>
            </a:r>
            <a:endParaRPr lang="en-US" sz="1200" dirty="0"/>
          </a:p>
          <a:p>
            <a:r>
              <a:rPr lang="en-US" sz="1200" dirty="0"/>
              <a:t>s</a:t>
            </a:r>
            <a:r>
              <a:rPr lang="en-US" sz="1200" dirty="0" smtClean="0"/>
              <a:t>d74 = Graduate</a:t>
            </a:r>
            <a:endParaRPr lang="en-US" sz="1200" dirty="0"/>
          </a:p>
          <a:p>
            <a:r>
              <a:rPr lang="en-US" sz="1200" dirty="0"/>
              <a:t>s</a:t>
            </a:r>
            <a:r>
              <a:rPr lang="en-US" sz="1200" dirty="0" smtClean="0"/>
              <a:t>d75 = Post </a:t>
            </a:r>
            <a:r>
              <a:rPr lang="en-US" sz="1200" dirty="0"/>
              <a:t>Graduate</a:t>
            </a:r>
          </a:p>
          <a:p>
            <a:r>
              <a:rPr lang="en-US" sz="1200" dirty="0"/>
              <a:t>s</a:t>
            </a:r>
            <a:r>
              <a:rPr lang="en-US" sz="1200" dirty="0" smtClean="0"/>
              <a:t>d76 = Professional Course</a:t>
            </a:r>
            <a:endParaRPr lang="en-US" sz="1200" dirty="0"/>
          </a:p>
          <a:p>
            <a:endParaRPr lang="en-US" sz="1200" dirty="0"/>
          </a:p>
        </p:txBody>
      </p:sp>
      <p:sp>
        <p:nvSpPr>
          <p:cNvPr id="34" name="TextBox 33"/>
          <p:cNvSpPr txBox="1"/>
          <p:nvPr/>
        </p:nvSpPr>
        <p:spPr>
          <a:xfrm>
            <a:off x="2671469" y="5155264"/>
            <a:ext cx="1536190" cy="1384995"/>
          </a:xfrm>
          <a:prstGeom prst="rect">
            <a:avLst/>
          </a:prstGeom>
          <a:noFill/>
        </p:spPr>
        <p:txBody>
          <a:bodyPr wrap="none" rtlCol="0">
            <a:spAutoFit/>
          </a:bodyPr>
          <a:lstStyle/>
          <a:p>
            <a:r>
              <a:rPr lang="en-US" sz="1200" b="1" dirty="0"/>
              <a:t>sd8</a:t>
            </a:r>
            <a:r>
              <a:rPr lang="en-US" sz="1200" b="1" dirty="0" smtClean="0"/>
              <a:t>: Occupation</a:t>
            </a:r>
            <a:endParaRPr lang="en-US" sz="1200" b="1" dirty="0"/>
          </a:p>
          <a:p>
            <a:r>
              <a:rPr lang="en-US" sz="1200" dirty="0"/>
              <a:t>s</a:t>
            </a:r>
            <a:r>
              <a:rPr lang="en-US" sz="1200" dirty="0" smtClean="0"/>
              <a:t>d81 = Housewife</a:t>
            </a:r>
            <a:endParaRPr lang="en-US" sz="1200" dirty="0"/>
          </a:p>
          <a:p>
            <a:r>
              <a:rPr lang="en-US" sz="1200" dirty="0"/>
              <a:t>s</a:t>
            </a:r>
            <a:r>
              <a:rPr lang="en-US" sz="1200" dirty="0" smtClean="0"/>
              <a:t>d82 = Private Sector</a:t>
            </a:r>
            <a:endParaRPr lang="en-US" sz="1200" dirty="0"/>
          </a:p>
          <a:p>
            <a:r>
              <a:rPr lang="en-US" sz="1200" dirty="0"/>
              <a:t>s</a:t>
            </a:r>
            <a:r>
              <a:rPr lang="en-US" sz="1200" dirty="0" smtClean="0"/>
              <a:t>d83 = Public </a:t>
            </a:r>
            <a:r>
              <a:rPr lang="en-US" sz="1200" dirty="0"/>
              <a:t>S</a:t>
            </a:r>
            <a:r>
              <a:rPr lang="en-US" sz="1200" dirty="0" smtClean="0"/>
              <a:t>ector</a:t>
            </a:r>
            <a:endParaRPr lang="en-US" sz="1200" dirty="0"/>
          </a:p>
          <a:p>
            <a:r>
              <a:rPr lang="en-US" sz="1200" dirty="0"/>
              <a:t>s</a:t>
            </a:r>
            <a:r>
              <a:rPr lang="en-US" sz="1200" dirty="0" smtClean="0"/>
              <a:t>d84 = Student</a:t>
            </a:r>
            <a:endParaRPr lang="en-US" sz="1200" dirty="0"/>
          </a:p>
          <a:p>
            <a:r>
              <a:rPr lang="en-US" sz="1200" dirty="0"/>
              <a:t>s</a:t>
            </a:r>
            <a:r>
              <a:rPr lang="en-US" sz="1200" dirty="0" smtClean="0"/>
              <a:t>d85 = Self-Employed</a:t>
            </a:r>
            <a:endParaRPr lang="en-US" sz="1200" dirty="0"/>
          </a:p>
          <a:p>
            <a:r>
              <a:rPr lang="en-US" sz="1200" dirty="0"/>
              <a:t>s</a:t>
            </a:r>
            <a:r>
              <a:rPr lang="en-US" sz="1200" dirty="0" smtClean="0"/>
              <a:t>d86 = Others</a:t>
            </a:r>
            <a:endParaRPr lang="en-US" sz="1200" dirty="0"/>
          </a:p>
        </p:txBody>
      </p:sp>
      <p:sp>
        <p:nvSpPr>
          <p:cNvPr id="35" name="TextBox 34"/>
          <p:cNvSpPr txBox="1"/>
          <p:nvPr/>
        </p:nvSpPr>
        <p:spPr>
          <a:xfrm>
            <a:off x="788036" y="2002951"/>
            <a:ext cx="2108638" cy="830997"/>
          </a:xfrm>
          <a:prstGeom prst="rect">
            <a:avLst/>
          </a:prstGeom>
          <a:noFill/>
        </p:spPr>
        <p:txBody>
          <a:bodyPr wrap="square" rtlCol="0">
            <a:spAutoFit/>
          </a:bodyPr>
          <a:lstStyle/>
          <a:p>
            <a:r>
              <a:rPr lang="en-US" sz="1200" b="1" dirty="0" smtClean="0"/>
              <a:t>sd1: Area</a:t>
            </a:r>
          </a:p>
          <a:p>
            <a:r>
              <a:rPr lang="en-US" sz="1200" dirty="0" smtClean="0"/>
              <a:t>sd11 = Mumbai</a:t>
            </a:r>
          </a:p>
          <a:p>
            <a:r>
              <a:rPr lang="en-US" sz="1200" dirty="0"/>
              <a:t>s</a:t>
            </a:r>
            <a:r>
              <a:rPr lang="en-US" sz="1200" dirty="0" smtClean="0"/>
              <a:t>d12 = Thane</a:t>
            </a:r>
          </a:p>
          <a:p>
            <a:r>
              <a:rPr lang="en-US" sz="1200" dirty="0"/>
              <a:t>s</a:t>
            </a:r>
            <a:r>
              <a:rPr lang="en-US" sz="1200" dirty="0" smtClean="0"/>
              <a:t>d13 = </a:t>
            </a:r>
            <a:r>
              <a:rPr lang="en-US" sz="1200" dirty="0" err="1" smtClean="0"/>
              <a:t>Navi</a:t>
            </a:r>
            <a:r>
              <a:rPr lang="en-US" sz="1200" dirty="0" smtClean="0"/>
              <a:t> Mumbai</a:t>
            </a:r>
            <a:endParaRPr lang="en-US" sz="1200" dirty="0"/>
          </a:p>
        </p:txBody>
      </p:sp>
      <p:sp>
        <p:nvSpPr>
          <p:cNvPr id="36" name="TextBox 35"/>
          <p:cNvSpPr txBox="1"/>
          <p:nvPr/>
        </p:nvSpPr>
        <p:spPr>
          <a:xfrm>
            <a:off x="4646577" y="3640907"/>
            <a:ext cx="1801262" cy="1384995"/>
          </a:xfrm>
          <a:prstGeom prst="rect">
            <a:avLst/>
          </a:prstGeom>
          <a:noFill/>
        </p:spPr>
        <p:txBody>
          <a:bodyPr wrap="none" rtlCol="0">
            <a:spAutoFit/>
          </a:bodyPr>
          <a:lstStyle/>
          <a:p>
            <a:r>
              <a:rPr lang="en-US" sz="1200" b="1" dirty="0"/>
              <a:t>sd9</a:t>
            </a:r>
            <a:r>
              <a:rPr lang="en-US" sz="1200" b="1" dirty="0" smtClean="0"/>
              <a:t>: Income </a:t>
            </a:r>
            <a:r>
              <a:rPr lang="en-US" sz="1200" b="1" dirty="0"/>
              <a:t>p.a.</a:t>
            </a:r>
          </a:p>
          <a:p>
            <a:r>
              <a:rPr lang="en-US" sz="1200" dirty="0" smtClean="0"/>
              <a:t>Sd91 = Dependent </a:t>
            </a:r>
            <a:r>
              <a:rPr lang="en-US" sz="1200" dirty="0"/>
              <a:t>person</a:t>
            </a:r>
          </a:p>
          <a:p>
            <a:r>
              <a:rPr lang="en-US" sz="1200" dirty="0" smtClean="0"/>
              <a:t>Sd92 = Less Than 1lakh</a:t>
            </a:r>
            <a:endParaRPr lang="en-US" sz="1200" dirty="0"/>
          </a:p>
          <a:p>
            <a:r>
              <a:rPr lang="en-US" sz="1200" dirty="0" smtClean="0"/>
              <a:t>Sd93 = 1-2lakhs</a:t>
            </a:r>
            <a:endParaRPr lang="en-US" sz="1200" dirty="0"/>
          </a:p>
          <a:p>
            <a:r>
              <a:rPr lang="en-US" sz="1200" dirty="0" smtClean="0"/>
              <a:t>Sd94 = 2-5lakhs</a:t>
            </a:r>
            <a:endParaRPr lang="en-US" sz="1200" dirty="0"/>
          </a:p>
          <a:p>
            <a:r>
              <a:rPr lang="en-US" sz="1200" dirty="0" smtClean="0"/>
              <a:t>Sd95 = Above 5 lakhs</a:t>
            </a:r>
            <a:endParaRPr lang="en-US" sz="1200" dirty="0"/>
          </a:p>
          <a:p>
            <a:endParaRPr lang="en-US" sz="1200" dirty="0"/>
          </a:p>
        </p:txBody>
      </p:sp>
      <p:sp>
        <p:nvSpPr>
          <p:cNvPr id="37" name="TextBox 36"/>
          <p:cNvSpPr txBox="1"/>
          <p:nvPr/>
        </p:nvSpPr>
        <p:spPr>
          <a:xfrm>
            <a:off x="4646577" y="5192233"/>
            <a:ext cx="2819400" cy="1200329"/>
          </a:xfrm>
          <a:prstGeom prst="rect">
            <a:avLst/>
          </a:prstGeom>
          <a:noFill/>
        </p:spPr>
        <p:txBody>
          <a:bodyPr wrap="square" rtlCol="0">
            <a:spAutoFit/>
          </a:bodyPr>
          <a:lstStyle/>
          <a:p>
            <a:r>
              <a:rPr lang="en-US" sz="1200" b="1" dirty="0" smtClean="0"/>
              <a:t>sd10: Housing </a:t>
            </a:r>
            <a:r>
              <a:rPr lang="en-US" sz="1200" b="1" dirty="0"/>
              <a:t>condition</a:t>
            </a:r>
          </a:p>
          <a:p>
            <a:r>
              <a:rPr lang="en-US" sz="1200" dirty="0"/>
              <a:t>s</a:t>
            </a:r>
            <a:r>
              <a:rPr lang="en-US" sz="1200" dirty="0" smtClean="0"/>
              <a:t>d101 = Slum</a:t>
            </a:r>
            <a:endParaRPr lang="en-US" sz="1200" dirty="0"/>
          </a:p>
          <a:p>
            <a:r>
              <a:rPr lang="en-US" sz="1200" dirty="0"/>
              <a:t>s</a:t>
            </a:r>
            <a:r>
              <a:rPr lang="en-US" sz="1200" dirty="0" smtClean="0"/>
              <a:t>d102 = </a:t>
            </a:r>
            <a:r>
              <a:rPr lang="en-US" sz="1200" dirty="0" err="1" smtClean="0"/>
              <a:t>Chawl</a:t>
            </a:r>
            <a:endParaRPr lang="en-US" sz="1200" dirty="0"/>
          </a:p>
          <a:p>
            <a:r>
              <a:rPr lang="en-US" sz="1200" dirty="0"/>
              <a:t>s</a:t>
            </a:r>
            <a:r>
              <a:rPr lang="en-US" sz="1200" dirty="0" smtClean="0"/>
              <a:t>d103 = Building</a:t>
            </a:r>
            <a:endParaRPr lang="en-US" sz="1200" dirty="0"/>
          </a:p>
          <a:p>
            <a:r>
              <a:rPr lang="en-US" sz="1200" dirty="0"/>
              <a:t>s</a:t>
            </a:r>
            <a:r>
              <a:rPr lang="en-US" sz="1200" dirty="0" smtClean="0"/>
              <a:t>d104 = Luxurious </a:t>
            </a:r>
            <a:r>
              <a:rPr lang="en-US" sz="1200" dirty="0"/>
              <a:t>apartment</a:t>
            </a:r>
          </a:p>
          <a:p>
            <a:endParaRPr lang="en-US" sz="1200" dirty="0"/>
          </a:p>
        </p:txBody>
      </p:sp>
      <p:sp>
        <p:nvSpPr>
          <p:cNvPr id="38" name="TextBox 37"/>
          <p:cNvSpPr txBox="1"/>
          <p:nvPr/>
        </p:nvSpPr>
        <p:spPr>
          <a:xfrm>
            <a:off x="7177596" y="1971063"/>
            <a:ext cx="2728080" cy="1569660"/>
          </a:xfrm>
          <a:prstGeom prst="rect">
            <a:avLst/>
          </a:prstGeom>
          <a:noFill/>
        </p:spPr>
        <p:txBody>
          <a:bodyPr wrap="square" rtlCol="0">
            <a:spAutoFit/>
          </a:bodyPr>
          <a:lstStyle/>
          <a:p>
            <a:r>
              <a:rPr lang="en-US" sz="1200" b="1" dirty="0" smtClean="0"/>
              <a:t>sd11: Father’s Education</a:t>
            </a:r>
            <a:endParaRPr lang="en-US" sz="1200" b="1" dirty="0"/>
          </a:p>
          <a:p>
            <a:r>
              <a:rPr lang="en-US" sz="1200" dirty="0" smtClean="0"/>
              <a:t>sd11 = Below SSC</a:t>
            </a:r>
            <a:endParaRPr lang="en-US" sz="1200" dirty="0"/>
          </a:p>
          <a:p>
            <a:r>
              <a:rPr lang="en-US" sz="1200" dirty="0" smtClean="0"/>
              <a:t>sd112 = SSC</a:t>
            </a:r>
            <a:endParaRPr lang="en-US" sz="1200" dirty="0"/>
          </a:p>
          <a:p>
            <a:r>
              <a:rPr lang="en-US" sz="1200" dirty="0" smtClean="0"/>
              <a:t>sd113 = HSC</a:t>
            </a:r>
            <a:endParaRPr lang="en-US" sz="1200" dirty="0"/>
          </a:p>
          <a:p>
            <a:r>
              <a:rPr lang="en-US" sz="1200" dirty="0" smtClean="0"/>
              <a:t>sd114 = Graduate</a:t>
            </a:r>
            <a:endParaRPr lang="en-US" sz="1200" dirty="0"/>
          </a:p>
          <a:p>
            <a:r>
              <a:rPr lang="en-US" sz="1200" dirty="0" smtClean="0"/>
              <a:t>sd115 = Post </a:t>
            </a:r>
            <a:r>
              <a:rPr lang="en-US" sz="1200" dirty="0"/>
              <a:t>Graduate</a:t>
            </a:r>
          </a:p>
          <a:p>
            <a:r>
              <a:rPr lang="en-US" sz="1200" dirty="0" smtClean="0"/>
              <a:t>sd116 = Professional Course</a:t>
            </a:r>
            <a:endParaRPr lang="en-US" sz="1200" dirty="0"/>
          </a:p>
          <a:p>
            <a:endParaRPr lang="en-US" sz="1200" dirty="0"/>
          </a:p>
        </p:txBody>
      </p:sp>
      <p:sp>
        <p:nvSpPr>
          <p:cNvPr id="39" name="TextBox 38"/>
          <p:cNvSpPr txBox="1"/>
          <p:nvPr/>
        </p:nvSpPr>
        <p:spPr>
          <a:xfrm>
            <a:off x="7177596" y="3635601"/>
            <a:ext cx="2728080" cy="1569660"/>
          </a:xfrm>
          <a:prstGeom prst="rect">
            <a:avLst/>
          </a:prstGeom>
          <a:noFill/>
        </p:spPr>
        <p:txBody>
          <a:bodyPr wrap="square" rtlCol="0">
            <a:spAutoFit/>
          </a:bodyPr>
          <a:lstStyle/>
          <a:p>
            <a:r>
              <a:rPr lang="en-US" sz="1200" b="1" dirty="0" smtClean="0"/>
              <a:t>sd12: Mother’s Education</a:t>
            </a:r>
            <a:endParaRPr lang="en-US" sz="1200" b="1" dirty="0"/>
          </a:p>
          <a:p>
            <a:r>
              <a:rPr lang="en-US" sz="1200" dirty="0" smtClean="0"/>
              <a:t>sd121 = Below SSC</a:t>
            </a:r>
            <a:endParaRPr lang="en-US" sz="1200" dirty="0"/>
          </a:p>
          <a:p>
            <a:r>
              <a:rPr lang="en-US" sz="1200" dirty="0" smtClean="0"/>
              <a:t>sd122 = SSC</a:t>
            </a:r>
            <a:endParaRPr lang="en-US" sz="1200" dirty="0"/>
          </a:p>
          <a:p>
            <a:r>
              <a:rPr lang="en-US" sz="1200" dirty="0" smtClean="0"/>
              <a:t>sd123 = HSC</a:t>
            </a:r>
            <a:endParaRPr lang="en-US" sz="1200" dirty="0"/>
          </a:p>
          <a:p>
            <a:r>
              <a:rPr lang="en-US" sz="1200" dirty="0" smtClean="0"/>
              <a:t>sd124 = Graduate</a:t>
            </a:r>
            <a:endParaRPr lang="en-US" sz="1200" dirty="0"/>
          </a:p>
          <a:p>
            <a:r>
              <a:rPr lang="en-US" sz="1200" dirty="0" smtClean="0"/>
              <a:t>sd125 = Post </a:t>
            </a:r>
            <a:r>
              <a:rPr lang="en-US" sz="1200" dirty="0"/>
              <a:t>Graduate</a:t>
            </a:r>
          </a:p>
          <a:p>
            <a:r>
              <a:rPr lang="en-US" sz="1200" dirty="0" smtClean="0"/>
              <a:t>sd126 = Professional Course</a:t>
            </a:r>
            <a:endParaRPr lang="en-US" sz="1200" dirty="0"/>
          </a:p>
          <a:p>
            <a:endParaRPr lang="en-US" sz="1200" dirty="0"/>
          </a:p>
        </p:txBody>
      </p:sp>
      <p:sp>
        <p:nvSpPr>
          <p:cNvPr id="40" name="TextBox 39"/>
          <p:cNvSpPr txBox="1"/>
          <p:nvPr/>
        </p:nvSpPr>
        <p:spPr>
          <a:xfrm>
            <a:off x="7177596" y="5201430"/>
            <a:ext cx="2209800" cy="646331"/>
          </a:xfrm>
          <a:prstGeom prst="rect">
            <a:avLst/>
          </a:prstGeom>
          <a:noFill/>
        </p:spPr>
        <p:txBody>
          <a:bodyPr wrap="square" rtlCol="0">
            <a:spAutoFit/>
          </a:bodyPr>
          <a:lstStyle/>
          <a:p>
            <a:r>
              <a:rPr lang="en-US" sz="1200" b="1" dirty="0" smtClean="0"/>
              <a:t>sd13: Type </a:t>
            </a:r>
            <a:r>
              <a:rPr lang="en-US" sz="1200" b="1" dirty="0"/>
              <a:t>of family</a:t>
            </a:r>
          </a:p>
          <a:p>
            <a:r>
              <a:rPr lang="en-US" sz="1200" dirty="0"/>
              <a:t>s</a:t>
            </a:r>
            <a:r>
              <a:rPr lang="en-US" sz="1200" dirty="0" smtClean="0"/>
              <a:t>d131 = Joint </a:t>
            </a:r>
            <a:endParaRPr lang="en-US" sz="1200" dirty="0"/>
          </a:p>
          <a:p>
            <a:r>
              <a:rPr lang="en-US" sz="1200" dirty="0"/>
              <a:t>s</a:t>
            </a:r>
            <a:r>
              <a:rPr lang="en-US" sz="1200" dirty="0" smtClean="0"/>
              <a:t>d132 = Nuclear</a:t>
            </a:r>
            <a:endParaRPr lang="en-US" sz="1200" dirty="0"/>
          </a:p>
        </p:txBody>
      </p:sp>
      <p:sp>
        <p:nvSpPr>
          <p:cNvPr id="41" name="TextBox 40"/>
          <p:cNvSpPr txBox="1"/>
          <p:nvPr/>
        </p:nvSpPr>
        <p:spPr>
          <a:xfrm>
            <a:off x="8876976" y="2002951"/>
            <a:ext cx="2819400" cy="461665"/>
          </a:xfrm>
          <a:prstGeom prst="rect">
            <a:avLst/>
          </a:prstGeom>
          <a:noFill/>
        </p:spPr>
        <p:txBody>
          <a:bodyPr wrap="square" rtlCol="0">
            <a:spAutoFit/>
          </a:bodyPr>
          <a:lstStyle/>
          <a:p>
            <a:pPr algn="ctr"/>
            <a:r>
              <a:rPr lang="en-US" sz="1200" b="1" dirty="0" smtClean="0"/>
              <a:t>sd14: No. of Family </a:t>
            </a:r>
          </a:p>
          <a:p>
            <a:pPr algn="ctr"/>
            <a:r>
              <a:rPr lang="en-US" sz="1200" b="1" dirty="0" smtClean="0"/>
              <a:t>     Members</a:t>
            </a:r>
            <a:endParaRPr lang="en-US" sz="1200" b="1" dirty="0"/>
          </a:p>
        </p:txBody>
      </p:sp>
      <p:sp>
        <p:nvSpPr>
          <p:cNvPr id="42" name="TextBox 41"/>
          <p:cNvSpPr txBox="1"/>
          <p:nvPr/>
        </p:nvSpPr>
        <p:spPr>
          <a:xfrm>
            <a:off x="9548706" y="2716941"/>
            <a:ext cx="2743200" cy="461665"/>
          </a:xfrm>
          <a:prstGeom prst="rect">
            <a:avLst/>
          </a:prstGeom>
          <a:noFill/>
        </p:spPr>
        <p:txBody>
          <a:bodyPr wrap="square" rtlCol="0">
            <a:spAutoFit/>
          </a:bodyPr>
          <a:lstStyle/>
          <a:p>
            <a:r>
              <a:rPr lang="en-US" sz="1200" b="1" dirty="0" smtClean="0"/>
              <a:t>sd15: No. of Earning </a:t>
            </a:r>
          </a:p>
          <a:p>
            <a:r>
              <a:rPr lang="en-US" sz="1200" b="1" dirty="0" smtClean="0"/>
              <a:t>           Members in Family</a:t>
            </a:r>
            <a:endParaRPr lang="en-US" sz="1200" b="1" dirty="0"/>
          </a:p>
        </p:txBody>
      </p:sp>
    </p:spTree>
    <p:extLst>
      <p:ext uri="{BB962C8B-B14F-4D97-AF65-F5344CB8AC3E}">
        <p14:creationId xmlns:p14="http://schemas.microsoft.com/office/powerpoint/2010/main" val="378988534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6">
                                            <p:txEl>
                                              <p:pRg st="1" end="1"/>
                                            </p:txEl>
                                          </p:spTgt>
                                        </p:tgtEl>
                                        <p:attrNameLst>
                                          <p:attrName>style.visibility</p:attrName>
                                        </p:attrNameLst>
                                      </p:cBhvr>
                                      <p:to>
                                        <p:strVal val="visible"/>
                                      </p:to>
                                    </p:set>
                                    <p:animEffect transition="in" filter="fade">
                                      <p:cBhvr>
                                        <p:cTn id="12" dur="500"/>
                                        <p:tgtEl>
                                          <p:spTgt spid="26">
                                            <p:txEl>
                                              <p:pRg st="1" end="1"/>
                                            </p:txEl>
                                          </p:spTgt>
                                        </p:tgtEl>
                                      </p:cBhvr>
                                    </p:animEffect>
                                    <p:anim calcmode="lin" valueType="num">
                                      <p:cBhvr>
                                        <p:cTn id="13" dur="500" fill="hold"/>
                                        <p:tgtEl>
                                          <p:spTgt spid="26">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2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6">
                                            <p:txEl>
                                              <p:pRg st="2" end="2"/>
                                            </p:txEl>
                                          </p:spTgt>
                                        </p:tgtEl>
                                        <p:attrNameLst>
                                          <p:attrName>style.visibility</p:attrName>
                                        </p:attrNameLst>
                                      </p:cBhvr>
                                      <p:to>
                                        <p:strVal val="visible"/>
                                      </p:to>
                                    </p:set>
                                    <p:animEffect transition="in" filter="fade">
                                      <p:cBhvr>
                                        <p:cTn id="19" dur="500"/>
                                        <p:tgtEl>
                                          <p:spTgt spid="26">
                                            <p:txEl>
                                              <p:pRg st="2" end="2"/>
                                            </p:txEl>
                                          </p:spTgt>
                                        </p:tgtEl>
                                      </p:cBhvr>
                                    </p:animEffect>
                                    <p:anim calcmode="lin" valueType="num">
                                      <p:cBhvr>
                                        <p:cTn id="20" dur="500" fill="hold"/>
                                        <p:tgtEl>
                                          <p:spTgt spid="26">
                                            <p:txEl>
                                              <p:pRg st="2" end="2"/>
                                            </p:txEl>
                                          </p:spTgt>
                                        </p:tgtEl>
                                        <p:attrNameLst>
                                          <p:attrName>ppt_x</p:attrName>
                                        </p:attrNameLst>
                                      </p:cBhvr>
                                      <p:tavLst>
                                        <p:tav tm="0">
                                          <p:val>
                                            <p:strVal val="#ppt_x"/>
                                          </p:val>
                                        </p:tav>
                                        <p:tav tm="100000">
                                          <p:val>
                                            <p:strVal val="#ppt_x"/>
                                          </p:val>
                                        </p:tav>
                                      </p:tavLst>
                                    </p:anim>
                                    <p:anim calcmode="lin" valueType="num">
                                      <p:cBhvr>
                                        <p:cTn id="21" dur="500" fill="hold"/>
                                        <p:tgtEl>
                                          <p:spTgt spid="2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7">
                                            <p:txEl>
                                              <p:pRg st="0" end="0"/>
                                            </p:txEl>
                                          </p:spTgt>
                                        </p:tgtEl>
                                        <p:attrNameLst>
                                          <p:attrName>style.visibility</p:attrName>
                                        </p:attrNameLst>
                                      </p:cBhvr>
                                      <p:to>
                                        <p:strVal val="visible"/>
                                      </p:to>
                                    </p:set>
                                    <p:animEffect transition="in" filter="fade">
                                      <p:cBhvr>
                                        <p:cTn id="26" dur="500"/>
                                        <p:tgtEl>
                                          <p:spTgt spid="27">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anim calcmode="lin" valueType="num">
                                      <p:cBhvr>
                                        <p:cTn id="32" dur="500" fill="hold"/>
                                        <p:tgtEl>
                                          <p:spTgt spid="35"/>
                                        </p:tgtEl>
                                        <p:attrNameLst>
                                          <p:attrName>ppt_x</p:attrName>
                                        </p:attrNameLst>
                                      </p:cBhvr>
                                      <p:tavLst>
                                        <p:tav tm="0">
                                          <p:val>
                                            <p:strVal val="#ppt_x"/>
                                          </p:val>
                                        </p:tav>
                                        <p:tav tm="100000">
                                          <p:val>
                                            <p:strVal val="#ppt_x"/>
                                          </p:val>
                                        </p:tav>
                                      </p:tavLst>
                                    </p:anim>
                                    <p:anim calcmode="lin" valueType="num">
                                      <p:cBhvr>
                                        <p:cTn id="33" dur="500" fill="hold"/>
                                        <p:tgtEl>
                                          <p:spTgt spid="35"/>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anim calcmode="lin" valueType="num">
                                      <p:cBhvr>
                                        <p:cTn id="37" dur="500" fill="hold"/>
                                        <p:tgtEl>
                                          <p:spTgt spid="32"/>
                                        </p:tgtEl>
                                        <p:attrNameLst>
                                          <p:attrName>ppt_x</p:attrName>
                                        </p:attrNameLst>
                                      </p:cBhvr>
                                      <p:tavLst>
                                        <p:tav tm="0">
                                          <p:val>
                                            <p:strVal val="#ppt_x"/>
                                          </p:val>
                                        </p:tav>
                                        <p:tav tm="100000">
                                          <p:val>
                                            <p:strVal val="#ppt_x"/>
                                          </p:val>
                                        </p:tav>
                                      </p:tavLst>
                                    </p:anim>
                                    <p:anim calcmode="lin" valueType="num">
                                      <p:cBhvr>
                                        <p:cTn id="38" dur="500" fill="hold"/>
                                        <p:tgtEl>
                                          <p:spTgt spid="32"/>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anim calcmode="lin" valueType="num">
                                      <p:cBhvr>
                                        <p:cTn id="42" dur="500" fill="hold"/>
                                        <p:tgtEl>
                                          <p:spTgt spid="28"/>
                                        </p:tgtEl>
                                        <p:attrNameLst>
                                          <p:attrName>ppt_x</p:attrName>
                                        </p:attrNameLst>
                                      </p:cBhvr>
                                      <p:tavLst>
                                        <p:tav tm="0">
                                          <p:val>
                                            <p:strVal val="#ppt_x"/>
                                          </p:val>
                                        </p:tav>
                                        <p:tav tm="100000">
                                          <p:val>
                                            <p:strVal val="#ppt_x"/>
                                          </p:val>
                                        </p:tav>
                                      </p:tavLst>
                                    </p:anim>
                                    <p:anim calcmode="lin" valueType="num">
                                      <p:cBhvr>
                                        <p:cTn id="43" dur="500" fill="hold"/>
                                        <p:tgtEl>
                                          <p:spTgt spid="28"/>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anim calcmode="lin" valueType="num">
                                      <p:cBhvr>
                                        <p:cTn id="47" dur="500" fill="hold"/>
                                        <p:tgtEl>
                                          <p:spTgt spid="29"/>
                                        </p:tgtEl>
                                        <p:attrNameLst>
                                          <p:attrName>ppt_x</p:attrName>
                                        </p:attrNameLst>
                                      </p:cBhvr>
                                      <p:tavLst>
                                        <p:tav tm="0">
                                          <p:val>
                                            <p:strVal val="#ppt_x"/>
                                          </p:val>
                                        </p:tav>
                                        <p:tav tm="100000">
                                          <p:val>
                                            <p:strVal val="#ppt_x"/>
                                          </p:val>
                                        </p:tav>
                                      </p:tavLst>
                                    </p:anim>
                                    <p:anim calcmode="lin" valueType="num">
                                      <p:cBhvr>
                                        <p:cTn id="48" dur="500" fill="hold"/>
                                        <p:tgtEl>
                                          <p:spTgt spid="29"/>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anim calcmode="lin" valueType="num">
                                      <p:cBhvr>
                                        <p:cTn id="52" dur="500" fill="hold"/>
                                        <p:tgtEl>
                                          <p:spTgt spid="30"/>
                                        </p:tgtEl>
                                        <p:attrNameLst>
                                          <p:attrName>ppt_x</p:attrName>
                                        </p:attrNameLst>
                                      </p:cBhvr>
                                      <p:tavLst>
                                        <p:tav tm="0">
                                          <p:val>
                                            <p:strVal val="#ppt_x"/>
                                          </p:val>
                                        </p:tav>
                                        <p:tav tm="100000">
                                          <p:val>
                                            <p:strVal val="#ppt_x"/>
                                          </p:val>
                                        </p:tav>
                                      </p:tavLst>
                                    </p:anim>
                                    <p:anim calcmode="lin" valueType="num">
                                      <p:cBhvr>
                                        <p:cTn id="53" dur="500" fill="hold"/>
                                        <p:tgtEl>
                                          <p:spTgt spid="30"/>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anim calcmode="lin" valueType="num">
                                      <p:cBhvr>
                                        <p:cTn id="57" dur="500" fill="hold"/>
                                        <p:tgtEl>
                                          <p:spTgt spid="31"/>
                                        </p:tgtEl>
                                        <p:attrNameLst>
                                          <p:attrName>ppt_x</p:attrName>
                                        </p:attrNameLst>
                                      </p:cBhvr>
                                      <p:tavLst>
                                        <p:tav tm="0">
                                          <p:val>
                                            <p:strVal val="#ppt_x"/>
                                          </p:val>
                                        </p:tav>
                                        <p:tav tm="100000">
                                          <p:val>
                                            <p:strVal val="#ppt_x"/>
                                          </p:val>
                                        </p:tav>
                                      </p:tavLst>
                                    </p:anim>
                                    <p:anim calcmode="lin" valueType="num">
                                      <p:cBhvr>
                                        <p:cTn id="58" dur="500" fill="hold"/>
                                        <p:tgtEl>
                                          <p:spTgt spid="31"/>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fade">
                                      <p:cBhvr>
                                        <p:cTn id="61" dur="500"/>
                                        <p:tgtEl>
                                          <p:spTgt spid="34"/>
                                        </p:tgtEl>
                                      </p:cBhvr>
                                    </p:animEffect>
                                    <p:anim calcmode="lin" valueType="num">
                                      <p:cBhvr>
                                        <p:cTn id="62" dur="500" fill="hold"/>
                                        <p:tgtEl>
                                          <p:spTgt spid="34"/>
                                        </p:tgtEl>
                                        <p:attrNameLst>
                                          <p:attrName>ppt_x</p:attrName>
                                        </p:attrNameLst>
                                      </p:cBhvr>
                                      <p:tavLst>
                                        <p:tav tm="0">
                                          <p:val>
                                            <p:strVal val="#ppt_x"/>
                                          </p:val>
                                        </p:tav>
                                        <p:tav tm="100000">
                                          <p:val>
                                            <p:strVal val="#ppt_x"/>
                                          </p:val>
                                        </p:tav>
                                      </p:tavLst>
                                    </p:anim>
                                    <p:anim calcmode="lin" valueType="num">
                                      <p:cBhvr>
                                        <p:cTn id="63" dur="500" fill="hold"/>
                                        <p:tgtEl>
                                          <p:spTgt spid="34"/>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500"/>
                                        <p:tgtEl>
                                          <p:spTgt spid="33"/>
                                        </p:tgtEl>
                                      </p:cBhvr>
                                    </p:animEffect>
                                    <p:anim calcmode="lin" valueType="num">
                                      <p:cBhvr>
                                        <p:cTn id="67" dur="500" fill="hold"/>
                                        <p:tgtEl>
                                          <p:spTgt spid="33"/>
                                        </p:tgtEl>
                                        <p:attrNameLst>
                                          <p:attrName>ppt_x</p:attrName>
                                        </p:attrNameLst>
                                      </p:cBhvr>
                                      <p:tavLst>
                                        <p:tav tm="0">
                                          <p:val>
                                            <p:strVal val="#ppt_x"/>
                                          </p:val>
                                        </p:tav>
                                        <p:tav tm="100000">
                                          <p:val>
                                            <p:strVal val="#ppt_x"/>
                                          </p:val>
                                        </p:tav>
                                      </p:tavLst>
                                    </p:anim>
                                    <p:anim calcmode="lin" valueType="num">
                                      <p:cBhvr>
                                        <p:cTn id="68" dur="500" fill="hold"/>
                                        <p:tgtEl>
                                          <p:spTgt spid="33"/>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fade">
                                      <p:cBhvr>
                                        <p:cTn id="71" dur="500"/>
                                        <p:tgtEl>
                                          <p:spTgt spid="36"/>
                                        </p:tgtEl>
                                      </p:cBhvr>
                                    </p:animEffect>
                                    <p:anim calcmode="lin" valueType="num">
                                      <p:cBhvr>
                                        <p:cTn id="72" dur="500" fill="hold"/>
                                        <p:tgtEl>
                                          <p:spTgt spid="36"/>
                                        </p:tgtEl>
                                        <p:attrNameLst>
                                          <p:attrName>ppt_x</p:attrName>
                                        </p:attrNameLst>
                                      </p:cBhvr>
                                      <p:tavLst>
                                        <p:tav tm="0">
                                          <p:val>
                                            <p:strVal val="#ppt_x"/>
                                          </p:val>
                                        </p:tav>
                                        <p:tav tm="100000">
                                          <p:val>
                                            <p:strVal val="#ppt_x"/>
                                          </p:val>
                                        </p:tav>
                                      </p:tavLst>
                                    </p:anim>
                                    <p:anim calcmode="lin" valueType="num">
                                      <p:cBhvr>
                                        <p:cTn id="73" dur="500" fill="hold"/>
                                        <p:tgtEl>
                                          <p:spTgt spid="36"/>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37"/>
                                        </p:tgtEl>
                                        <p:attrNameLst>
                                          <p:attrName>style.visibility</p:attrName>
                                        </p:attrNameLst>
                                      </p:cBhvr>
                                      <p:to>
                                        <p:strVal val="visible"/>
                                      </p:to>
                                    </p:set>
                                    <p:animEffect transition="in" filter="fade">
                                      <p:cBhvr>
                                        <p:cTn id="76" dur="500"/>
                                        <p:tgtEl>
                                          <p:spTgt spid="37"/>
                                        </p:tgtEl>
                                      </p:cBhvr>
                                    </p:animEffect>
                                    <p:anim calcmode="lin" valueType="num">
                                      <p:cBhvr>
                                        <p:cTn id="77" dur="500" fill="hold"/>
                                        <p:tgtEl>
                                          <p:spTgt spid="37"/>
                                        </p:tgtEl>
                                        <p:attrNameLst>
                                          <p:attrName>ppt_x</p:attrName>
                                        </p:attrNameLst>
                                      </p:cBhvr>
                                      <p:tavLst>
                                        <p:tav tm="0">
                                          <p:val>
                                            <p:strVal val="#ppt_x"/>
                                          </p:val>
                                        </p:tav>
                                        <p:tav tm="100000">
                                          <p:val>
                                            <p:strVal val="#ppt_x"/>
                                          </p:val>
                                        </p:tav>
                                      </p:tavLst>
                                    </p:anim>
                                    <p:anim calcmode="lin" valueType="num">
                                      <p:cBhvr>
                                        <p:cTn id="78" dur="500" fill="hold"/>
                                        <p:tgtEl>
                                          <p:spTgt spid="37"/>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38"/>
                                        </p:tgtEl>
                                        <p:attrNameLst>
                                          <p:attrName>style.visibility</p:attrName>
                                        </p:attrNameLst>
                                      </p:cBhvr>
                                      <p:to>
                                        <p:strVal val="visible"/>
                                      </p:to>
                                    </p:set>
                                    <p:animEffect transition="in" filter="fade">
                                      <p:cBhvr>
                                        <p:cTn id="81" dur="500"/>
                                        <p:tgtEl>
                                          <p:spTgt spid="38"/>
                                        </p:tgtEl>
                                      </p:cBhvr>
                                    </p:animEffect>
                                    <p:anim calcmode="lin" valueType="num">
                                      <p:cBhvr>
                                        <p:cTn id="82" dur="500" fill="hold"/>
                                        <p:tgtEl>
                                          <p:spTgt spid="38"/>
                                        </p:tgtEl>
                                        <p:attrNameLst>
                                          <p:attrName>ppt_x</p:attrName>
                                        </p:attrNameLst>
                                      </p:cBhvr>
                                      <p:tavLst>
                                        <p:tav tm="0">
                                          <p:val>
                                            <p:strVal val="#ppt_x"/>
                                          </p:val>
                                        </p:tav>
                                        <p:tav tm="100000">
                                          <p:val>
                                            <p:strVal val="#ppt_x"/>
                                          </p:val>
                                        </p:tav>
                                      </p:tavLst>
                                    </p:anim>
                                    <p:anim calcmode="lin" valueType="num">
                                      <p:cBhvr>
                                        <p:cTn id="83" dur="500" fill="hold"/>
                                        <p:tgtEl>
                                          <p:spTgt spid="38"/>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39"/>
                                        </p:tgtEl>
                                        <p:attrNameLst>
                                          <p:attrName>style.visibility</p:attrName>
                                        </p:attrNameLst>
                                      </p:cBhvr>
                                      <p:to>
                                        <p:strVal val="visible"/>
                                      </p:to>
                                    </p:set>
                                    <p:animEffect transition="in" filter="fade">
                                      <p:cBhvr>
                                        <p:cTn id="86" dur="500"/>
                                        <p:tgtEl>
                                          <p:spTgt spid="39"/>
                                        </p:tgtEl>
                                      </p:cBhvr>
                                    </p:animEffect>
                                    <p:anim calcmode="lin" valueType="num">
                                      <p:cBhvr>
                                        <p:cTn id="87" dur="500" fill="hold"/>
                                        <p:tgtEl>
                                          <p:spTgt spid="39"/>
                                        </p:tgtEl>
                                        <p:attrNameLst>
                                          <p:attrName>ppt_x</p:attrName>
                                        </p:attrNameLst>
                                      </p:cBhvr>
                                      <p:tavLst>
                                        <p:tav tm="0">
                                          <p:val>
                                            <p:strVal val="#ppt_x"/>
                                          </p:val>
                                        </p:tav>
                                        <p:tav tm="100000">
                                          <p:val>
                                            <p:strVal val="#ppt_x"/>
                                          </p:val>
                                        </p:tav>
                                      </p:tavLst>
                                    </p:anim>
                                    <p:anim calcmode="lin" valueType="num">
                                      <p:cBhvr>
                                        <p:cTn id="88" dur="500" fill="hold"/>
                                        <p:tgtEl>
                                          <p:spTgt spid="39"/>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40"/>
                                        </p:tgtEl>
                                        <p:attrNameLst>
                                          <p:attrName>style.visibility</p:attrName>
                                        </p:attrNameLst>
                                      </p:cBhvr>
                                      <p:to>
                                        <p:strVal val="visible"/>
                                      </p:to>
                                    </p:set>
                                    <p:animEffect transition="in" filter="fade">
                                      <p:cBhvr>
                                        <p:cTn id="91" dur="500"/>
                                        <p:tgtEl>
                                          <p:spTgt spid="40"/>
                                        </p:tgtEl>
                                      </p:cBhvr>
                                    </p:animEffect>
                                    <p:anim calcmode="lin" valueType="num">
                                      <p:cBhvr>
                                        <p:cTn id="92" dur="500" fill="hold"/>
                                        <p:tgtEl>
                                          <p:spTgt spid="40"/>
                                        </p:tgtEl>
                                        <p:attrNameLst>
                                          <p:attrName>ppt_x</p:attrName>
                                        </p:attrNameLst>
                                      </p:cBhvr>
                                      <p:tavLst>
                                        <p:tav tm="0">
                                          <p:val>
                                            <p:strVal val="#ppt_x"/>
                                          </p:val>
                                        </p:tav>
                                        <p:tav tm="100000">
                                          <p:val>
                                            <p:strVal val="#ppt_x"/>
                                          </p:val>
                                        </p:tav>
                                      </p:tavLst>
                                    </p:anim>
                                    <p:anim calcmode="lin" valueType="num">
                                      <p:cBhvr>
                                        <p:cTn id="93" dur="500" fill="hold"/>
                                        <p:tgtEl>
                                          <p:spTgt spid="40"/>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41"/>
                                        </p:tgtEl>
                                        <p:attrNameLst>
                                          <p:attrName>style.visibility</p:attrName>
                                        </p:attrNameLst>
                                      </p:cBhvr>
                                      <p:to>
                                        <p:strVal val="visible"/>
                                      </p:to>
                                    </p:set>
                                    <p:animEffect transition="in" filter="fade">
                                      <p:cBhvr>
                                        <p:cTn id="96" dur="500"/>
                                        <p:tgtEl>
                                          <p:spTgt spid="41"/>
                                        </p:tgtEl>
                                      </p:cBhvr>
                                    </p:animEffect>
                                    <p:anim calcmode="lin" valueType="num">
                                      <p:cBhvr>
                                        <p:cTn id="97" dur="500" fill="hold"/>
                                        <p:tgtEl>
                                          <p:spTgt spid="41"/>
                                        </p:tgtEl>
                                        <p:attrNameLst>
                                          <p:attrName>ppt_x</p:attrName>
                                        </p:attrNameLst>
                                      </p:cBhvr>
                                      <p:tavLst>
                                        <p:tav tm="0">
                                          <p:val>
                                            <p:strVal val="#ppt_x"/>
                                          </p:val>
                                        </p:tav>
                                        <p:tav tm="100000">
                                          <p:val>
                                            <p:strVal val="#ppt_x"/>
                                          </p:val>
                                        </p:tav>
                                      </p:tavLst>
                                    </p:anim>
                                    <p:anim calcmode="lin" valueType="num">
                                      <p:cBhvr>
                                        <p:cTn id="98" dur="500" fill="hold"/>
                                        <p:tgtEl>
                                          <p:spTgt spid="41"/>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42"/>
                                        </p:tgtEl>
                                        <p:attrNameLst>
                                          <p:attrName>style.visibility</p:attrName>
                                        </p:attrNameLst>
                                      </p:cBhvr>
                                      <p:to>
                                        <p:strVal val="visible"/>
                                      </p:to>
                                    </p:set>
                                    <p:animEffect transition="in" filter="fade">
                                      <p:cBhvr>
                                        <p:cTn id="101" dur="500"/>
                                        <p:tgtEl>
                                          <p:spTgt spid="42"/>
                                        </p:tgtEl>
                                      </p:cBhvr>
                                    </p:animEffect>
                                    <p:anim calcmode="lin" valueType="num">
                                      <p:cBhvr>
                                        <p:cTn id="102" dur="500" fill="hold"/>
                                        <p:tgtEl>
                                          <p:spTgt spid="42"/>
                                        </p:tgtEl>
                                        <p:attrNameLst>
                                          <p:attrName>ppt_x</p:attrName>
                                        </p:attrNameLst>
                                      </p:cBhvr>
                                      <p:tavLst>
                                        <p:tav tm="0">
                                          <p:val>
                                            <p:strVal val="#ppt_x"/>
                                          </p:val>
                                        </p:tav>
                                        <p:tav tm="100000">
                                          <p:val>
                                            <p:strVal val="#ppt_x"/>
                                          </p:val>
                                        </p:tav>
                                      </p:tavLst>
                                    </p:anim>
                                    <p:anim calcmode="lin" valueType="num">
                                      <p:cBhvr>
                                        <p:cTn id="103" dur="5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graphicFrame>
        <p:nvGraphicFramePr>
          <p:cNvPr id="2" name="Chart 1"/>
          <p:cNvGraphicFramePr>
            <a:graphicFrameLocks/>
          </p:cNvGraphicFramePr>
          <p:nvPr>
            <p:extLst>
              <p:ext uri="{D42A27DB-BD31-4B8C-83A1-F6EECF244321}">
                <p14:modId xmlns:p14="http://schemas.microsoft.com/office/powerpoint/2010/main" val="3760355812"/>
              </p:ext>
            </p:extLst>
          </p:nvPr>
        </p:nvGraphicFramePr>
        <p:xfrm>
          <a:off x="507999" y="0"/>
          <a:ext cx="11525957" cy="6454421"/>
        </p:xfrm>
        <a:graphic>
          <a:graphicData uri="http://schemas.openxmlformats.org/drawingml/2006/chart">
            <c:chart xmlns:c="http://schemas.openxmlformats.org/drawingml/2006/chart" xmlns:r="http://schemas.openxmlformats.org/officeDocument/2006/relationships" r:id="rId4"/>
          </a:graphicData>
        </a:graphic>
      </p:graphicFrame>
      <p:sp>
        <p:nvSpPr>
          <p:cNvPr id="3" name="TextBox 2"/>
          <p:cNvSpPr txBox="1"/>
          <p:nvPr/>
        </p:nvSpPr>
        <p:spPr>
          <a:xfrm>
            <a:off x="5121213" y="835378"/>
            <a:ext cx="1949573" cy="584775"/>
          </a:xfrm>
          <a:prstGeom prst="rect">
            <a:avLst/>
          </a:prstGeom>
          <a:noFill/>
        </p:spPr>
        <p:txBody>
          <a:bodyPr wrap="none" rtlCol="0">
            <a:spAutoFit/>
          </a:bodyPr>
          <a:lstStyle/>
          <a:p>
            <a:r>
              <a:rPr lang="en-US" sz="3200" b="1" u="sng" dirty="0" smtClean="0">
                <a:latin typeface="Times New Roman" panose="02020603050405020304" pitchFamily="18" charset="0"/>
                <a:cs typeface="Times New Roman" panose="02020603050405020304" pitchFamily="18" charset="0"/>
              </a:rPr>
              <a:t>PRIVATE</a:t>
            </a:r>
            <a:endParaRPr lang="en-IN" sz="32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638943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7" presetClass="entr" presetSubtype="0" fill="hold" grpId="0" nodeType="clickEffect">
                                  <p:stCondLst>
                                    <p:cond delay="0"/>
                                  </p:stCondLst>
                                  <p:childTnLst>
                                    <p:set>
                                      <p:cBhvr>
                                        <p:cTn id="11" dur="1" fill="hold">
                                          <p:stCondLst>
                                            <p:cond delay="0"/>
                                          </p:stCondLst>
                                        </p:cTn>
                                        <p:tgtEl>
                                          <p:spTgt spid="2">
                                            <p:graphicEl>
                                              <a:chart seriesIdx="-3" categoryIdx="-3" bldStep="gridLegend"/>
                                            </p:graphicEl>
                                          </p:spTgt>
                                        </p:tgtEl>
                                        <p:attrNameLst>
                                          <p:attrName>style.visibility</p:attrName>
                                        </p:attrNameLst>
                                      </p:cBhvr>
                                      <p:to>
                                        <p:strVal val="visible"/>
                                      </p:to>
                                    </p:set>
                                    <p:animEffect transition="in" filter="fade">
                                      <p:cBhvr>
                                        <p:cTn id="12" dur="700"/>
                                        <p:tgtEl>
                                          <p:spTgt spid="2">
                                            <p:graphicEl>
                                              <a:chart seriesIdx="-3" categoryIdx="-3" bldStep="gridLegend"/>
                                            </p:graphicEl>
                                          </p:spTgt>
                                        </p:tgtEl>
                                      </p:cBhvr>
                                    </p:animEffect>
                                    <p:anim calcmode="lin" valueType="num">
                                      <p:cBhvr>
                                        <p:cTn id="13" dur="700" fill="hold"/>
                                        <p:tgtEl>
                                          <p:spTgt spid="2">
                                            <p:graphicEl>
                                              <a:chart seriesIdx="-3" categoryIdx="-3" bldStep="gridLegend"/>
                                            </p:graphicEl>
                                          </p:spTgt>
                                        </p:tgtEl>
                                        <p:attrNameLst>
                                          <p:attrName>ppt_x</p:attrName>
                                        </p:attrNameLst>
                                      </p:cBhvr>
                                      <p:tavLst>
                                        <p:tav tm="0">
                                          <p:val>
                                            <p:strVal val="#ppt_x"/>
                                          </p:val>
                                        </p:tav>
                                        <p:tav tm="100000">
                                          <p:val>
                                            <p:strVal val="#ppt_x"/>
                                          </p:val>
                                        </p:tav>
                                      </p:tavLst>
                                    </p:anim>
                                    <p:anim calcmode="lin" valueType="num">
                                      <p:cBhvr>
                                        <p:cTn id="14" dur="630" decel="100000" fill="hold"/>
                                        <p:tgtEl>
                                          <p:spTgt spid="2">
                                            <p:graphicEl>
                                              <a:chart seriesIdx="-3" categoryIdx="-3" bldStep="gridLegend"/>
                                            </p:graphicEl>
                                          </p:spTgt>
                                        </p:tgtEl>
                                        <p:attrNameLst>
                                          <p:attrName>ppt_y</p:attrName>
                                        </p:attrNameLst>
                                      </p:cBhvr>
                                      <p:tavLst>
                                        <p:tav tm="0">
                                          <p:val>
                                            <p:strVal val="#ppt_y+1"/>
                                          </p:val>
                                        </p:tav>
                                        <p:tav tm="100000">
                                          <p:val>
                                            <p:strVal val="#ppt_y-.03"/>
                                          </p:val>
                                        </p:tav>
                                      </p:tavLst>
                                    </p:anim>
                                    <p:anim calcmode="lin" valueType="num">
                                      <p:cBhvr>
                                        <p:cTn id="15" dur="70" accel="100000" fill="hold">
                                          <p:stCondLst>
                                            <p:cond delay="630"/>
                                          </p:stCondLst>
                                        </p:cTn>
                                        <p:tgtEl>
                                          <p:spTgt spid="2">
                                            <p:graphicEl>
                                              <a:chart seriesIdx="-3" categoryIdx="-3" bldStep="gridLegend"/>
                                            </p:graphicEl>
                                          </p:spTgt>
                                        </p:tgtEl>
                                        <p:attrNameLst>
                                          <p:attrName>ppt_y</p:attrName>
                                        </p:attrNameLst>
                                      </p:cBhvr>
                                      <p:tavLst>
                                        <p:tav tm="0">
                                          <p:val>
                                            <p:strVal val="#ppt_y-.03"/>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37" presetClass="entr" presetSubtype="0" fill="hold" grpId="0" nodeType="clickEffect">
                                  <p:stCondLst>
                                    <p:cond delay="0"/>
                                  </p:stCondLst>
                                  <p:childTnLst>
                                    <p:set>
                                      <p:cBhvr>
                                        <p:cTn id="19" dur="1" fill="hold">
                                          <p:stCondLst>
                                            <p:cond delay="0"/>
                                          </p:stCondLst>
                                        </p:cTn>
                                        <p:tgtEl>
                                          <p:spTgt spid="2">
                                            <p:graphicEl>
                                              <a:chart seriesIdx="-4" categoryIdx="0" bldStep="category"/>
                                            </p:graphicEl>
                                          </p:spTgt>
                                        </p:tgtEl>
                                        <p:attrNameLst>
                                          <p:attrName>style.visibility</p:attrName>
                                        </p:attrNameLst>
                                      </p:cBhvr>
                                      <p:to>
                                        <p:strVal val="visible"/>
                                      </p:to>
                                    </p:set>
                                    <p:animEffect transition="in" filter="fade">
                                      <p:cBhvr>
                                        <p:cTn id="20" dur="700"/>
                                        <p:tgtEl>
                                          <p:spTgt spid="2">
                                            <p:graphicEl>
                                              <a:chart seriesIdx="-4" categoryIdx="0" bldStep="category"/>
                                            </p:graphicEl>
                                          </p:spTgt>
                                        </p:tgtEl>
                                      </p:cBhvr>
                                    </p:animEffect>
                                    <p:anim calcmode="lin" valueType="num">
                                      <p:cBhvr>
                                        <p:cTn id="21" dur="700" fill="hold"/>
                                        <p:tgtEl>
                                          <p:spTgt spid="2">
                                            <p:graphicEl>
                                              <a:chart seriesIdx="-4" categoryIdx="0" bldStep="category"/>
                                            </p:graphicEl>
                                          </p:spTgt>
                                        </p:tgtEl>
                                        <p:attrNameLst>
                                          <p:attrName>ppt_x</p:attrName>
                                        </p:attrNameLst>
                                      </p:cBhvr>
                                      <p:tavLst>
                                        <p:tav tm="0">
                                          <p:val>
                                            <p:strVal val="#ppt_x"/>
                                          </p:val>
                                        </p:tav>
                                        <p:tav tm="100000">
                                          <p:val>
                                            <p:strVal val="#ppt_x"/>
                                          </p:val>
                                        </p:tav>
                                      </p:tavLst>
                                    </p:anim>
                                    <p:anim calcmode="lin" valueType="num">
                                      <p:cBhvr>
                                        <p:cTn id="22" dur="630" decel="100000" fill="hold"/>
                                        <p:tgtEl>
                                          <p:spTgt spid="2">
                                            <p:graphicEl>
                                              <a:chart seriesIdx="-4" categoryIdx="0" bldStep="category"/>
                                            </p:graphicEl>
                                          </p:spTgt>
                                        </p:tgtEl>
                                        <p:attrNameLst>
                                          <p:attrName>ppt_y</p:attrName>
                                        </p:attrNameLst>
                                      </p:cBhvr>
                                      <p:tavLst>
                                        <p:tav tm="0">
                                          <p:val>
                                            <p:strVal val="#ppt_y+1"/>
                                          </p:val>
                                        </p:tav>
                                        <p:tav tm="100000">
                                          <p:val>
                                            <p:strVal val="#ppt_y-.03"/>
                                          </p:val>
                                        </p:tav>
                                      </p:tavLst>
                                    </p:anim>
                                    <p:anim calcmode="lin" valueType="num">
                                      <p:cBhvr>
                                        <p:cTn id="23" dur="70" accel="100000" fill="hold">
                                          <p:stCondLst>
                                            <p:cond delay="630"/>
                                          </p:stCondLst>
                                        </p:cTn>
                                        <p:tgtEl>
                                          <p:spTgt spid="2">
                                            <p:graphicEl>
                                              <a:chart seriesIdx="-4" categoryIdx="0" bldStep="category"/>
                                            </p:graphicEl>
                                          </p:spTgt>
                                        </p:tgtEl>
                                        <p:attrNameLst>
                                          <p:attrName>ppt_y</p:attrName>
                                        </p:attrNameLst>
                                      </p:cBhvr>
                                      <p:tavLst>
                                        <p:tav tm="0">
                                          <p:val>
                                            <p:strVal val="#ppt_y-.03"/>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7" presetClass="entr" presetSubtype="0" fill="hold" grpId="0" nodeType="clickEffect">
                                  <p:stCondLst>
                                    <p:cond delay="0"/>
                                  </p:stCondLst>
                                  <p:childTnLst>
                                    <p:set>
                                      <p:cBhvr>
                                        <p:cTn id="27" dur="1" fill="hold">
                                          <p:stCondLst>
                                            <p:cond delay="0"/>
                                          </p:stCondLst>
                                        </p:cTn>
                                        <p:tgtEl>
                                          <p:spTgt spid="2">
                                            <p:graphicEl>
                                              <a:chart seriesIdx="-4" categoryIdx="1" bldStep="category"/>
                                            </p:graphicEl>
                                          </p:spTgt>
                                        </p:tgtEl>
                                        <p:attrNameLst>
                                          <p:attrName>style.visibility</p:attrName>
                                        </p:attrNameLst>
                                      </p:cBhvr>
                                      <p:to>
                                        <p:strVal val="visible"/>
                                      </p:to>
                                    </p:set>
                                    <p:animEffect transition="in" filter="fade">
                                      <p:cBhvr>
                                        <p:cTn id="28" dur="700"/>
                                        <p:tgtEl>
                                          <p:spTgt spid="2">
                                            <p:graphicEl>
                                              <a:chart seriesIdx="-4" categoryIdx="1" bldStep="category"/>
                                            </p:graphicEl>
                                          </p:spTgt>
                                        </p:tgtEl>
                                      </p:cBhvr>
                                    </p:animEffect>
                                    <p:anim calcmode="lin" valueType="num">
                                      <p:cBhvr>
                                        <p:cTn id="29" dur="700" fill="hold"/>
                                        <p:tgtEl>
                                          <p:spTgt spid="2">
                                            <p:graphicEl>
                                              <a:chart seriesIdx="-4" categoryIdx="1" bldStep="category"/>
                                            </p:graphicEl>
                                          </p:spTgt>
                                        </p:tgtEl>
                                        <p:attrNameLst>
                                          <p:attrName>ppt_x</p:attrName>
                                        </p:attrNameLst>
                                      </p:cBhvr>
                                      <p:tavLst>
                                        <p:tav tm="0">
                                          <p:val>
                                            <p:strVal val="#ppt_x"/>
                                          </p:val>
                                        </p:tav>
                                        <p:tav tm="100000">
                                          <p:val>
                                            <p:strVal val="#ppt_x"/>
                                          </p:val>
                                        </p:tav>
                                      </p:tavLst>
                                    </p:anim>
                                    <p:anim calcmode="lin" valueType="num">
                                      <p:cBhvr>
                                        <p:cTn id="30" dur="630" decel="100000" fill="hold"/>
                                        <p:tgtEl>
                                          <p:spTgt spid="2">
                                            <p:graphicEl>
                                              <a:chart seriesIdx="-4" categoryIdx="1" bldStep="category"/>
                                            </p:graphicEl>
                                          </p:spTgt>
                                        </p:tgtEl>
                                        <p:attrNameLst>
                                          <p:attrName>ppt_y</p:attrName>
                                        </p:attrNameLst>
                                      </p:cBhvr>
                                      <p:tavLst>
                                        <p:tav tm="0">
                                          <p:val>
                                            <p:strVal val="#ppt_y+1"/>
                                          </p:val>
                                        </p:tav>
                                        <p:tav tm="100000">
                                          <p:val>
                                            <p:strVal val="#ppt_y-.03"/>
                                          </p:val>
                                        </p:tav>
                                      </p:tavLst>
                                    </p:anim>
                                    <p:anim calcmode="lin" valueType="num">
                                      <p:cBhvr>
                                        <p:cTn id="31" dur="70" accel="100000" fill="hold">
                                          <p:stCondLst>
                                            <p:cond delay="630"/>
                                          </p:stCondLst>
                                        </p:cTn>
                                        <p:tgtEl>
                                          <p:spTgt spid="2">
                                            <p:graphicEl>
                                              <a:chart seriesIdx="-4" categoryIdx="1" bldStep="category"/>
                                            </p:graphic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Chart bld="category"/>
        </p:bldSub>
      </p:bldGraphic>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Rectangle 12"/>
          <p:cNvSpPr/>
          <p:nvPr/>
        </p:nvSpPr>
        <p:spPr>
          <a:xfrm>
            <a:off x="882555" y="479621"/>
            <a:ext cx="10426889" cy="2862322"/>
          </a:xfrm>
          <a:prstGeom prst="rect">
            <a:avLst/>
          </a:prstGeom>
        </p:spPr>
        <p:txBody>
          <a:bodyPr wrap="square">
            <a:spAutoFit/>
          </a:bodyPr>
          <a:lstStyle/>
          <a:p>
            <a:pPr algn="ctr"/>
            <a:r>
              <a:rPr lang="en-US" sz="2800" b="1" u="sng" dirty="0">
                <a:solidFill>
                  <a:srgbClr val="002060"/>
                </a:solidFill>
                <a:latin typeface="Times New Roman" pitchFamily="18" charset="0"/>
                <a:cs typeface="Times New Roman" pitchFamily="18" charset="0"/>
              </a:rPr>
              <a:t>GLOBAL TESTING</a:t>
            </a:r>
            <a:endParaRPr lang="en-US" sz="2800" u="sng" dirty="0">
              <a:solidFill>
                <a:srgbClr val="002060"/>
              </a:solidFill>
              <a:latin typeface="Times New Roman" pitchFamily="18" charset="0"/>
              <a:cs typeface="Times New Roman" pitchFamily="18" charset="0"/>
            </a:endParaRPr>
          </a:p>
          <a:p>
            <a:endParaRPr lang="en-US" dirty="0"/>
          </a:p>
          <a:p>
            <a:r>
              <a:rPr lang="en-US" sz="1600" b="1" dirty="0"/>
              <a:t>Hypothesis:</a:t>
            </a:r>
          </a:p>
          <a:p>
            <a:r>
              <a:rPr lang="en-US" sz="1600" b="1" dirty="0"/>
              <a:t>H</a:t>
            </a:r>
            <a:r>
              <a:rPr lang="en-US" sz="1600" b="1" baseline="-25000" dirty="0"/>
              <a:t>o</a:t>
            </a:r>
            <a:r>
              <a:rPr lang="en-US" sz="1600" b="1" dirty="0"/>
              <a:t>:</a:t>
            </a:r>
            <a:r>
              <a:rPr lang="en-US" sz="2000" dirty="0"/>
              <a:t> </a:t>
            </a:r>
            <a:r>
              <a:rPr lang="en-US" sz="1600" dirty="0"/>
              <a:t>All independent variables are insignificant  </a:t>
            </a:r>
          </a:p>
          <a:p>
            <a:r>
              <a:rPr lang="en-US" sz="1600" dirty="0"/>
              <a:t>i.e. β</a:t>
            </a:r>
            <a:r>
              <a:rPr lang="en-US" sz="1600" baseline="-25000" dirty="0"/>
              <a:t>1</a:t>
            </a:r>
            <a:r>
              <a:rPr lang="en-US" sz="1600" dirty="0"/>
              <a:t> = β</a:t>
            </a:r>
            <a:r>
              <a:rPr lang="en-US" sz="1600" baseline="-25000" dirty="0"/>
              <a:t>2</a:t>
            </a:r>
            <a:r>
              <a:rPr lang="en-US" sz="1600" dirty="0"/>
              <a:t>= …..= </a:t>
            </a:r>
            <a:r>
              <a:rPr lang="en-US" sz="1600" dirty="0" smtClean="0"/>
              <a:t>β</a:t>
            </a:r>
            <a:r>
              <a:rPr lang="en-US" sz="1600" baseline="-25000" dirty="0" smtClean="0"/>
              <a:t>15</a:t>
            </a:r>
            <a:r>
              <a:rPr lang="en-US" sz="1600" dirty="0" smtClean="0"/>
              <a:t>=0</a:t>
            </a:r>
            <a:r>
              <a:rPr lang="en-US" sz="1600" dirty="0"/>
              <a:t>.</a:t>
            </a:r>
          </a:p>
          <a:p>
            <a:r>
              <a:rPr lang="en-US" sz="1600" b="1" dirty="0"/>
              <a:t>H</a:t>
            </a:r>
            <a:r>
              <a:rPr lang="en-US" sz="1600" b="1" baseline="-25000" dirty="0"/>
              <a:t>1</a:t>
            </a:r>
            <a:r>
              <a:rPr lang="en-US" sz="1600" b="1" dirty="0"/>
              <a:t>:</a:t>
            </a:r>
            <a:r>
              <a:rPr lang="en-US" sz="1600" dirty="0"/>
              <a:t>  At least one of the independent variable is significant.</a:t>
            </a:r>
          </a:p>
          <a:p>
            <a:r>
              <a:rPr lang="en-US" sz="1600" b="1" dirty="0"/>
              <a:t> </a:t>
            </a:r>
            <a:endParaRPr lang="en-US" sz="1600" b="1" dirty="0" smtClean="0"/>
          </a:p>
          <a:p>
            <a:r>
              <a:rPr lang="en-US" sz="1600" b="1" dirty="0" smtClean="0"/>
              <a:t>Test </a:t>
            </a:r>
            <a:r>
              <a:rPr lang="en-US" sz="1600" b="1" dirty="0"/>
              <a:t>Criterion: </a:t>
            </a:r>
            <a:endParaRPr lang="en-US" sz="1600" dirty="0"/>
          </a:p>
          <a:p>
            <a:r>
              <a:rPr lang="en-US" sz="1600" dirty="0"/>
              <a:t>Reject </a:t>
            </a:r>
            <a:r>
              <a:rPr lang="en-US" sz="1600" b="1" dirty="0"/>
              <a:t>H</a:t>
            </a:r>
            <a:r>
              <a:rPr lang="en-US" sz="1600" b="1" baseline="-25000" dirty="0"/>
              <a:t>0</a:t>
            </a:r>
            <a:r>
              <a:rPr lang="en-US" sz="1600" b="1" dirty="0"/>
              <a:t> </a:t>
            </a:r>
            <a:r>
              <a:rPr lang="en-US" sz="1600" dirty="0"/>
              <a:t>if p-value &lt;0.05</a:t>
            </a:r>
          </a:p>
          <a:p>
            <a:endParaRPr lang="en-US" dirty="0"/>
          </a:p>
        </p:txBody>
      </p:sp>
      <p:sp>
        <p:nvSpPr>
          <p:cNvPr id="5" name="Title 1"/>
          <p:cNvSpPr txBox="1">
            <a:spLocks/>
          </p:cNvSpPr>
          <p:nvPr/>
        </p:nvSpPr>
        <p:spPr>
          <a:xfrm>
            <a:off x="663280" y="3074880"/>
            <a:ext cx="10515600" cy="79081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smtClean="0">
                <a:latin typeface="Times New Roman" pitchFamily="18" charset="0"/>
                <a:ea typeface="Calibri" pitchFamily="34" charset="0"/>
                <a:cs typeface="Times New Roman" pitchFamily="18" charset="0"/>
              </a:rPr>
              <a:t>SAS Output For GLOBAL TESTING</a:t>
            </a:r>
            <a:r>
              <a:rPr lang="en-US" sz="2000" b="1" dirty="0" smtClean="0">
                <a:latin typeface="Arial" pitchFamily="34" charset="0"/>
                <a:cs typeface="Arial" pitchFamily="34" charset="0"/>
              </a:rPr>
              <a:t/>
            </a:r>
            <a:br>
              <a:rPr lang="en-US" sz="2000" b="1" dirty="0" smtClean="0">
                <a:latin typeface="Arial" pitchFamily="34" charset="0"/>
                <a:cs typeface="Arial" pitchFamily="34" charset="0"/>
              </a:rPr>
            </a:br>
            <a:endParaRPr lang="en-US" sz="2000" dirty="0"/>
          </a:p>
        </p:txBody>
      </p:sp>
      <p:pic>
        <p:nvPicPr>
          <p:cNvPr id="6" name="Picture 5"/>
          <p:cNvPicPr>
            <a:picLocks noChangeAspect="1"/>
          </p:cNvPicPr>
          <p:nvPr/>
        </p:nvPicPr>
        <p:blipFill>
          <a:blip r:embed="rId4"/>
          <a:stretch>
            <a:fillRect/>
          </a:stretch>
        </p:blipFill>
        <p:spPr>
          <a:xfrm>
            <a:off x="3089656" y="3609005"/>
            <a:ext cx="5662849" cy="1966683"/>
          </a:xfrm>
          <a:prstGeom prst="rect">
            <a:avLst/>
          </a:prstGeom>
        </p:spPr>
      </p:pic>
      <p:sp>
        <p:nvSpPr>
          <p:cNvPr id="4" name="Rectangle 3"/>
          <p:cNvSpPr/>
          <p:nvPr/>
        </p:nvSpPr>
        <p:spPr>
          <a:xfrm>
            <a:off x="882555" y="5575688"/>
            <a:ext cx="8403771" cy="830997"/>
          </a:xfrm>
          <a:prstGeom prst="rect">
            <a:avLst/>
          </a:prstGeom>
        </p:spPr>
        <p:txBody>
          <a:bodyPr wrap="square">
            <a:spAutoFit/>
          </a:bodyPr>
          <a:lstStyle/>
          <a:p>
            <a:r>
              <a:rPr lang="en-US" sz="1600" b="1" dirty="0">
                <a:cs typeface="Times New Roman" panose="02020603050405020304" pitchFamily="18" charset="0"/>
              </a:rPr>
              <a:t>Conclusion:</a:t>
            </a:r>
          </a:p>
          <a:p>
            <a:r>
              <a:rPr lang="en-US" sz="1600" dirty="0"/>
              <a:t>The p-value of the Likelihood Ratio Test </a:t>
            </a:r>
            <a:r>
              <a:rPr lang="en-US" sz="1600" b="1" dirty="0"/>
              <a:t>is less than 0.05 </a:t>
            </a:r>
            <a:r>
              <a:rPr lang="en-US" sz="1600" dirty="0"/>
              <a:t>and hence </a:t>
            </a:r>
            <a:r>
              <a:rPr lang="en-US" sz="1600" b="1" dirty="0"/>
              <a:t>at least one of the variables is significant </a:t>
            </a:r>
            <a:r>
              <a:rPr lang="en-US" sz="1600" dirty="0"/>
              <a:t>at 5% level of significance</a:t>
            </a:r>
          </a:p>
        </p:txBody>
      </p:sp>
      <p:sp>
        <p:nvSpPr>
          <p:cNvPr id="7" name="Oval 6"/>
          <p:cNvSpPr/>
          <p:nvPr/>
        </p:nvSpPr>
        <p:spPr>
          <a:xfrm>
            <a:off x="7653867" y="4315515"/>
            <a:ext cx="980388" cy="1376314"/>
          </a:xfrm>
          <a:prstGeom prst="ellipse">
            <a:avLst/>
          </a:prstGeom>
          <a:noFill/>
          <a:ln w="381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676886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2" end="2"/>
                                            </p:txEl>
                                          </p:spTgt>
                                        </p:tgtEl>
                                        <p:attrNameLst>
                                          <p:attrName>style.visibility</p:attrName>
                                        </p:attrNameLst>
                                      </p:cBhvr>
                                      <p:to>
                                        <p:strVal val="visible"/>
                                      </p:to>
                                    </p:set>
                                    <p:animEffect transition="in" filter="fade">
                                      <p:cBhvr>
                                        <p:cTn id="12" dur="500"/>
                                        <p:tgtEl>
                                          <p:spTgt spid="1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3">
                                            <p:txEl>
                                              <p:pRg st="3" end="3"/>
                                            </p:txEl>
                                          </p:spTgt>
                                        </p:tgtEl>
                                        <p:attrNameLst>
                                          <p:attrName>style.visibility</p:attrName>
                                        </p:attrNameLst>
                                      </p:cBhvr>
                                      <p:to>
                                        <p:strVal val="visible"/>
                                      </p:to>
                                    </p:set>
                                    <p:animEffect transition="in" filter="fade">
                                      <p:cBhvr>
                                        <p:cTn id="17" dur="500"/>
                                        <p:tgtEl>
                                          <p:spTgt spid="13">
                                            <p:txEl>
                                              <p:pRg st="3" end="3"/>
                                            </p:txEl>
                                          </p:spTgt>
                                        </p:tgtEl>
                                      </p:cBhvr>
                                    </p:animEffect>
                                    <p:anim calcmode="lin" valueType="num">
                                      <p:cBhvr>
                                        <p:cTn id="18"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p:cTn id="19" dur="500" fill="hold"/>
                                        <p:tgtEl>
                                          <p:spTgt spid="13">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3">
                                            <p:txEl>
                                              <p:pRg st="4" end="4"/>
                                            </p:txEl>
                                          </p:spTgt>
                                        </p:tgtEl>
                                        <p:attrNameLst>
                                          <p:attrName>style.visibility</p:attrName>
                                        </p:attrNameLst>
                                      </p:cBhvr>
                                      <p:to>
                                        <p:strVal val="visible"/>
                                      </p:to>
                                    </p:set>
                                    <p:animEffect transition="in" filter="fade">
                                      <p:cBhvr>
                                        <p:cTn id="22" dur="500"/>
                                        <p:tgtEl>
                                          <p:spTgt spid="13">
                                            <p:txEl>
                                              <p:pRg st="4" end="4"/>
                                            </p:txEl>
                                          </p:spTgt>
                                        </p:tgtEl>
                                      </p:cBhvr>
                                    </p:animEffect>
                                    <p:anim calcmode="lin" valueType="num">
                                      <p:cBhvr>
                                        <p:cTn id="23"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p:cTn id="24" dur="500" fill="hold"/>
                                        <p:tgtEl>
                                          <p:spTgt spid="13">
                                            <p:txEl>
                                              <p:pRg st="4" end="4"/>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animEffect transition="in" filter="fade">
                                      <p:cBhvr>
                                        <p:cTn id="27" dur="500"/>
                                        <p:tgtEl>
                                          <p:spTgt spid="13">
                                            <p:txEl>
                                              <p:pRg st="5" end="5"/>
                                            </p:txEl>
                                          </p:spTgt>
                                        </p:tgtEl>
                                      </p:cBhvr>
                                    </p:animEffect>
                                    <p:anim calcmode="lin" valueType="num">
                                      <p:cBhvr>
                                        <p:cTn id="28" dur="500" fill="hold"/>
                                        <p:tgtEl>
                                          <p:spTgt spid="13">
                                            <p:txEl>
                                              <p:pRg st="5" end="5"/>
                                            </p:txEl>
                                          </p:spTgt>
                                        </p:tgtEl>
                                        <p:attrNameLst>
                                          <p:attrName>ppt_x</p:attrName>
                                        </p:attrNameLst>
                                      </p:cBhvr>
                                      <p:tavLst>
                                        <p:tav tm="0">
                                          <p:val>
                                            <p:strVal val="#ppt_x"/>
                                          </p:val>
                                        </p:tav>
                                        <p:tav tm="100000">
                                          <p:val>
                                            <p:strVal val="#ppt_x"/>
                                          </p:val>
                                        </p:tav>
                                      </p:tavLst>
                                    </p:anim>
                                    <p:anim calcmode="lin" valueType="num">
                                      <p:cBhvr>
                                        <p:cTn id="29" dur="500" fill="hold"/>
                                        <p:tgtEl>
                                          <p:spTgt spid="13">
                                            <p:txEl>
                                              <p:pRg st="5" end="5"/>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3">
                                            <p:txEl>
                                              <p:pRg st="6" end="6"/>
                                            </p:txEl>
                                          </p:spTgt>
                                        </p:tgtEl>
                                        <p:attrNameLst>
                                          <p:attrName>style.visibility</p:attrName>
                                        </p:attrNameLst>
                                      </p:cBhvr>
                                      <p:to>
                                        <p:strVal val="visible"/>
                                      </p:to>
                                    </p:set>
                                    <p:animEffect transition="in" filter="fade">
                                      <p:cBhvr>
                                        <p:cTn id="32" dur="500"/>
                                        <p:tgtEl>
                                          <p:spTgt spid="13">
                                            <p:txEl>
                                              <p:pRg st="6" end="6"/>
                                            </p:txEl>
                                          </p:spTgt>
                                        </p:tgtEl>
                                      </p:cBhvr>
                                    </p:animEffect>
                                    <p:anim calcmode="lin" valueType="num">
                                      <p:cBhvr>
                                        <p:cTn id="33" dur="500" fill="hold"/>
                                        <p:tgtEl>
                                          <p:spTgt spid="13">
                                            <p:txEl>
                                              <p:pRg st="6" end="6"/>
                                            </p:txEl>
                                          </p:spTgt>
                                        </p:tgtEl>
                                        <p:attrNameLst>
                                          <p:attrName>ppt_x</p:attrName>
                                        </p:attrNameLst>
                                      </p:cBhvr>
                                      <p:tavLst>
                                        <p:tav tm="0">
                                          <p:val>
                                            <p:strVal val="#ppt_x"/>
                                          </p:val>
                                        </p:tav>
                                        <p:tav tm="100000">
                                          <p:val>
                                            <p:strVal val="#ppt_x"/>
                                          </p:val>
                                        </p:tav>
                                      </p:tavLst>
                                    </p:anim>
                                    <p:anim calcmode="lin" valueType="num">
                                      <p:cBhvr>
                                        <p:cTn id="34" dur="500" fill="hold"/>
                                        <p:tgtEl>
                                          <p:spTgt spid="1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
                                            <p:txEl>
                                              <p:pRg st="7" end="7"/>
                                            </p:txEl>
                                          </p:spTgt>
                                        </p:tgtEl>
                                        <p:attrNameLst>
                                          <p:attrName>style.visibility</p:attrName>
                                        </p:attrNameLst>
                                      </p:cBhvr>
                                      <p:to>
                                        <p:strVal val="visible"/>
                                      </p:to>
                                    </p:set>
                                    <p:animEffect transition="in" filter="fade">
                                      <p:cBhvr>
                                        <p:cTn id="39" dur="500"/>
                                        <p:tgtEl>
                                          <p:spTgt spid="13">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13">
                                            <p:txEl>
                                              <p:pRg st="8" end="8"/>
                                            </p:txEl>
                                          </p:spTgt>
                                        </p:tgtEl>
                                        <p:attrNameLst>
                                          <p:attrName>style.visibility</p:attrName>
                                        </p:attrNameLst>
                                      </p:cBhvr>
                                      <p:to>
                                        <p:strVal val="visible"/>
                                      </p:to>
                                    </p:set>
                                    <p:animEffect transition="in" filter="fade">
                                      <p:cBhvr>
                                        <p:cTn id="44" dur="600"/>
                                        <p:tgtEl>
                                          <p:spTgt spid="13">
                                            <p:txEl>
                                              <p:pRg st="8" end="8"/>
                                            </p:txEl>
                                          </p:spTgt>
                                        </p:tgtEl>
                                      </p:cBhvr>
                                    </p:animEffect>
                                    <p:anim calcmode="lin" valueType="num">
                                      <p:cBhvr>
                                        <p:cTn id="45" dur="600" fill="hold"/>
                                        <p:tgtEl>
                                          <p:spTgt spid="13">
                                            <p:txEl>
                                              <p:pRg st="8" end="8"/>
                                            </p:txEl>
                                          </p:spTgt>
                                        </p:tgtEl>
                                        <p:attrNameLst>
                                          <p:attrName>ppt_x</p:attrName>
                                        </p:attrNameLst>
                                      </p:cBhvr>
                                      <p:tavLst>
                                        <p:tav tm="0">
                                          <p:val>
                                            <p:strVal val="#ppt_x"/>
                                          </p:val>
                                        </p:tav>
                                        <p:tav tm="100000">
                                          <p:val>
                                            <p:strVal val="#ppt_x"/>
                                          </p:val>
                                        </p:tav>
                                      </p:tavLst>
                                    </p:anim>
                                    <p:anim calcmode="lin" valueType="num">
                                      <p:cBhvr>
                                        <p:cTn id="46" dur="600" fill="hold"/>
                                        <p:tgtEl>
                                          <p:spTgt spid="1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
                                            <p:txEl>
                                              <p:pRg st="0" end="0"/>
                                            </p:txEl>
                                          </p:spTgt>
                                        </p:tgtEl>
                                        <p:attrNameLst>
                                          <p:attrName>style.visibility</p:attrName>
                                        </p:attrNameLst>
                                      </p:cBhvr>
                                      <p:to>
                                        <p:strVal val="visible"/>
                                      </p:to>
                                    </p:set>
                                    <p:animEffect transition="in" filter="fade">
                                      <p:cBhvr>
                                        <p:cTn id="51" dur="500"/>
                                        <p:tgtEl>
                                          <p:spTgt spid="5">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wipe(down)">
                                      <p:cBhvr>
                                        <p:cTn id="56" dur="500"/>
                                        <p:tgtEl>
                                          <p:spTgt spid="6"/>
                                        </p:tgtEl>
                                      </p:cBhvr>
                                    </p:animEffect>
                                  </p:childTnLst>
                                </p:cTn>
                              </p:par>
                            </p:childTnLst>
                          </p:cTn>
                        </p:par>
                      </p:childTnLst>
                    </p:cTn>
                  </p:par>
                  <p:par>
                    <p:cTn id="57" fill="hold">
                      <p:stCondLst>
                        <p:cond delay="indefinite"/>
                      </p:stCondLst>
                      <p:childTnLst>
                        <p:par>
                          <p:cTn id="58" fill="hold">
                            <p:stCondLst>
                              <p:cond delay="0"/>
                            </p:stCondLst>
                            <p:childTnLst>
                              <p:par>
                                <p:cTn id="59" presetID="21" presetClass="entr" presetSubtype="1" fill="hold" grpId="0" nodeType="click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wheel(1)">
                                      <p:cBhvr>
                                        <p:cTn id="61" dur="500"/>
                                        <p:tgtEl>
                                          <p:spTgt spid="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4">
                                            <p:txEl>
                                              <p:pRg st="0" end="0"/>
                                            </p:txEl>
                                          </p:spTgt>
                                        </p:tgtEl>
                                        <p:attrNameLst>
                                          <p:attrName>style.visibility</p:attrName>
                                        </p:attrNameLst>
                                      </p:cBhvr>
                                      <p:to>
                                        <p:strVal val="visible"/>
                                      </p:to>
                                    </p:set>
                                    <p:animEffect transition="in" filter="fade">
                                      <p:cBhvr>
                                        <p:cTn id="66" dur="500"/>
                                        <p:tgtEl>
                                          <p:spTgt spid="4">
                                            <p:txEl>
                                              <p:pRg st="0" end="0"/>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4">
                                            <p:txEl>
                                              <p:pRg st="1" end="1"/>
                                            </p:txEl>
                                          </p:spTgt>
                                        </p:tgtEl>
                                        <p:attrNameLst>
                                          <p:attrName>style.visibility</p:attrName>
                                        </p:attrNameLst>
                                      </p:cBhvr>
                                      <p:to>
                                        <p:strVal val="visible"/>
                                      </p:to>
                                    </p:set>
                                    <p:animEffect transition="in" filter="fade">
                                      <p:cBhvr>
                                        <p:cTn id="71" dur="500"/>
                                        <p:tgtEl>
                                          <p:spTgt spid="4">
                                            <p:txEl>
                                              <p:pRg st="1" end="1"/>
                                            </p:txEl>
                                          </p:spTgt>
                                        </p:tgtEl>
                                      </p:cBhvr>
                                    </p:animEffect>
                                    <p:anim calcmode="lin" valueType="num">
                                      <p:cBhvr>
                                        <p:cTn id="72"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73" dur="5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06149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p:cNvSpPr txBox="1"/>
          <p:nvPr/>
        </p:nvSpPr>
        <p:spPr>
          <a:xfrm>
            <a:off x="3654467" y="1054864"/>
            <a:ext cx="5131558" cy="1015663"/>
          </a:xfrm>
          <a:prstGeom prst="rect">
            <a:avLst/>
          </a:prstGeom>
          <a:noFill/>
        </p:spPr>
        <p:txBody>
          <a:bodyPr wrap="square" rtlCol="0">
            <a:spAutoFit/>
          </a:bodyPr>
          <a:lstStyle/>
          <a:p>
            <a:pPr algn="ctr"/>
            <a:r>
              <a:rPr lang="en-US" sz="2800" b="1" u="sng" dirty="0">
                <a:solidFill>
                  <a:srgbClr val="002060"/>
                </a:solidFill>
                <a:latin typeface="Times New Roman" pitchFamily="18" charset="0"/>
                <a:cs typeface="Times New Roman" pitchFamily="18" charset="0"/>
              </a:rPr>
              <a:t>STEPWISE SELECTION </a:t>
            </a:r>
          </a:p>
          <a:p>
            <a:pPr algn="ctr"/>
            <a:endParaRPr lang="en-US" sz="3200" dirty="0">
              <a:solidFill>
                <a:srgbClr val="002060"/>
              </a:solidFill>
            </a:endParaRPr>
          </a:p>
        </p:txBody>
      </p:sp>
      <p:sp>
        <p:nvSpPr>
          <p:cNvPr id="3" name="TextBox 2"/>
          <p:cNvSpPr txBox="1"/>
          <p:nvPr/>
        </p:nvSpPr>
        <p:spPr>
          <a:xfrm>
            <a:off x="3000512" y="2092605"/>
            <a:ext cx="6439468" cy="707886"/>
          </a:xfrm>
          <a:prstGeom prst="rect">
            <a:avLst/>
          </a:prstGeom>
          <a:noFill/>
        </p:spPr>
        <p:txBody>
          <a:bodyPr wrap="square" rtlCol="0">
            <a:spAutoFit/>
          </a:bodyPr>
          <a:lstStyle/>
          <a:p>
            <a:pPr algn="ctr"/>
            <a:r>
              <a:rPr lang="en-US" sz="2000" b="1" dirty="0">
                <a:latin typeface="Times New Roman" pitchFamily="18" charset="0"/>
                <a:ea typeface="Calibri" pitchFamily="34" charset="0"/>
                <a:cs typeface="Times New Roman" pitchFamily="18" charset="0"/>
              </a:rPr>
              <a:t>SAS OUTPUT FOR STEPWISE SELECTION </a:t>
            </a:r>
            <a:endParaRPr lang="en-US" sz="2000" b="1" dirty="0">
              <a:latin typeface="Arial" pitchFamily="34" charset="0"/>
              <a:cs typeface="Arial" pitchFamily="34" charset="0"/>
            </a:endParaRPr>
          </a:p>
          <a:p>
            <a:pPr algn="ctr"/>
            <a:endParaRPr lang="en-US" sz="2000" b="1" dirty="0"/>
          </a:p>
        </p:txBody>
      </p:sp>
      <p:sp>
        <p:nvSpPr>
          <p:cNvPr id="6" name="TextBox 5"/>
          <p:cNvSpPr txBox="1"/>
          <p:nvPr/>
        </p:nvSpPr>
        <p:spPr>
          <a:xfrm>
            <a:off x="790223" y="4935677"/>
            <a:ext cx="9845680" cy="1569660"/>
          </a:xfrm>
          <a:prstGeom prst="rect">
            <a:avLst/>
          </a:prstGeom>
          <a:noFill/>
        </p:spPr>
        <p:txBody>
          <a:bodyPr wrap="square" rtlCol="0">
            <a:spAutoFit/>
          </a:bodyPr>
          <a:lstStyle/>
          <a:p>
            <a:r>
              <a:rPr lang="en-US" sz="2000" dirty="0"/>
              <a:t>Applying STEPWISE SELECTION regression procedure, in first </a:t>
            </a:r>
            <a:r>
              <a:rPr lang="en-US" sz="2000" dirty="0" smtClean="0"/>
              <a:t>2 </a:t>
            </a:r>
            <a:r>
              <a:rPr lang="en-US" sz="2000" dirty="0"/>
              <a:t>steps the variables entered were </a:t>
            </a:r>
            <a:r>
              <a:rPr lang="en-US" sz="2000" dirty="0" smtClean="0"/>
              <a:t>sd9 &amp; sd11. After </a:t>
            </a:r>
            <a:r>
              <a:rPr lang="en-US" sz="2000" dirty="0"/>
              <a:t>step 2</a:t>
            </a:r>
            <a:r>
              <a:rPr lang="en-US" sz="2000" dirty="0" smtClean="0"/>
              <a:t>, </a:t>
            </a:r>
            <a:r>
              <a:rPr lang="en-US" sz="2000" dirty="0"/>
              <a:t>no (additional) effects met the 0.05 significance level for entry into the model. Therefore, </a:t>
            </a:r>
            <a:r>
              <a:rPr lang="en-US" sz="2000" b="1" dirty="0" smtClean="0"/>
              <a:t>sd9 (Income) and sd11 (Father’s Education</a:t>
            </a:r>
            <a:r>
              <a:rPr lang="en-US" sz="2000" dirty="0" smtClean="0"/>
              <a:t>) </a:t>
            </a:r>
            <a:r>
              <a:rPr lang="en-US" sz="2000" dirty="0"/>
              <a:t>are only effects which are significant and hence included in the </a:t>
            </a:r>
            <a:r>
              <a:rPr lang="en-US" sz="2000" dirty="0" smtClean="0"/>
              <a:t>model.</a:t>
            </a:r>
            <a:endParaRPr lang="en-US" sz="2000" dirty="0"/>
          </a:p>
          <a:p>
            <a:endParaRPr lang="en-US" sz="1600" dirty="0"/>
          </a:p>
        </p:txBody>
      </p:sp>
      <p:pic>
        <p:nvPicPr>
          <p:cNvPr id="8" name="Picture 7"/>
          <p:cNvPicPr>
            <a:picLocks noChangeAspect="1"/>
          </p:cNvPicPr>
          <p:nvPr/>
        </p:nvPicPr>
        <p:blipFill>
          <a:blip r:embed="rId4"/>
          <a:stretch>
            <a:fillRect/>
          </a:stretch>
        </p:blipFill>
        <p:spPr>
          <a:xfrm>
            <a:off x="1285165" y="2800676"/>
            <a:ext cx="9870162" cy="1863718"/>
          </a:xfrm>
          <a:prstGeom prst="rect">
            <a:avLst/>
          </a:prstGeom>
        </p:spPr>
      </p:pic>
    </p:spTree>
    <p:extLst>
      <p:ext uri="{BB962C8B-B14F-4D97-AF65-F5344CB8AC3E}">
        <p14:creationId xmlns:p14="http://schemas.microsoft.com/office/powerpoint/2010/main" val="230681206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anim calcmode="lin" valueType="num">
                                      <p:cBhvr>
                                        <p:cTn id="2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4" dur="5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p:cNvSpPr txBox="1"/>
          <p:nvPr/>
        </p:nvSpPr>
        <p:spPr>
          <a:xfrm>
            <a:off x="3441510" y="716738"/>
            <a:ext cx="5308979" cy="800219"/>
          </a:xfrm>
          <a:prstGeom prst="rect">
            <a:avLst/>
          </a:prstGeom>
          <a:noFill/>
        </p:spPr>
        <p:txBody>
          <a:bodyPr wrap="square" rtlCol="0">
            <a:spAutoFit/>
          </a:bodyPr>
          <a:lstStyle/>
          <a:p>
            <a:pPr algn="ctr"/>
            <a:r>
              <a:rPr lang="en-US" sz="2800" b="1" u="sng" dirty="0">
                <a:solidFill>
                  <a:srgbClr val="002060"/>
                </a:solidFill>
                <a:latin typeface="Times New Roman" pitchFamily="18" charset="0"/>
                <a:cs typeface="Times New Roman" pitchFamily="18" charset="0"/>
              </a:rPr>
              <a:t>RESIDUAL CHI-SQUARE</a:t>
            </a:r>
          </a:p>
          <a:p>
            <a:pPr algn="ctr"/>
            <a:endParaRPr lang="en-US" dirty="0"/>
          </a:p>
        </p:txBody>
      </p:sp>
      <p:sp>
        <p:nvSpPr>
          <p:cNvPr id="3" name="TextBox 2"/>
          <p:cNvSpPr txBox="1"/>
          <p:nvPr/>
        </p:nvSpPr>
        <p:spPr>
          <a:xfrm>
            <a:off x="1121743" y="1516957"/>
            <a:ext cx="7628746" cy="1862048"/>
          </a:xfrm>
          <a:prstGeom prst="rect">
            <a:avLst/>
          </a:prstGeom>
          <a:noFill/>
        </p:spPr>
        <p:txBody>
          <a:bodyPr wrap="square" rtlCol="0">
            <a:spAutoFit/>
          </a:bodyPr>
          <a:lstStyle/>
          <a:p>
            <a:pPr fontAlgn="base">
              <a:spcBef>
                <a:spcPct val="0"/>
              </a:spcBef>
              <a:spcAft>
                <a:spcPct val="0"/>
              </a:spcAft>
            </a:pPr>
            <a:r>
              <a:rPr lang="en-US" sz="2300" b="1" dirty="0"/>
              <a:t>Hypothesis:</a:t>
            </a:r>
          </a:p>
          <a:p>
            <a:pPr lvl="0" fontAlgn="base">
              <a:lnSpc>
                <a:spcPct val="150000"/>
              </a:lnSpc>
              <a:spcBef>
                <a:spcPct val="0"/>
              </a:spcBef>
              <a:spcAft>
                <a:spcPct val="0"/>
              </a:spcAft>
            </a:pPr>
            <a:r>
              <a:rPr lang="en-US" sz="2300" b="1" dirty="0">
                <a:ea typeface="Calibri" pitchFamily="34" charset="0"/>
                <a:cs typeface="Times New Roman" pitchFamily="18" charset="0"/>
              </a:rPr>
              <a:t>H</a:t>
            </a:r>
            <a:r>
              <a:rPr lang="en-US" sz="2300" b="1" baseline="-30000" dirty="0">
                <a:ea typeface="Calibri" pitchFamily="34" charset="0"/>
                <a:cs typeface="Times New Roman" pitchFamily="18" charset="0"/>
              </a:rPr>
              <a:t>0</a:t>
            </a:r>
            <a:r>
              <a:rPr lang="en-US" sz="2300" b="1" dirty="0">
                <a:ea typeface="Calibri" pitchFamily="34" charset="0"/>
                <a:cs typeface="Times New Roman" pitchFamily="18" charset="0"/>
              </a:rPr>
              <a:t>: </a:t>
            </a:r>
            <a:r>
              <a:rPr lang="en-US" sz="2300" dirty="0">
                <a:ea typeface="Calibri" pitchFamily="34" charset="0"/>
                <a:cs typeface="Times New Roman" pitchFamily="18" charset="0"/>
              </a:rPr>
              <a:t>The remaining independent variables are not significant.</a:t>
            </a:r>
          </a:p>
          <a:p>
            <a:pPr lvl="0" eaLnBrk="0" fontAlgn="base" hangingPunct="0">
              <a:lnSpc>
                <a:spcPct val="150000"/>
              </a:lnSpc>
              <a:spcBef>
                <a:spcPct val="0"/>
              </a:spcBef>
              <a:spcAft>
                <a:spcPct val="0"/>
              </a:spcAft>
            </a:pPr>
            <a:r>
              <a:rPr lang="en-US" sz="2300" b="1" dirty="0">
                <a:ea typeface="Calibri" pitchFamily="34" charset="0"/>
                <a:cs typeface="Times New Roman" pitchFamily="18" charset="0"/>
              </a:rPr>
              <a:t>H</a:t>
            </a:r>
            <a:r>
              <a:rPr lang="en-US" sz="2300" b="1" baseline="-30000" dirty="0">
                <a:ea typeface="Calibri" pitchFamily="34" charset="0"/>
                <a:cs typeface="Times New Roman" pitchFamily="18" charset="0"/>
              </a:rPr>
              <a:t>1</a:t>
            </a:r>
            <a:r>
              <a:rPr lang="en-US" sz="2300" b="1" dirty="0">
                <a:ea typeface="Calibri" pitchFamily="34" charset="0"/>
                <a:cs typeface="Times New Roman" pitchFamily="18" charset="0"/>
              </a:rPr>
              <a:t>: </a:t>
            </a:r>
            <a:r>
              <a:rPr lang="en-US" sz="2300" dirty="0">
                <a:ea typeface="Calibri" pitchFamily="34" charset="0"/>
                <a:cs typeface="Times New Roman" pitchFamily="18" charset="0"/>
              </a:rPr>
              <a:t>The remaining independent variables </a:t>
            </a:r>
            <a:r>
              <a:rPr lang="en-US" sz="2300" dirty="0" smtClean="0">
                <a:ea typeface="Calibri" pitchFamily="34" charset="0"/>
                <a:cs typeface="Times New Roman" pitchFamily="18" charset="0"/>
              </a:rPr>
              <a:t>are </a:t>
            </a:r>
            <a:r>
              <a:rPr lang="en-US" sz="2300" dirty="0">
                <a:ea typeface="Calibri" pitchFamily="34" charset="0"/>
                <a:cs typeface="Times New Roman" pitchFamily="18" charset="0"/>
              </a:rPr>
              <a:t>significant.</a:t>
            </a:r>
            <a:endParaRPr lang="en-US" sz="2300" dirty="0">
              <a:cs typeface="Arial" pitchFamily="34" charset="0"/>
            </a:endParaRPr>
          </a:p>
          <a:p>
            <a:endParaRPr lang="en-US" sz="2300" dirty="0"/>
          </a:p>
        </p:txBody>
      </p:sp>
      <p:sp>
        <p:nvSpPr>
          <p:cNvPr id="6" name="TextBox 5"/>
          <p:cNvSpPr txBox="1"/>
          <p:nvPr/>
        </p:nvSpPr>
        <p:spPr>
          <a:xfrm>
            <a:off x="1121743" y="5162841"/>
            <a:ext cx="9260435" cy="1508105"/>
          </a:xfrm>
          <a:prstGeom prst="rect">
            <a:avLst/>
          </a:prstGeom>
          <a:noFill/>
        </p:spPr>
        <p:txBody>
          <a:bodyPr wrap="square" rtlCol="0">
            <a:spAutoFit/>
          </a:bodyPr>
          <a:lstStyle/>
          <a:p>
            <a:r>
              <a:rPr lang="en-US" sz="2300" dirty="0">
                <a:cs typeface="Times New Roman" pitchFamily="18" charset="0"/>
              </a:rPr>
              <a:t>Since the p-value &gt; 0.05, we do not reject H</a:t>
            </a:r>
            <a:r>
              <a:rPr lang="en-US" sz="2300" baseline="-25000" dirty="0">
                <a:cs typeface="Times New Roman" pitchFamily="18" charset="0"/>
              </a:rPr>
              <a:t>0 </a:t>
            </a:r>
            <a:r>
              <a:rPr lang="en-US" sz="2300" dirty="0">
                <a:cs typeface="Times New Roman" pitchFamily="18" charset="0"/>
              </a:rPr>
              <a:t>. Hence </a:t>
            </a:r>
            <a:r>
              <a:rPr lang="en-US" sz="2300" dirty="0" smtClean="0">
                <a:cs typeface="Times New Roman" pitchFamily="18" charset="0"/>
              </a:rPr>
              <a:t>t</a:t>
            </a:r>
            <a:r>
              <a:rPr lang="en-US" sz="2300" dirty="0" smtClean="0">
                <a:ea typeface="Calibri" pitchFamily="34" charset="0"/>
                <a:cs typeface="Times New Roman" pitchFamily="18" charset="0"/>
              </a:rPr>
              <a:t>he </a:t>
            </a:r>
            <a:r>
              <a:rPr lang="en-US" sz="2300" dirty="0">
                <a:ea typeface="Calibri" pitchFamily="34" charset="0"/>
                <a:cs typeface="Times New Roman" pitchFamily="18" charset="0"/>
              </a:rPr>
              <a:t>remaining independent variables are not significant</a:t>
            </a:r>
            <a:r>
              <a:rPr lang="en-US" sz="2300" dirty="0" smtClean="0">
                <a:cs typeface="Times New Roman" pitchFamily="18" charset="0"/>
              </a:rPr>
              <a:t> </a:t>
            </a:r>
            <a:r>
              <a:rPr lang="en-US" sz="2300" dirty="0">
                <a:cs typeface="Times New Roman" pitchFamily="18" charset="0"/>
              </a:rPr>
              <a:t>and we proceed with the </a:t>
            </a:r>
            <a:r>
              <a:rPr lang="en-US" sz="2300" dirty="0" smtClean="0">
                <a:cs typeface="Times New Roman" pitchFamily="18" charset="0"/>
              </a:rPr>
              <a:t>2 </a:t>
            </a:r>
            <a:r>
              <a:rPr lang="en-US" sz="2300" dirty="0">
                <a:cs typeface="Times New Roman" pitchFamily="18" charset="0"/>
              </a:rPr>
              <a:t>variables given by the stepwise procedure.</a:t>
            </a:r>
          </a:p>
          <a:p>
            <a:endParaRPr lang="en-US" sz="2300" dirty="0"/>
          </a:p>
        </p:txBody>
      </p:sp>
      <p:pic>
        <p:nvPicPr>
          <p:cNvPr id="7" name="Picture 6"/>
          <p:cNvPicPr>
            <a:picLocks noChangeAspect="1"/>
          </p:cNvPicPr>
          <p:nvPr/>
        </p:nvPicPr>
        <p:blipFill>
          <a:blip r:embed="rId4"/>
          <a:stretch>
            <a:fillRect/>
          </a:stretch>
        </p:blipFill>
        <p:spPr>
          <a:xfrm>
            <a:off x="2718178" y="3258113"/>
            <a:ext cx="6067563" cy="1588593"/>
          </a:xfrm>
          <a:prstGeom prst="rect">
            <a:avLst/>
          </a:prstGeom>
        </p:spPr>
      </p:pic>
      <p:sp>
        <p:nvSpPr>
          <p:cNvPr id="8" name="Oval 7"/>
          <p:cNvSpPr/>
          <p:nvPr/>
        </p:nvSpPr>
        <p:spPr>
          <a:xfrm>
            <a:off x="7622943" y="4345536"/>
            <a:ext cx="1008838" cy="501170"/>
          </a:xfrm>
          <a:prstGeom prst="ellipse">
            <a:avLst/>
          </a:prstGeom>
          <a:noFill/>
          <a:ln w="381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154357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anim calcmode="lin" valueType="num">
                                      <p:cBhvr>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500" fill="hold"/>
                                        <p:tgtEl>
                                          <p:spTgt spid="3">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anim calcmode="lin" valueType="num">
                                      <p:cBhvr>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4"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down)">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heel(1)">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anim calcmode="lin" valueType="num">
                                      <p:cBhvr>
                                        <p:cTn id="40" dur="500" fill="hold"/>
                                        <p:tgtEl>
                                          <p:spTgt spid="6"/>
                                        </p:tgtEl>
                                        <p:attrNameLst>
                                          <p:attrName>ppt_x</p:attrName>
                                        </p:attrNameLst>
                                      </p:cBhvr>
                                      <p:tavLst>
                                        <p:tav tm="0">
                                          <p:val>
                                            <p:strVal val="#ppt_x"/>
                                          </p:val>
                                        </p:tav>
                                        <p:tav tm="100000">
                                          <p:val>
                                            <p:strVal val="#ppt_x"/>
                                          </p:val>
                                        </p:tav>
                                      </p:tavLst>
                                    </p:anim>
                                    <p:anim calcmode="lin" valueType="num">
                                      <p:cBhvr>
                                        <p:cTn id="41"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p:cNvSpPr txBox="1"/>
          <p:nvPr/>
        </p:nvSpPr>
        <p:spPr>
          <a:xfrm>
            <a:off x="776780" y="755292"/>
            <a:ext cx="10126639" cy="1015663"/>
          </a:xfrm>
          <a:prstGeom prst="rect">
            <a:avLst/>
          </a:prstGeom>
          <a:noFill/>
        </p:spPr>
        <p:txBody>
          <a:bodyPr wrap="square" rtlCol="0">
            <a:spAutoFit/>
          </a:bodyPr>
          <a:lstStyle/>
          <a:p>
            <a:pPr algn="ctr"/>
            <a:r>
              <a:rPr lang="en-US" sz="2800" b="1" u="sng" dirty="0">
                <a:solidFill>
                  <a:srgbClr val="002060"/>
                </a:solidFill>
                <a:latin typeface="Times New Roman" pitchFamily="18" charset="0"/>
                <a:cs typeface="Times New Roman" pitchFamily="18" charset="0"/>
              </a:rPr>
              <a:t>WALD STATISTICS (INDIVIDUAL TESTING)</a:t>
            </a:r>
          </a:p>
          <a:p>
            <a:pPr algn="ctr"/>
            <a:endParaRPr lang="en-US" sz="3200" dirty="0"/>
          </a:p>
        </p:txBody>
      </p:sp>
      <p:sp>
        <p:nvSpPr>
          <p:cNvPr id="3" name="TextBox 2"/>
          <p:cNvSpPr txBox="1"/>
          <p:nvPr/>
        </p:nvSpPr>
        <p:spPr>
          <a:xfrm>
            <a:off x="1032680" y="1485324"/>
            <a:ext cx="5049672" cy="1938992"/>
          </a:xfrm>
          <a:prstGeom prst="rect">
            <a:avLst/>
          </a:prstGeom>
          <a:noFill/>
        </p:spPr>
        <p:txBody>
          <a:bodyPr wrap="square" rtlCol="0">
            <a:spAutoFit/>
          </a:bodyPr>
          <a:lstStyle/>
          <a:p>
            <a:pPr fontAlgn="base">
              <a:spcBef>
                <a:spcPct val="0"/>
              </a:spcBef>
              <a:spcAft>
                <a:spcPct val="0"/>
              </a:spcAft>
            </a:pPr>
            <a:r>
              <a:rPr lang="en-US" sz="2300" b="1" dirty="0"/>
              <a:t>Hypothesis:</a:t>
            </a:r>
          </a:p>
          <a:p>
            <a:pPr lvl="0" fontAlgn="base">
              <a:lnSpc>
                <a:spcPct val="150000"/>
              </a:lnSpc>
              <a:spcBef>
                <a:spcPct val="0"/>
              </a:spcBef>
              <a:spcAft>
                <a:spcPct val="0"/>
              </a:spcAft>
            </a:pPr>
            <a:r>
              <a:rPr lang="en-US" sz="2300" b="1" dirty="0">
                <a:ea typeface="Calibri" pitchFamily="34" charset="0"/>
                <a:cs typeface="Times New Roman" pitchFamily="18" charset="0"/>
              </a:rPr>
              <a:t>H</a:t>
            </a:r>
            <a:r>
              <a:rPr lang="en-US" sz="2300" b="1" baseline="-30000" dirty="0">
                <a:ea typeface="Calibri" pitchFamily="34" charset="0"/>
                <a:cs typeface="Times New Roman" pitchFamily="18" charset="0"/>
              </a:rPr>
              <a:t>0</a:t>
            </a:r>
            <a:r>
              <a:rPr lang="en-US" sz="2300" b="1" dirty="0">
                <a:ea typeface="Calibri" pitchFamily="34" charset="0"/>
                <a:cs typeface="Times New Roman" pitchFamily="18" charset="0"/>
              </a:rPr>
              <a:t>: </a:t>
            </a:r>
            <a:r>
              <a:rPr lang="en-US" sz="2300" dirty="0">
                <a:ea typeface="Calibri" pitchFamily="34" charset="0"/>
                <a:cs typeface="Mangal" pitchFamily="18" charset="0"/>
              </a:rPr>
              <a:t>β</a:t>
            </a:r>
            <a:r>
              <a:rPr lang="en-US" sz="2300" baseline="-30000" dirty="0" err="1">
                <a:ea typeface="Calibri" pitchFamily="34" charset="0"/>
                <a:cs typeface="Mangal" pitchFamily="18" charset="0"/>
              </a:rPr>
              <a:t>i</a:t>
            </a:r>
            <a:r>
              <a:rPr lang="en-US" sz="2300" b="1" baseline="-30000" dirty="0">
                <a:ea typeface="Calibri" pitchFamily="34" charset="0"/>
                <a:cs typeface="Mangal" pitchFamily="18" charset="0"/>
              </a:rPr>
              <a:t> </a:t>
            </a:r>
            <a:r>
              <a:rPr lang="en-US" sz="2300" dirty="0" smtClean="0">
                <a:ea typeface="Calibri" pitchFamily="34" charset="0"/>
                <a:cs typeface="Times New Roman" pitchFamily="18" charset="0"/>
              </a:rPr>
              <a:t>= 0 ;       </a:t>
            </a:r>
            <a:r>
              <a:rPr lang="en-US" sz="2300" dirty="0" err="1" smtClean="0">
                <a:ea typeface="Calibri" pitchFamily="34" charset="0"/>
                <a:cs typeface="Times New Roman" pitchFamily="18" charset="0"/>
              </a:rPr>
              <a:t>i</a:t>
            </a:r>
            <a:r>
              <a:rPr lang="en-US" sz="2300" dirty="0" smtClean="0">
                <a:ea typeface="Calibri" pitchFamily="34" charset="0"/>
                <a:cs typeface="Times New Roman" pitchFamily="18" charset="0"/>
              </a:rPr>
              <a:t> = 9,11</a:t>
            </a:r>
            <a:endParaRPr lang="en-US" sz="2300" dirty="0">
              <a:ea typeface="Calibri" pitchFamily="34" charset="0"/>
              <a:cs typeface="Times New Roman" pitchFamily="18" charset="0"/>
            </a:endParaRPr>
          </a:p>
          <a:p>
            <a:pPr lvl="0" eaLnBrk="0" fontAlgn="base" hangingPunct="0">
              <a:lnSpc>
                <a:spcPct val="150000"/>
              </a:lnSpc>
              <a:spcBef>
                <a:spcPct val="0"/>
              </a:spcBef>
              <a:spcAft>
                <a:spcPct val="0"/>
              </a:spcAft>
            </a:pPr>
            <a:r>
              <a:rPr lang="en-US" sz="2300" b="1" dirty="0">
                <a:ea typeface="Calibri" pitchFamily="34" charset="0"/>
                <a:cs typeface="Times New Roman" pitchFamily="18" charset="0"/>
              </a:rPr>
              <a:t>H</a:t>
            </a:r>
            <a:r>
              <a:rPr lang="en-US" sz="2300" b="1" baseline="-30000" dirty="0">
                <a:ea typeface="Calibri" pitchFamily="34" charset="0"/>
                <a:cs typeface="Times New Roman" pitchFamily="18" charset="0"/>
              </a:rPr>
              <a:t>1</a:t>
            </a:r>
            <a:r>
              <a:rPr lang="en-US" sz="2300" b="1" dirty="0">
                <a:ea typeface="Calibri" pitchFamily="34" charset="0"/>
                <a:cs typeface="Times New Roman" pitchFamily="18" charset="0"/>
              </a:rPr>
              <a:t>: </a:t>
            </a:r>
            <a:r>
              <a:rPr lang="en-US" sz="2300" dirty="0">
                <a:ea typeface="Calibri" pitchFamily="34" charset="0"/>
                <a:cs typeface="Mangal" pitchFamily="18" charset="0"/>
              </a:rPr>
              <a:t>β</a:t>
            </a:r>
            <a:r>
              <a:rPr lang="en-US" sz="2300" baseline="-30000" dirty="0" err="1">
                <a:ea typeface="Calibri" pitchFamily="34" charset="0"/>
                <a:cs typeface="Mangal" pitchFamily="18" charset="0"/>
              </a:rPr>
              <a:t>i</a:t>
            </a:r>
            <a:r>
              <a:rPr lang="en-US" sz="2300" b="1" baseline="-30000" dirty="0">
                <a:ea typeface="Calibri" pitchFamily="34" charset="0"/>
                <a:cs typeface="Mangal" pitchFamily="18" charset="0"/>
              </a:rPr>
              <a:t> </a:t>
            </a:r>
            <a:r>
              <a:rPr lang="en-US" sz="2300" dirty="0" smtClean="0">
                <a:ea typeface="Calibri" pitchFamily="34" charset="0"/>
                <a:cs typeface="Times New Roman" pitchFamily="18" charset="0"/>
              </a:rPr>
              <a:t>≠ 0 ;       for </a:t>
            </a:r>
            <a:r>
              <a:rPr lang="en-US" sz="2300" dirty="0">
                <a:ea typeface="Calibri" pitchFamily="34" charset="0"/>
                <a:cs typeface="Times New Roman" pitchFamily="18" charset="0"/>
              </a:rPr>
              <a:t>at least one </a:t>
            </a:r>
            <a:endParaRPr lang="en-US" sz="2300" dirty="0">
              <a:cs typeface="Arial" pitchFamily="34" charset="0"/>
            </a:endParaRPr>
          </a:p>
          <a:p>
            <a:endParaRPr lang="en-US" sz="2400" dirty="0"/>
          </a:p>
        </p:txBody>
      </p:sp>
      <p:sp>
        <p:nvSpPr>
          <p:cNvPr id="6" name="TextBox 5"/>
          <p:cNvSpPr txBox="1"/>
          <p:nvPr/>
        </p:nvSpPr>
        <p:spPr>
          <a:xfrm>
            <a:off x="1032680" y="5466249"/>
            <a:ext cx="9614841" cy="1169551"/>
          </a:xfrm>
          <a:prstGeom prst="rect">
            <a:avLst/>
          </a:prstGeom>
          <a:noFill/>
        </p:spPr>
        <p:txBody>
          <a:bodyPr wrap="square" rtlCol="0">
            <a:spAutoFit/>
          </a:bodyPr>
          <a:lstStyle/>
          <a:p>
            <a:r>
              <a:rPr lang="en-US" sz="2300" dirty="0">
                <a:cs typeface="Times New Roman" pitchFamily="18" charset="0"/>
              </a:rPr>
              <a:t>From the table of Analysis of effects , the p-value of all the variables is less than 0.05 </a:t>
            </a:r>
            <a:r>
              <a:rPr lang="en-US" sz="2300" dirty="0" smtClean="0">
                <a:cs typeface="Times New Roman" pitchFamily="18" charset="0"/>
              </a:rPr>
              <a:t>. Thus </a:t>
            </a:r>
            <a:r>
              <a:rPr lang="en-US" sz="2300" dirty="0">
                <a:cs typeface="Times New Roman" pitchFamily="18" charset="0"/>
              </a:rPr>
              <a:t>the variables </a:t>
            </a:r>
            <a:r>
              <a:rPr lang="en-US" sz="2300" dirty="0" smtClean="0">
                <a:cs typeface="Times New Roman" pitchFamily="18" charset="0"/>
              </a:rPr>
              <a:t>sd9 </a:t>
            </a:r>
            <a:r>
              <a:rPr lang="en-US" sz="2300" dirty="0">
                <a:cs typeface="Times New Roman" pitchFamily="18" charset="0"/>
              </a:rPr>
              <a:t>and </a:t>
            </a:r>
            <a:r>
              <a:rPr lang="en-US" sz="2300" dirty="0" smtClean="0">
                <a:cs typeface="Times New Roman" pitchFamily="18" charset="0"/>
              </a:rPr>
              <a:t>sd11 </a:t>
            </a:r>
            <a:r>
              <a:rPr lang="en-US" sz="2300" dirty="0">
                <a:cs typeface="Times New Roman" pitchFamily="18" charset="0"/>
              </a:rPr>
              <a:t>are significant at 5% level of significance.</a:t>
            </a:r>
          </a:p>
          <a:p>
            <a:endParaRPr lang="en-US" sz="2400" dirty="0"/>
          </a:p>
        </p:txBody>
      </p:sp>
      <p:pic>
        <p:nvPicPr>
          <p:cNvPr id="5" name="Picture 4"/>
          <p:cNvPicPr>
            <a:picLocks noChangeAspect="1"/>
          </p:cNvPicPr>
          <p:nvPr/>
        </p:nvPicPr>
        <p:blipFill>
          <a:blip r:embed="rId4"/>
          <a:stretch>
            <a:fillRect/>
          </a:stretch>
        </p:blipFill>
        <p:spPr>
          <a:xfrm>
            <a:off x="3923695" y="3116495"/>
            <a:ext cx="4354071" cy="2107629"/>
          </a:xfrm>
          <a:prstGeom prst="rect">
            <a:avLst/>
          </a:prstGeom>
        </p:spPr>
      </p:pic>
      <p:sp>
        <p:nvSpPr>
          <p:cNvPr id="8" name="Oval 7"/>
          <p:cNvSpPr/>
          <p:nvPr/>
        </p:nvSpPr>
        <p:spPr>
          <a:xfrm>
            <a:off x="7357445" y="4256328"/>
            <a:ext cx="841829" cy="1045029"/>
          </a:xfrm>
          <a:prstGeom prst="ellipse">
            <a:avLst/>
          </a:prstGeom>
          <a:noFill/>
          <a:ln w="381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636341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anim calcmode="lin" valueType="num">
                                      <p:cBhvr>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500" fill="hold"/>
                                        <p:tgtEl>
                                          <p:spTgt spid="3">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anim calcmode="lin" valueType="num">
                                      <p:cBhvr>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4"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down)">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heel(1)">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anim calcmode="lin" valueType="num">
                                      <p:cBhvr>
                                        <p:cTn id="40" dur="500" fill="hold"/>
                                        <p:tgtEl>
                                          <p:spTgt spid="6"/>
                                        </p:tgtEl>
                                        <p:attrNameLst>
                                          <p:attrName>ppt_x</p:attrName>
                                        </p:attrNameLst>
                                      </p:cBhvr>
                                      <p:tavLst>
                                        <p:tav tm="0">
                                          <p:val>
                                            <p:strVal val="#ppt_x"/>
                                          </p:val>
                                        </p:tav>
                                        <p:tav tm="100000">
                                          <p:val>
                                            <p:strVal val="#ppt_x"/>
                                          </p:val>
                                        </p:tav>
                                      </p:tavLst>
                                    </p:anim>
                                    <p:anim calcmode="lin" valueType="num">
                                      <p:cBhvr>
                                        <p:cTn id="41"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p:cNvSpPr txBox="1"/>
          <p:nvPr/>
        </p:nvSpPr>
        <p:spPr>
          <a:xfrm>
            <a:off x="3605283" y="706641"/>
            <a:ext cx="4981433" cy="923330"/>
          </a:xfrm>
          <a:prstGeom prst="rect">
            <a:avLst/>
          </a:prstGeom>
          <a:noFill/>
        </p:spPr>
        <p:txBody>
          <a:bodyPr wrap="square" rtlCol="0">
            <a:spAutoFit/>
          </a:bodyPr>
          <a:lstStyle/>
          <a:p>
            <a:pPr algn="ctr"/>
            <a:r>
              <a:rPr lang="en-US" sz="3600" b="1" u="sng" dirty="0">
                <a:solidFill>
                  <a:srgbClr val="002060"/>
                </a:solidFill>
                <a:latin typeface="Times New Roman" pitchFamily="18" charset="0"/>
                <a:cs typeface="Times New Roman" pitchFamily="18" charset="0"/>
              </a:rPr>
              <a:t>ODDS RATIO</a:t>
            </a:r>
          </a:p>
          <a:p>
            <a:pPr algn="ctr"/>
            <a:endParaRPr lang="en-US" dirty="0"/>
          </a:p>
        </p:txBody>
      </p:sp>
      <p:pic>
        <p:nvPicPr>
          <p:cNvPr id="5" name="Picture 4"/>
          <p:cNvPicPr>
            <a:picLocks noChangeAspect="1"/>
          </p:cNvPicPr>
          <p:nvPr/>
        </p:nvPicPr>
        <p:blipFill>
          <a:blip r:embed="rId4"/>
          <a:stretch>
            <a:fillRect/>
          </a:stretch>
        </p:blipFill>
        <p:spPr>
          <a:xfrm>
            <a:off x="504749" y="1849119"/>
            <a:ext cx="8744727" cy="4366116"/>
          </a:xfrm>
          <a:prstGeom prst="rect">
            <a:avLst/>
          </a:prstGeom>
        </p:spPr>
      </p:pic>
      <p:sp>
        <p:nvSpPr>
          <p:cNvPr id="7" name="Cube 6"/>
          <p:cNvSpPr/>
          <p:nvPr/>
        </p:nvSpPr>
        <p:spPr>
          <a:xfrm>
            <a:off x="5573103" y="2995478"/>
            <a:ext cx="1168924" cy="3218205"/>
          </a:xfrm>
          <a:prstGeom prst="cube">
            <a:avLst>
              <a:gd name="adj" fmla="val 26408"/>
            </a:avLst>
          </a:prstGeom>
          <a:noFill/>
          <a:ln w="381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Elbow Connector 9"/>
          <p:cNvCxnSpPr>
            <a:endCxn id="12" idx="1"/>
          </p:cNvCxnSpPr>
          <p:nvPr/>
        </p:nvCxnSpPr>
        <p:spPr>
          <a:xfrm flipV="1">
            <a:off x="6682253" y="1616891"/>
            <a:ext cx="2919260" cy="1367298"/>
          </a:xfrm>
          <a:prstGeom prst="bentConnector3">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sp>
        <p:nvSpPr>
          <p:cNvPr id="12" name="Chevron 11"/>
          <p:cNvSpPr/>
          <p:nvPr/>
        </p:nvSpPr>
        <p:spPr>
          <a:xfrm>
            <a:off x="9482668" y="1384662"/>
            <a:ext cx="237690" cy="464457"/>
          </a:xfrm>
          <a:prstGeom prst="chevron">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ounded Rectangle 12"/>
          <p:cNvSpPr/>
          <p:nvPr/>
        </p:nvSpPr>
        <p:spPr>
          <a:xfrm>
            <a:off x="9742936" y="970842"/>
            <a:ext cx="2014414" cy="2190045"/>
          </a:xfrm>
          <a:prstGeom prst="round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9854308" y="1168306"/>
            <a:ext cx="1840537" cy="1815882"/>
          </a:xfrm>
          <a:prstGeom prst="rect">
            <a:avLst/>
          </a:prstGeom>
          <a:noFill/>
        </p:spPr>
        <p:txBody>
          <a:bodyPr wrap="square" rtlCol="0">
            <a:spAutoFit/>
          </a:bodyPr>
          <a:lstStyle/>
          <a:p>
            <a:pPr>
              <a:buClr>
                <a:srgbClr val="002060"/>
              </a:buClr>
              <a:buSzPct val="80000"/>
            </a:pPr>
            <a:r>
              <a:rPr lang="en-US" sz="1600" b="1" dirty="0"/>
              <a:t>People who select private banks are 0.883 times less likely to be present in Less than 1 Lakh than in Dependent persons.</a:t>
            </a:r>
          </a:p>
        </p:txBody>
      </p:sp>
    </p:spTree>
    <p:extLst>
      <p:ext uri="{BB962C8B-B14F-4D97-AF65-F5344CB8AC3E}">
        <p14:creationId xmlns:p14="http://schemas.microsoft.com/office/powerpoint/2010/main" val="113700597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p:tgtEl>
                                          <p:spTgt spid="7"/>
                                        </p:tgtEl>
                                        <p:attrNameLst>
                                          <p:attrName>ppt_y</p:attrName>
                                        </p:attrNameLst>
                                      </p:cBhvr>
                                      <p:tavLst>
                                        <p:tav tm="0">
                                          <p:val>
                                            <p:strVal val="#ppt_y+#ppt_h*1.125000"/>
                                          </p:val>
                                        </p:tav>
                                        <p:tav tm="100000">
                                          <p:val>
                                            <p:strVal val="#ppt_y"/>
                                          </p:val>
                                        </p:tav>
                                      </p:tavLst>
                                    </p:anim>
                                    <p:animEffect transition="in" filter="wipe(up)">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50" presetClass="entr" presetSubtype="0" decel="10000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500" fill="hold"/>
                                        <p:tgtEl>
                                          <p:spTgt spid="12"/>
                                        </p:tgtEl>
                                        <p:attrNameLst>
                                          <p:attrName>ppt_w</p:attrName>
                                        </p:attrNameLst>
                                      </p:cBhvr>
                                      <p:tavLst>
                                        <p:tav tm="0">
                                          <p:val>
                                            <p:strVal val="#ppt_w+.3"/>
                                          </p:val>
                                        </p:tav>
                                        <p:tav tm="100000">
                                          <p:val>
                                            <p:strVal val="#ppt_w"/>
                                          </p:val>
                                        </p:tav>
                                      </p:tavLst>
                                    </p:anim>
                                    <p:anim calcmode="lin" valueType="num">
                                      <p:cBhvr>
                                        <p:cTn id="29" dur="500" fill="hold"/>
                                        <p:tgtEl>
                                          <p:spTgt spid="12"/>
                                        </p:tgtEl>
                                        <p:attrNameLst>
                                          <p:attrName>ppt_h</p:attrName>
                                        </p:attrNameLst>
                                      </p:cBhvr>
                                      <p:tavLst>
                                        <p:tav tm="0">
                                          <p:val>
                                            <p:strVal val="#ppt_h"/>
                                          </p:val>
                                        </p:tav>
                                        <p:tav tm="100000">
                                          <p:val>
                                            <p:strVal val="#ppt_h"/>
                                          </p:val>
                                        </p:tav>
                                      </p:tavLst>
                                    </p:anim>
                                    <p:animEffect transition="in" filter="fade">
                                      <p:cBhvr>
                                        <p:cTn id="30" dur="500"/>
                                        <p:tgtEl>
                                          <p:spTgt spid="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55"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p:cTn id="36" dur="500" fill="hold"/>
                                        <p:tgtEl>
                                          <p:spTgt spid="15"/>
                                        </p:tgtEl>
                                        <p:attrNameLst>
                                          <p:attrName>ppt_w</p:attrName>
                                        </p:attrNameLst>
                                      </p:cBhvr>
                                      <p:tavLst>
                                        <p:tav tm="0">
                                          <p:val>
                                            <p:strVal val="#ppt_w*0.70"/>
                                          </p:val>
                                        </p:tav>
                                        <p:tav tm="100000">
                                          <p:val>
                                            <p:strVal val="#ppt_w"/>
                                          </p:val>
                                        </p:tav>
                                      </p:tavLst>
                                    </p:anim>
                                    <p:anim calcmode="lin" valueType="num">
                                      <p:cBhvr>
                                        <p:cTn id="37" dur="500" fill="hold"/>
                                        <p:tgtEl>
                                          <p:spTgt spid="15"/>
                                        </p:tgtEl>
                                        <p:attrNameLst>
                                          <p:attrName>ppt_h</p:attrName>
                                        </p:attrNameLst>
                                      </p:cBhvr>
                                      <p:tavLst>
                                        <p:tav tm="0">
                                          <p:val>
                                            <p:strVal val="#ppt_h"/>
                                          </p:val>
                                        </p:tav>
                                        <p:tav tm="100000">
                                          <p:val>
                                            <p:strVal val="#ppt_h"/>
                                          </p:val>
                                        </p:tav>
                                      </p:tavLst>
                                    </p:anim>
                                    <p:animEffect transition="in" filter="fade">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3" grpId="0" animBg="1"/>
      <p:bldP spid="1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p:cNvSpPr txBox="1">
            <a:spLocks/>
          </p:cNvSpPr>
          <p:nvPr/>
        </p:nvSpPr>
        <p:spPr>
          <a:xfrm>
            <a:off x="2247900" y="527933"/>
            <a:ext cx="7772400" cy="160019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u="sng" dirty="0" smtClean="0">
                <a:solidFill>
                  <a:schemeClr val="accent2">
                    <a:lumMod val="50000"/>
                  </a:schemeClr>
                </a:solidFill>
                <a:latin typeface="+mn-lt"/>
              </a:rPr>
              <a:t>ODDS RATIO INTERPRETATION</a:t>
            </a:r>
            <a:br>
              <a:rPr lang="en-US" sz="3200" u="sng" dirty="0" smtClean="0">
                <a:solidFill>
                  <a:schemeClr val="accent2">
                    <a:lumMod val="50000"/>
                  </a:schemeClr>
                </a:solidFill>
                <a:latin typeface="+mn-lt"/>
              </a:rPr>
            </a:br>
            <a:endParaRPr lang="en-US" sz="2400" u="sng" dirty="0">
              <a:solidFill>
                <a:schemeClr val="accent2">
                  <a:lumMod val="50000"/>
                </a:schemeClr>
              </a:solidFill>
              <a:latin typeface="+mn-lt"/>
            </a:endParaRPr>
          </a:p>
        </p:txBody>
      </p:sp>
      <p:sp>
        <p:nvSpPr>
          <p:cNvPr id="3" name="Subtitle 2"/>
          <p:cNvSpPr>
            <a:spLocks noGrp="1"/>
          </p:cNvSpPr>
          <p:nvPr>
            <p:ph type="subTitle" idx="1"/>
          </p:nvPr>
        </p:nvSpPr>
        <p:spPr>
          <a:xfrm>
            <a:off x="739422" y="1749780"/>
            <a:ext cx="10713156" cy="5334000"/>
          </a:xfrm>
        </p:spPr>
        <p:txBody>
          <a:bodyPr>
            <a:normAutofit/>
          </a:bodyPr>
          <a:lstStyle/>
          <a:p>
            <a:pPr algn="l">
              <a:buClr>
                <a:srgbClr val="002060"/>
              </a:buClr>
              <a:buSzPct val="80000"/>
            </a:pPr>
            <a:r>
              <a:rPr lang="en-US" sz="2400" dirty="0">
                <a:solidFill>
                  <a:schemeClr val="accent1">
                    <a:lumMod val="50000"/>
                  </a:schemeClr>
                </a:solidFill>
                <a:latin typeface="Times New Roman" panose="02020603050405020304" pitchFamily="18" charset="0"/>
                <a:cs typeface="Times New Roman" panose="02020603050405020304" pitchFamily="18" charset="0"/>
              </a:rPr>
              <a:t>Significant variables for </a:t>
            </a:r>
            <a:r>
              <a:rPr lang="en-US" sz="2400" dirty="0" smtClean="0">
                <a:solidFill>
                  <a:schemeClr val="accent1">
                    <a:lumMod val="50000"/>
                  </a:schemeClr>
                </a:solidFill>
                <a:latin typeface="Times New Roman" panose="02020603050405020304" pitchFamily="18" charset="0"/>
                <a:cs typeface="Times New Roman" panose="02020603050405020304" pitchFamily="18" charset="0"/>
              </a:rPr>
              <a:t>private </a:t>
            </a:r>
            <a:r>
              <a:rPr lang="en-US" sz="2400" dirty="0">
                <a:solidFill>
                  <a:schemeClr val="accent1">
                    <a:lumMod val="50000"/>
                  </a:schemeClr>
                </a:solidFill>
                <a:latin typeface="Times New Roman" panose="02020603050405020304" pitchFamily="18" charset="0"/>
                <a:cs typeface="Times New Roman" panose="02020603050405020304" pitchFamily="18" charset="0"/>
              </a:rPr>
              <a:t>bank:</a:t>
            </a:r>
          </a:p>
          <a:p>
            <a:pPr marL="457200" indent="-457200" algn="l">
              <a:buFont typeface="Wingdings" panose="05000000000000000000" pitchFamily="2" charset="2"/>
              <a:buChar char="q"/>
            </a:pPr>
            <a:r>
              <a:rPr lang="en-US" sz="2800" dirty="0" smtClean="0">
                <a:solidFill>
                  <a:schemeClr val="tx1"/>
                </a:solidFill>
                <a:latin typeface="Calibri" panose="020F0502020204030204" pitchFamily="34" charset="0"/>
                <a:cs typeface="Calibri" panose="020F0502020204030204" pitchFamily="34" charset="0"/>
              </a:rPr>
              <a:t> Father’s </a:t>
            </a:r>
            <a:r>
              <a:rPr lang="en-US" sz="2800" dirty="0">
                <a:solidFill>
                  <a:schemeClr val="tx1"/>
                </a:solidFill>
                <a:latin typeface="Calibri" panose="020F0502020204030204" pitchFamily="34" charset="0"/>
                <a:cs typeface="Calibri" panose="020F0502020204030204" pitchFamily="34" charset="0"/>
              </a:rPr>
              <a:t>Education:</a:t>
            </a:r>
          </a:p>
          <a:p>
            <a:pPr marL="457200" indent="-457200" algn="l">
              <a:buSzPct val="80000"/>
              <a:buFont typeface="Wingdings" panose="05000000000000000000" pitchFamily="2" charset="2"/>
              <a:buChar char="§"/>
            </a:pPr>
            <a:r>
              <a:rPr lang="en-US" sz="2100" dirty="0">
                <a:solidFill>
                  <a:schemeClr val="tx1"/>
                </a:solidFill>
              </a:rPr>
              <a:t>People who select private banks are </a:t>
            </a:r>
            <a:r>
              <a:rPr lang="en-US" sz="2100" dirty="0" smtClean="0">
                <a:solidFill>
                  <a:schemeClr val="tx1"/>
                </a:solidFill>
              </a:rPr>
              <a:t> 0.979 times </a:t>
            </a:r>
            <a:r>
              <a:rPr lang="en-US" sz="2100" dirty="0">
                <a:solidFill>
                  <a:schemeClr val="tx1"/>
                </a:solidFill>
              </a:rPr>
              <a:t>less likely to be present in </a:t>
            </a:r>
            <a:r>
              <a:rPr lang="en-US" sz="2100" dirty="0" smtClean="0">
                <a:solidFill>
                  <a:schemeClr val="tx1"/>
                </a:solidFill>
              </a:rPr>
              <a:t>SSC than in Below SSC.</a:t>
            </a:r>
            <a:endParaRPr lang="en-US" sz="2100" dirty="0">
              <a:solidFill>
                <a:schemeClr val="tx1"/>
              </a:solidFill>
            </a:endParaRPr>
          </a:p>
          <a:p>
            <a:pPr marL="457200" indent="-457200" algn="l">
              <a:buSzPct val="80000"/>
              <a:buFont typeface="Wingdings" panose="05000000000000000000" pitchFamily="2" charset="2"/>
              <a:buChar char="§"/>
            </a:pPr>
            <a:r>
              <a:rPr lang="en-US" sz="2100" dirty="0">
                <a:solidFill>
                  <a:schemeClr val="tx1"/>
                </a:solidFill>
              </a:rPr>
              <a:t>People who select private banks are </a:t>
            </a:r>
            <a:r>
              <a:rPr lang="en-US" sz="2100" dirty="0" smtClean="0">
                <a:solidFill>
                  <a:schemeClr val="tx1"/>
                </a:solidFill>
              </a:rPr>
              <a:t>1.14 </a:t>
            </a:r>
            <a:r>
              <a:rPr lang="en-US" sz="2100" dirty="0">
                <a:solidFill>
                  <a:schemeClr val="tx1"/>
                </a:solidFill>
              </a:rPr>
              <a:t>times </a:t>
            </a:r>
            <a:r>
              <a:rPr lang="en-US" sz="2100" dirty="0" smtClean="0">
                <a:solidFill>
                  <a:schemeClr val="tx1"/>
                </a:solidFill>
              </a:rPr>
              <a:t>more </a:t>
            </a:r>
            <a:r>
              <a:rPr lang="en-US" sz="2100" dirty="0">
                <a:solidFill>
                  <a:schemeClr val="tx1"/>
                </a:solidFill>
              </a:rPr>
              <a:t>likely to be present in </a:t>
            </a:r>
            <a:r>
              <a:rPr lang="en-US" sz="2100" dirty="0" smtClean="0">
                <a:solidFill>
                  <a:schemeClr val="tx1"/>
                </a:solidFill>
              </a:rPr>
              <a:t>HSC than in Below SSC.</a:t>
            </a:r>
            <a:endParaRPr lang="en-US" sz="2100" dirty="0">
              <a:solidFill>
                <a:schemeClr val="tx1"/>
              </a:solidFill>
            </a:endParaRPr>
          </a:p>
          <a:p>
            <a:pPr marL="457200" indent="-457200" algn="l">
              <a:buSzPct val="80000"/>
              <a:buFont typeface="Wingdings" panose="05000000000000000000" pitchFamily="2" charset="2"/>
              <a:buChar char="§"/>
            </a:pPr>
            <a:r>
              <a:rPr lang="en-US" sz="2100" dirty="0">
                <a:solidFill>
                  <a:schemeClr val="tx1"/>
                </a:solidFill>
              </a:rPr>
              <a:t>People who select private banks are </a:t>
            </a:r>
            <a:r>
              <a:rPr lang="en-US" sz="2100" dirty="0" smtClean="0">
                <a:solidFill>
                  <a:schemeClr val="tx1"/>
                </a:solidFill>
              </a:rPr>
              <a:t>2.041 </a:t>
            </a:r>
            <a:r>
              <a:rPr lang="en-US" sz="2100" dirty="0">
                <a:solidFill>
                  <a:schemeClr val="tx1"/>
                </a:solidFill>
              </a:rPr>
              <a:t>times </a:t>
            </a:r>
            <a:r>
              <a:rPr lang="en-US" sz="2100" dirty="0" smtClean="0">
                <a:solidFill>
                  <a:schemeClr val="tx1"/>
                </a:solidFill>
              </a:rPr>
              <a:t>more </a:t>
            </a:r>
            <a:r>
              <a:rPr lang="en-US" sz="2100" dirty="0">
                <a:solidFill>
                  <a:schemeClr val="tx1"/>
                </a:solidFill>
              </a:rPr>
              <a:t>likely to be present </a:t>
            </a:r>
            <a:r>
              <a:rPr lang="en-US" sz="2100" dirty="0" smtClean="0">
                <a:solidFill>
                  <a:schemeClr val="tx1"/>
                </a:solidFill>
              </a:rPr>
              <a:t>in Graduate than in Below SSC.</a:t>
            </a:r>
            <a:endParaRPr lang="en-US" sz="2100" dirty="0">
              <a:solidFill>
                <a:schemeClr val="tx1"/>
              </a:solidFill>
            </a:endParaRPr>
          </a:p>
          <a:p>
            <a:pPr marL="457200" indent="-457200" algn="l">
              <a:buSzPct val="80000"/>
              <a:buFont typeface="Wingdings" panose="05000000000000000000" pitchFamily="2" charset="2"/>
              <a:buChar char="§"/>
            </a:pPr>
            <a:r>
              <a:rPr lang="en-US" sz="2100" dirty="0">
                <a:solidFill>
                  <a:schemeClr val="tx1"/>
                </a:solidFill>
              </a:rPr>
              <a:t>People who select private banks are </a:t>
            </a:r>
            <a:r>
              <a:rPr lang="en-US" sz="2100" dirty="0" smtClean="0">
                <a:solidFill>
                  <a:schemeClr val="tx1"/>
                </a:solidFill>
              </a:rPr>
              <a:t>1.58 </a:t>
            </a:r>
            <a:r>
              <a:rPr lang="en-US" sz="2100" dirty="0">
                <a:solidFill>
                  <a:schemeClr val="tx1"/>
                </a:solidFill>
              </a:rPr>
              <a:t>times </a:t>
            </a:r>
            <a:r>
              <a:rPr lang="en-US" sz="2100" dirty="0" smtClean="0">
                <a:solidFill>
                  <a:schemeClr val="tx1"/>
                </a:solidFill>
              </a:rPr>
              <a:t>more </a:t>
            </a:r>
            <a:r>
              <a:rPr lang="en-US" sz="2100" dirty="0">
                <a:solidFill>
                  <a:schemeClr val="tx1"/>
                </a:solidFill>
              </a:rPr>
              <a:t>likely to be present in </a:t>
            </a:r>
            <a:r>
              <a:rPr lang="en-US" sz="2100" dirty="0" smtClean="0">
                <a:solidFill>
                  <a:schemeClr val="tx1"/>
                </a:solidFill>
              </a:rPr>
              <a:t>Post Graduate </a:t>
            </a:r>
            <a:r>
              <a:rPr lang="en-US" sz="2100" dirty="0">
                <a:solidFill>
                  <a:schemeClr val="tx1"/>
                </a:solidFill>
              </a:rPr>
              <a:t>than in </a:t>
            </a:r>
            <a:r>
              <a:rPr lang="en-US" sz="2100" dirty="0" smtClean="0">
                <a:solidFill>
                  <a:schemeClr val="tx1"/>
                </a:solidFill>
              </a:rPr>
              <a:t>Below SSC.</a:t>
            </a:r>
            <a:endParaRPr lang="en-US" sz="2100" dirty="0">
              <a:solidFill>
                <a:schemeClr val="tx1"/>
              </a:solidFill>
            </a:endParaRPr>
          </a:p>
          <a:p>
            <a:pPr marL="457200" indent="-457200" algn="l">
              <a:buSzPct val="80000"/>
              <a:buFont typeface="Wingdings" panose="05000000000000000000" pitchFamily="2" charset="2"/>
              <a:buChar char="§"/>
            </a:pPr>
            <a:r>
              <a:rPr lang="en-US" sz="2100" dirty="0">
                <a:solidFill>
                  <a:schemeClr val="tx1"/>
                </a:solidFill>
              </a:rPr>
              <a:t>People who select private banks are </a:t>
            </a:r>
            <a:r>
              <a:rPr lang="en-US" sz="2100" dirty="0" smtClean="0">
                <a:solidFill>
                  <a:schemeClr val="tx1"/>
                </a:solidFill>
              </a:rPr>
              <a:t>2.45 </a:t>
            </a:r>
            <a:r>
              <a:rPr lang="en-US" sz="2100" dirty="0">
                <a:solidFill>
                  <a:schemeClr val="tx1"/>
                </a:solidFill>
              </a:rPr>
              <a:t>times </a:t>
            </a:r>
            <a:r>
              <a:rPr lang="en-US" sz="2100" dirty="0" smtClean="0">
                <a:solidFill>
                  <a:schemeClr val="tx1"/>
                </a:solidFill>
              </a:rPr>
              <a:t>more </a:t>
            </a:r>
            <a:r>
              <a:rPr lang="en-US" sz="2100" dirty="0">
                <a:solidFill>
                  <a:schemeClr val="tx1"/>
                </a:solidFill>
              </a:rPr>
              <a:t>likely to be present in </a:t>
            </a:r>
            <a:r>
              <a:rPr lang="en-US" sz="2100" dirty="0" smtClean="0">
                <a:solidFill>
                  <a:schemeClr val="tx1"/>
                </a:solidFill>
              </a:rPr>
              <a:t>Professional course than in Below SSC.</a:t>
            </a:r>
            <a:endParaRPr lang="en-US" sz="2100" dirty="0">
              <a:solidFill>
                <a:schemeClr val="tx1"/>
              </a:solidFill>
            </a:endParaRPr>
          </a:p>
          <a:p>
            <a:pPr algn="l"/>
            <a:endParaRPr lang="en-US" sz="2800" dirty="0">
              <a:solidFill>
                <a:srgbClr val="A263E7"/>
              </a:solidFill>
            </a:endParaRPr>
          </a:p>
          <a:p>
            <a:pPr algn="l"/>
            <a:endParaRPr lang="en-US" sz="2800" dirty="0">
              <a:solidFill>
                <a:srgbClr val="A263E7"/>
              </a:solidFill>
            </a:endParaRPr>
          </a:p>
        </p:txBody>
      </p:sp>
    </p:spTree>
    <p:extLst>
      <p:ext uri="{BB962C8B-B14F-4D97-AF65-F5344CB8AC3E}">
        <p14:creationId xmlns:p14="http://schemas.microsoft.com/office/powerpoint/2010/main" val="192029428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anim calcmode="lin" valueType="num">
                                      <p:cBhvr>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4"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anim calcmode="lin" valueType="num">
                                      <p:cBhvr>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1"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500"/>
                                        <p:tgtEl>
                                          <p:spTgt spid="3">
                                            <p:txEl>
                                              <p:pRg st="4" end="4"/>
                                            </p:txEl>
                                          </p:spTgt>
                                        </p:tgtEl>
                                      </p:cBhvr>
                                    </p:animEffect>
                                    <p:anim calcmode="lin" valueType="num">
                                      <p:cBhvr>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8"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fade">
                                      <p:cBhvr>
                                        <p:cTn id="43" dur="500"/>
                                        <p:tgtEl>
                                          <p:spTgt spid="3">
                                            <p:txEl>
                                              <p:pRg st="5" end="5"/>
                                            </p:txEl>
                                          </p:spTgt>
                                        </p:tgtEl>
                                      </p:cBhvr>
                                    </p:animEffect>
                                    <p:anim calcmode="lin" valueType="num">
                                      <p:cBhvr>
                                        <p:cTn id="4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5" dur="5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3">
                                            <p:txEl>
                                              <p:pRg st="6" end="6"/>
                                            </p:txEl>
                                          </p:spTgt>
                                        </p:tgtEl>
                                        <p:attrNameLst>
                                          <p:attrName>style.visibility</p:attrName>
                                        </p:attrNameLst>
                                      </p:cBhvr>
                                      <p:to>
                                        <p:strVal val="visible"/>
                                      </p:to>
                                    </p:set>
                                    <p:anim calcmode="lin" valueType="num">
                                      <p:cBhvr additive="base">
                                        <p:cTn id="50"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550334" y="956733"/>
            <a:ext cx="8077200" cy="914399"/>
          </a:xfrm>
        </p:spPr>
        <p:txBody>
          <a:bodyPr>
            <a:normAutofit/>
          </a:bodyPr>
          <a:lstStyle/>
          <a:p>
            <a:pPr marL="457200" indent="-457200" algn="l">
              <a:buFont typeface="Wingdings" panose="05000000000000000000" pitchFamily="2" charset="2"/>
              <a:buChar char="q"/>
            </a:pPr>
            <a:r>
              <a:rPr lang="en-US" sz="2800" dirty="0">
                <a:latin typeface="Calibri" panose="020F0502020204030204" pitchFamily="34" charset="0"/>
                <a:cs typeface="Calibri" panose="020F0502020204030204" pitchFamily="34" charset="0"/>
              </a:rPr>
              <a:t>Income:</a:t>
            </a:r>
          </a:p>
        </p:txBody>
      </p:sp>
      <p:sp>
        <p:nvSpPr>
          <p:cNvPr id="3" name="Subtitle 2"/>
          <p:cNvSpPr>
            <a:spLocks noGrp="1"/>
          </p:cNvSpPr>
          <p:nvPr>
            <p:ph type="subTitle" idx="1"/>
          </p:nvPr>
        </p:nvSpPr>
        <p:spPr>
          <a:xfrm>
            <a:off x="948267" y="1871132"/>
            <a:ext cx="10295466" cy="5334000"/>
          </a:xfrm>
        </p:spPr>
        <p:txBody>
          <a:bodyPr>
            <a:normAutofit/>
          </a:bodyPr>
          <a:lstStyle/>
          <a:p>
            <a:pPr marL="457200" indent="-457200" algn="l">
              <a:buSzPct val="80000"/>
              <a:buFont typeface="Wingdings" panose="05000000000000000000" pitchFamily="2" charset="2"/>
              <a:buChar char="§"/>
            </a:pPr>
            <a:r>
              <a:rPr lang="en-US" sz="2100" dirty="0" smtClean="0">
                <a:solidFill>
                  <a:schemeClr val="tx1"/>
                </a:solidFill>
                <a:latin typeface="Calibri" panose="020F0502020204030204" pitchFamily="34" charset="0"/>
                <a:cs typeface="Calibri" panose="020F0502020204030204" pitchFamily="34" charset="0"/>
              </a:rPr>
              <a:t>People who select private banks are 0.883 times less likely to be present in Less than 1 Lakh than in </a:t>
            </a:r>
            <a:r>
              <a:rPr lang="en-US" sz="2100" dirty="0">
                <a:solidFill>
                  <a:schemeClr val="tx1"/>
                </a:solidFill>
                <a:latin typeface="Calibri" panose="020F0502020204030204" pitchFamily="34" charset="0"/>
                <a:cs typeface="Calibri" panose="020F0502020204030204" pitchFamily="34" charset="0"/>
              </a:rPr>
              <a:t>D</a:t>
            </a:r>
            <a:r>
              <a:rPr lang="en-US" sz="2100" dirty="0" smtClean="0">
                <a:solidFill>
                  <a:schemeClr val="tx1"/>
                </a:solidFill>
                <a:latin typeface="Calibri" panose="020F0502020204030204" pitchFamily="34" charset="0"/>
                <a:cs typeface="Calibri" panose="020F0502020204030204" pitchFamily="34" charset="0"/>
              </a:rPr>
              <a:t>ependent persons.</a:t>
            </a:r>
            <a:br>
              <a:rPr lang="en-US" sz="2100" dirty="0" smtClean="0">
                <a:solidFill>
                  <a:schemeClr val="tx1"/>
                </a:solidFill>
                <a:latin typeface="Calibri" panose="020F0502020204030204" pitchFamily="34" charset="0"/>
                <a:cs typeface="Calibri" panose="020F0502020204030204" pitchFamily="34" charset="0"/>
              </a:rPr>
            </a:br>
            <a:endParaRPr lang="en-US" sz="2100" dirty="0" smtClean="0">
              <a:solidFill>
                <a:schemeClr val="tx1"/>
              </a:solidFill>
              <a:latin typeface="Calibri" panose="020F0502020204030204" pitchFamily="34" charset="0"/>
              <a:cs typeface="Calibri" panose="020F0502020204030204" pitchFamily="34" charset="0"/>
            </a:endParaRPr>
          </a:p>
          <a:p>
            <a:pPr marL="457200" indent="-457200" algn="l">
              <a:buSzPct val="80000"/>
              <a:buFont typeface="Wingdings" panose="05000000000000000000" pitchFamily="2" charset="2"/>
              <a:buChar char="§"/>
            </a:pPr>
            <a:r>
              <a:rPr lang="en-US" sz="2100" dirty="0" smtClean="0">
                <a:solidFill>
                  <a:schemeClr val="tx1"/>
                </a:solidFill>
                <a:latin typeface="Calibri" panose="020F0502020204030204" pitchFamily="34" charset="0"/>
                <a:cs typeface="Calibri" panose="020F0502020204030204" pitchFamily="34" charset="0"/>
              </a:rPr>
              <a:t>People who select private banks are 1.664 times more likely to be present in 1-2 Lakh than in </a:t>
            </a:r>
            <a:r>
              <a:rPr lang="en-US" sz="2100" dirty="0">
                <a:solidFill>
                  <a:schemeClr val="tx1"/>
                </a:solidFill>
                <a:latin typeface="Calibri" panose="020F0502020204030204" pitchFamily="34" charset="0"/>
                <a:cs typeface="Calibri" panose="020F0502020204030204" pitchFamily="34" charset="0"/>
              </a:rPr>
              <a:t>Dependent </a:t>
            </a:r>
            <a:r>
              <a:rPr lang="en-US" sz="2100" dirty="0" smtClean="0">
                <a:solidFill>
                  <a:schemeClr val="tx1"/>
                </a:solidFill>
                <a:latin typeface="Calibri" panose="020F0502020204030204" pitchFamily="34" charset="0"/>
                <a:cs typeface="Calibri" panose="020F0502020204030204" pitchFamily="34" charset="0"/>
              </a:rPr>
              <a:t>persons.</a:t>
            </a:r>
            <a:br>
              <a:rPr lang="en-US" sz="2100" dirty="0" smtClean="0">
                <a:solidFill>
                  <a:schemeClr val="tx1"/>
                </a:solidFill>
                <a:latin typeface="Calibri" panose="020F0502020204030204" pitchFamily="34" charset="0"/>
                <a:cs typeface="Calibri" panose="020F0502020204030204" pitchFamily="34" charset="0"/>
              </a:rPr>
            </a:br>
            <a:endParaRPr lang="en-US" sz="2100" dirty="0" smtClean="0">
              <a:solidFill>
                <a:schemeClr val="tx1"/>
              </a:solidFill>
              <a:latin typeface="Calibri" panose="020F0502020204030204" pitchFamily="34" charset="0"/>
              <a:cs typeface="Calibri" panose="020F0502020204030204" pitchFamily="34" charset="0"/>
            </a:endParaRPr>
          </a:p>
          <a:p>
            <a:pPr marL="457200" indent="-457200" algn="l">
              <a:buSzPct val="80000"/>
              <a:buFont typeface="Wingdings" panose="05000000000000000000" pitchFamily="2" charset="2"/>
              <a:buChar char="§"/>
            </a:pPr>
            <a:r>
              <a:rPr lang="en-US" sz="2100" dirty="0" smtClean="0">
                <a:solidFill>
                  <a:schemeClr val="tx1"/>
                </a:solidFill>
                <a:latin typeface="Calibri" panose="020F0502020204030204" pitchFamily="34" charset="0"/>
                <a:cs typeface="Calibri" panose="020F0502020204030204" pitchFamily="34" charset="0"/>
              </a:rPr>
              <a:t>People who select private banks are 1.681 times more likely to be present in 2-5 Lakhs than in </a:t>
            </a:r>
            <a:r>
              <a:rPr lang="en-US" sz="2100" dirty="0">
                <a:solidFill>
                  <a:schemeClr val="tx1"/>
                </a:solidFill>
                <a:latin typeface="Calibri" panose="020F0502020204030204" pitchFamily="34" charset="0"/>
                <a:cs typeface="Calibri" panose="020F0502020204030204" pitchFamily="34" charset="0"/>
              </a:rPr>
              <a:t>Dependent </a:t>
            </a:r>
            <a:r>
              <a:rPr lang="en-US" sz="2100" dirty="0" smtClean="0">
                <a:solidFill>
                  <a:schemeClr val="tx1"/>
                </a:solidFill>
                <a:latin typeface="Calibri" panose="020F0502020204030204" pitchFamily="34" charset="0"/>
                <a:cs typeface="Calibri" panose="020F0502020204030204" pitchFamily="34" charset="0"/>
              </a:rPr>
              <a:t>persons.</a:t>
            </a:r>
            <a:br>
              <a:rPr lang="en-US" sz="2100" dirty="0" smtClean="0">
                <a:solidFill>
                  <a:schemeClr val="tx1"/>
                </a:solidFill>
                <a:latin typeface="Calibri" panose="020F0502020204030204" pitchFamily="34" charset="0"/>
                <a:cs typeface="Calibri" panose="020F0502020204030204" pitchFamily="34" charset="0"/>
              </a:rPr>
            </a:br>
            <a:endParaRPr lang="en-US" sz="2100" dirty="0" smtClean="0">
              <a:solidFill>
                <a:schemeClr val="tx1"/>
              </a:solidFill>
              <a:latin typeface="Calibri" panose="020F0502020204030204" pitchFamily="34" charset="0"/>
              <a:cs typeface="Calibri" panose="020F0502020204030204" pitchFamily="34" charset="0"/>
            </a:endParaRPr>
          </a:p>
          <a:p>
            <a:pPr marL="457200" indent="-457200" algn="l">
              <a:buSzPct val="80000"/>
              <a:buFont typeface="Wingdings" panose="05000000000000000000" pitchFamily="2" charset="2"/>
              <a:buChar char="§"/>
            </a:pPr>
            <a:r>
              <a:rPr lang="en-US" sz="2100" dirty="0" smtClean="0">
                <a:solidFill>
                  <a:schemeClr val="tx1"/>
                </a:solidFill>
                <a:latin typeface="Calibri" panose="020F0502020204030204" pitchFamily="34" charset="0"/>
                <a:cs typeface="Calibri" panose="020F0502020204030204" pitchFamily="34" charset="0"/>
              </a:rPr>
              <a:t>People who select private banks are  2.745 times more likely to be present in </a:t>
            </a:r>
            <a:r>
              <a:rPr lang="en-US" sz="2100" dirty="0">
                <a:solidFill>
                  <a:schemeClr val="tx1"/>
                </a:solidFill>
                <a:latin typeface="Calibri" panose="020F0502020204030204" pitchFamily="34" charset="0"/>
                <a:cs typeface="Calibri" panose="020F0502020204030204" pitchFamily="34" charset="0"/>
              </a:rPr>
              <a:t>A</a:t>
            </a:r>
            <a:r>
              <a:rPr lang="en-US" sz="2100" dirty="0" smtClean="0">
                <a:solidFill>
                  <a:schemeClr val="tx1"/>
                </a:solidFill>
                <a:latin typeface="Calibri" panose="020F0502020204030204" pitchFamily="34" charset="0"/>
                <a:cs typeface="Calibri" panose="020F0502020204030204" pitchFamily="34" charset="0"/>
              </a:rPr>
              <a:t>bove 5 Lakh than </a:t>
            </a:r>
            <a:r>
              <a:rPr lang="en-US" sz="2100" dirty="0">
                <a:solidFill>
                  <a:schemeClr val="tx1"/>
                </a:solidFill>
                <a:latin typeface="Calibri" panose="020F0502020204030204" pitchFamily="34" charset="0"/>
                <a:cs typeface="Calibri" panose="020F0502020204030204" pitchFamily="34" charset="0"/>
              </a:rPr>
              <a:t>in Dependent </a:t>
            </a:r>
            <a:r>
              <a:rPr lang="en-US" sz="2100" dirty="0" smtClean="0">
                <a:solidFill>
                  <a:schemeClr val="tx1"/>
                </a:solidFill>
                <a:latin typeface="Calibri" panose="020F0502020204030204" pitchFamily="34" charset="0"/>
                <a:cs typeface="Calibri" panose="020F0502020204030204" pitchFamily="34" charset="0"/>
              </a:rPr>
              <a:t>persons.</a:t>
            </a:r>
          </a:p>
        </p:txBody>
      </p:sp>
    </p:spTree>
    <p:extLst>
      <p:ext uri="{BB962C8B-B14F-4D97-AF65-F5344CB8AC3E}">
        <p14:creationId xmlns:p14="http://schemas.microsoft.com/office/powerpoint/2010/main" val="32523508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anim calcmode="lin" valueType="num">
                                      <p:cBhvr>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anim calcmode="lin" valueType="num">
                                      <p:cBhvr>
                                        <p:cTn id="2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anim calcmode="lin" valueType="num">
                                      <p:cBhvr>
                                        <p:cTn id="2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500"/>
                                        <p:tgtEl>
                                          <p:spTgt spid="3">
                                            <p:txEl>
                                              <p:pRg st="3" end="3"/>
                                            </p:txEl>
                                          </p:spTgt>
                                        </p:tgtEl>
                                      </p:cBhvr>
                                    </p:animEffect>
                                    <p:anim calcmode="lin" valueType="num">
                                      <p:cBhvr>
                                        <p:cTn id="3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p:cNvSpPr txBox="1"/>
          <p:nvPr/>
        </p:nvSpPr>
        <p:spPr>
          <a:xfrm>
            <a:off x="75062" y="626637"/>
            <a:ext cx="12041875" cy="800219"/>
          </a:xfrm>
          <a:prstGeom prst="rect">
            <a:avLst/>
          </a:prstGeom>
          <a:noFill/>
        </p:spPr>
        <p:txBody>
          <a:bodyPr wrap="square" rtlCol="0">
            <a:spAutoFit/>
          </a:bodyPr>
          <a:lstStyle/>
          <a:p>
            <a:pPr algn="ctr"/>
            <a:r>
              <a:rPr lang="en-US" sz="2800" b="1" u="sng" dirty="0">
                <a:solidFill>
                  <a:schemeClr val="accent1">
                    <a:lumMod val="50000"/>
                  </a:schemeClr>
                </a:solidFill>
                <a:latin typeface="Times New Roman" pitchFamily="18" charset="0"/>
                <a:cs typeface="Times New Roman" pitchFamily="18" charset="0"/>
              </a:rPr>
              <a:t>HOSMER &amp; LEMESHOW (TEST FOR GOODNESS OF FIT)</a:t>
            </a:r>
          </a:p>
          <a:p>
            <a:pPr algn="ctr"/>
            <a:endParaRPr lang="en-US" dirty="0"/>
          </a:p>
        </p:txBody>
      </p:sp>
      <p:sp>
        <p:nvSpPr>
          <p:cNvPr id="3" name="TextBox 2"/>
          <p:cNvSpPr txBox="1"/>
          <p:nvPr/>
        </p:nvSpPr>
        <p:spPr>
          <a:xfrm>
            <a:off x="827963" y="1426856"/>
            <a:ext cx="5268036" cy="1785104"/>
          </a:xfrm>
          <a:prstGeom prst="rect">
            <a:avLst/>
          </a:prstGeom>
          <a:noFill/>
        </p:spPr>
        <p:txBody>
          <a:bodyPr wrap="square" rtlCol="0">
            <a:spAutoFit/>
          </a:bodyPr>
          <a:lstStyle/>
          <a:p>
            <a:pPr fontAlgn="base">
              <a:lnSpc>
                <a:spcPct val="150000"/>
              </a:lnSpc>
              <a:spcBef>
                <a:spcPct val="0"/>
              </a:spcBef>
              <a:spcAft>
                <a:spcPct val="0"/>
              </a:spcAft>
            </a:pPr>
            <a:r>
              <a:rPr lang="en-US" sz="2000" b="1" dirty="0">
                <a:cs typeface="Times New Roman" pitchFamily="18" charset="0"/>
              </a:rPr>
              <a:t>Hypothesis:</a:t>
            </a:r>
          </a:p>
          <a:p>
            <a:r>
              <a:rPr lang="en-US" sz="2000" dirty="0">
                <a:cs typeface="Times New Roman" pitchFamily="18" charset="0"/>
              </a:rPr>
              <a:t>H</a:t>
            </a:r>
            <a:r>
              <a:rPr lang="en-US" sz="2000" baseline="-25000" dirty="0">
                <a:cs typeface="Times New Roman" pitchFamily="18" charset="0"/>
              </a:rPr>
              <a:t>0</a:t>
            </a:r>
            <a:r>
              <a:rPr lang="en-US" sz="2000" dirty="0" smtClean="0">
                <a:cs typeface="Times New Roman" pitchFamily="18" charset="0"/>
              </a:rPr>
              <a:t>: Model </a:t>
            </a:r>
            <a:r>
              <a:rPr lang="en-US" sz="2000" dirty="0">
                <a:cs typeface="Times New Roman" pitchFamily="18" charset="0"/>
              </a:rPr>
              <a:t>is a good fit.</a:t>
            </a:r>
          </a:p>
          <a:p>
            <a:r>
              <a:rPr lang="en-US" sz="2000" dirty="0">
                <a:cs typeface="Times New Roman" pitchFamily="18" charset="0"/>
              </a:rPr>
              <a:t>H</a:t>
            </a:r>
            <a:r>
              <a:rPr lang="en-US" sz="2000" baseline="-25000" dirty="0">
                <a:cs typeface="Times New Roman" pitchFamily="18" charset="0"/>
              </a:rPr>
              <a:t>1</a:t>
            </a:r>
            <a:r>
              <a:rPr lang="en-US" sz="2000" dirty="0" smtClean="0">
                <a:cs typeface="Times New Roman" pitchFamily="18" charset="0"/>
              </a:rPr>
              <a:t>: Model </a:t>
            </a:r>
            <a:r>
              <a:rPr lang="en-US" sz="2000" dirty="0">
                <a:cs typeface="Times New Roman" pitchFamily="18" charset="0"/>
              </a:rPr>
              <a:t>is not a good fit.</a:t>
            </a:r>
          </a:p>
          <a:p>
            <a:pPr fontAlgn="base">
              <a:spcBef>
                <a:spcPct val="0"/>
              </a:spcBef>
              <a:spcAft>
                <a:spcPct val="0"/>
              </a:spcAft>
            </a:pPr>
            <a:endParaRPr lang="en-US" sz="2000" b="1" dirty="0">
              <a:cs typeface="Times New Roman" pitchFamily="18" charset="0"/>
            </a:endParaRPr>
          </a:p>
          <a:p>
            <a:endParaRPr lang="en-US" sz="2000" dirty="0"/>
          </a:p>
        </p:txBody>
      </p:sp>
      <p:sp>
        <p:nvSpPr>
          <p:cNvPr id="4" name="TextBox 3"/>
          <p:cNvSpPr txBox="1"/>
          <p:nvPr/>
        </p:nvSpPr>
        <p:spPr>
          <a:xfrm>
            <a:off x="827963" y="2704661"/>
            <a:ext cx="6387153" cy="1231106"/>
          </a:xfrm>
          <a:prstGeom prst="rect">
            <a:avLst/>
          </a:prstGeom>
          <a:noFill/>
        </p:spPr>
        <p:txBody>
          <a:bodyPr wrap="square" rtlCol="0">
            <a:spAutoFit/>
          </a:bodyPr>
          <a:lstStyle/>
          <a:p>
            <a:pPr lvl="0" fontAlgn="base">
              <a:spcBef>
                <a:spcPct val="0"/>
              </a:spcBef>
              <a:spcAft>
                <a:spcPct val="0"/>
              </a:spcAft>
            </a:pPr>
            <a:r>
              <a:rPr lang="en-US" sz="2000" b="1" dirty="0" smtClean="0">
                <a:ea typeface="Calibri" pitchFamily="34" charset="0"/>
                <a:cs typeface="Times New Roman" pitchFamily="18" charset="0"/>
              </a:rPr>
              <a:t>Decision Criteria:</a:t>
            </a:r>
            <a:endParaRPr lang="en-US" sz="2000" b="1" dirty="0">
              <a:cs typeface="Arial" pitchFamily="34" charset="0"/>
            </a:endParaRPr>
          </a:p>
          <a:p>
            <a:pPr lvl="0" eaLnBrk="0" fontAlgn="base" hangingPunct="0">
              <a:lnSpc>
                <a:spcPct val="150000"/>
              </a:lnSpc>
              <a:spcBef>
                <a:spcPct val="0"/>
              </a:spcBef>
              <a:spcAft>
                <a:spcPct val="0"/>
              </a:spcAft>
            </a:pPr>
            <a:r>
              <a:rPr lang="en-US" sz="2000" dirty="0">
                <a:ea typeface="Calibri" pitchFamily="34" charset="0"/>
                <a:cs typeface="Times New Roman" pitchFamily="18" charset="0"/>
              </a:rPr>
              <a:t>Reject H</a:t>
            </a:r>
            <a:r>
              <a:rPr lang="en-US" sz="2000" baseline="-30000" dirty="0">
                <a:ea typeface="Calibri" pitchFamily="34" charset="0"/>
                <a:cs typeface="Times New Roman" pitchFamily="18" charset="0"/>
              </a:rPr>
              <a:t>0</a:t>
            </a:r>
            <a:r>
              <a:rPr lang="en-US" sz="2000" dirty="0">
                <a:ea typeface="Calibri" pitchFamily="34" charset="0"/>
                <a:cs typeface="Times New Roman" pitchFamily="18" charset="0"/>
              </a:rPr>
              <a:t> for large values of Chi-square i.e. if p-value &lt; 0.05</a:t>
            </a:r>
            <a:endParaRPr lang="en-US" sz="2000" dirty="0">
              <a:cs typeface="Arial" pitchFamily="34" charset="0"/>
            </a:endParaRPr>
          </a:p>
          <a:p>
            <a:pPr algn="ctr"/>
            <a:endParaRPr lang="en-US" sz="2400" dirty="0"/>
          </a:p>
        </p:txBody>
      </p:sp>
      <p:pic>
        <p:nvPicPr>
          <p:cNvPr id="8" name="Picture 7"/>
          <p:cNvPicPr>
            <a:picLocks noChangeAspect="1"/>
          </p:cNvPicPr>
          <p:nvPr/>
        </p:nvPicPr>
        <p:blipFill>
          <a:blip r:embed="rId4"/>
          <a:stretch>
            <a:fillRect/>
          </a:stretch>
        </p:blipFill>
        <p:spPr>
          <a:xfrm>
            <a:off x="4542481" y="3810095"/>
            <a:ext cx="3107035" cy="1671467"/>
          </a:xfrm>
          <a:prstGeom prst="rect">
            <a:avLst/>
          </a:prstGeom>
        </p:spPr>
      </p:pic>
      <p:sp>
        <p:nvSpPr>
          <p:cNvPr id="9" name="Oval 8"/>
          <p:cNvSpPr/>
          <p:nvPr/>
        </p:nvSpPr>
        <p:spPr>
          <a:xfrm>
            <a:off x="6542718" y="5104525"/>
            <a:ext cx="1118087" cy="365748"/>
          </a:xfrm>
          <a:prstGeom prst="ellipse">
            <a:avLst/>
          </a:prstGeom>
          <a:noFill/>
          <a:ln w="381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27963" y="5515429"/>
            <a:ext cx="9231086" cy="1015663"/>
          </a:xfrm>
          <a:prstGeom prst="rect">
            <a:avLst/>
          </a:prstGeom>
          <a:noFill/>
        </p:spPr>
        <p:txBody>
          <a:bodyPr wrap="square" rtlCol="0">
            <a:spAutoFit/>
          </a:bodyPr>
          <a:lstStyle/>
          <a:p>
            <a:r>
              <a:rPr lang="en-US" sz="2000" b="1" dirty="0" smtClean="0">
                <a:cs typeface="Times New Roman" panose="02020603050405020304" pitchFamily="18" charset="0"/>
              </a:rPr>
              <a:t>Conclusion:</a:t>
            </a:r>
          </a:p>
          <a:p>
            <a:r>
              <a:rPr lang="en-US" sz="2000" dirty="0">
                <a:cs typeface="Times New Roman" pitchFamily="18" charset="0"/>
              </a:rPr>
              <a:t>Since the p-value &gt; 0.05, we do not reject H</a:t>
            </a:r>
            <a:r>
              <a:rPr lang="en-US" sz="2000" baseline="-25000" dirty="0">
                <a:cs typeface="Times New Roman" pitchFamily="18" charset="0"/>
              </a:rPr>
              <a:t>0 </a:t>
            </a:r>
            <a:r>
              <a:rPr lang="en-US" sz="2000" dirty="0">
                <a:cs typeface="Times New Roman" pitchFamily="18" charset="0"/>
              </a:rPr>
              <a:t>. Hence </a:t>
            </a:r>
            <a:r>
              <a:rPr lang="en-US" sz="2000" b="1" dirty="0">
                <a:cs typeface="Times New Roman" pitchFamily="18" charset="0"/>
              </a:rPr>
              <a:t>the reduced model </a:t>
            </a:r>
            <a:r>
              <a:rPr lang="en-US" sz="2000" b="1" dirty="0" smtClean="0">
                <a:cs typeface="Times New Roman" pitchFamily="18" charset="0"/>
              </a:rPr>
              <a:t>is </a:t>
            </a:r>
            <a:r>
              <a:rPr lang="en-US" sz="2000" b="1" dirty="0">
                <a:cs typeface="Times New Roman" pitchFamily="18" charset="0"/>
              </a:rPr>
              <a:t>good </a:t>
            </a:r>
            <a:r>
              <a:rPr lang="en-US" sz="2000" b="1" dirty="0" smtClean="0">
                <a:cs typeface="Times New Roman" pitchFamily="18" charset="0"/>
              </a:rPr>
              <a:t>fit.</a:t>
            </a:r>
            <a:endParaRPr lang="en-US" sz="2000" dirty="0">
              <a:cs typeface="Times New Roman" pitchFamily="18" charset="0"/>
            </a:endParaRPr>
          </a:p>
          <a:p>
            <a:endParaRPr lang="en-US" sz="2000" b="1" dirty="0">
              <a:cs typeface="Times New Roman" panose="02020603050405020304" pitchFamily="18" charset="0"/>
            </a:endParaRPr>
          </a:p>
        </p:txBody>
      </p:sp>
    </p:spTree>
    <p:extLst>
      <p:ext uri="{BB962C8B-B14F-4D97-AF65-F5344CB8AC3E}">
        <p14:creationId xmlns:p14="http://schemas.microsoft.com/office/powerpoint/2010/main" val="230152664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anim calcmode="lin" valueType="num">
                                      <p:cBhvr>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500" fill="hold"/>
                                        <p:tgtEl>
                                          <p:spTgt spid="3">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anim calcmode="lin" valueType="num">
                                      <p:cBhvr>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4"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xEl>
                                              <p:pRg st="0" end="0"/>
                                            </p:txEl>
                                          </p:spTgt>
                                        </p:tgtEl>
                                        <p:attrNameLst>
                                          <p:attrName>style.visibility</p:attrName>
                                        </p:attrNameLst>
                                      </p:cBhvr>
                                      <p:to>
                                        <p:strVal val="visible"/>
                                      </p:to>
                                    </p:set>
                                    <p:animEffect transition="in" filter="fade">
                                      <p:cBhvr>
                                        <p:cTn id="29" dur="500"/>
                                        <p:tgtEl>
                                          <p:spTgt spid="4">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4">
                                            <p:txEl>
                                              <p:pRg st="1" end="1"/>
                                            </p:txEl>
                                          </p:spTgt>
                                        </p:tgtEl>
                                        <p:attrNameLst>
                                          <p:attrName>style.visibility</p:attrName>
                                        </p:attrNameLst>
                                      </p:cBhvr>
                                      <p:to>
                                        <p:strVal val="visible"/>
                                      </p:to>
                                    </p:set>
                                    <p:animEffect transition="in" filter="fade">
                                      <p:cBhvr>
                                        <p:cTn id="34" dur="500"/>
                                        <p:tgtEl>
                                          <p:spTgt spid="4">
                                            <p:txEl>
                                              <p:pRg st="1" end="1"/>
                                            </p:txEl>
                                          </p:spTgt>
                                        </p:tgtEl>
                                      </p:cBhvr>
                                    </p:animEffect>
                                    <p:anim calcmode="lin" valueType="num">
                                      <p:cBhvr>
                                        <p:cTn id="35"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36" dur="5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down)">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21" presetClass="entr" presetSubtype="1" fill="hold" grpId="0" nodeType="click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wheel(1)">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
                                            <p:txEl>
                                              <p:pRg st="0" end="0"/>
                                            </p:txEl>
                                          </p:spTgt>
                                        </p:tgtEl>
                                        <p:attrNameLst>
                                          <p:attrName>style.visibility</p:attrName>
                                        </p:attrNameLst>
                                      </p:cBhvr>
                                      <p:to>
                                        <p:strVal val="visible"/>
                                      </p:to>
                                    </p:set>
                                    <p:animEffect transition="in" filter="fade">
                                      <p:cBhvr>
                                        <p:cTn id="51" dur="500"/>
                                        <p:tgtEl>
                                          <p:spTgt spid="10">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0">
                                            <p:txEl>
                                              <p:pRg st="1" end="1"/>
                                            </p:txEl>
                                          </p:spTgt>
                                        </p:tgtEl>
                                        <p:attrNameLst>
                                          <p:attrName>style.visibility</p:attrName>
                                        </p:attrNameLst>
                                      </p:cBhvr>
                                      <p:to>
                                        <p:strVal val="visible"/>
                                      </p:to>
                                    </p:set>
                                    <p:animEffect transition="in" filter="fade">
                                      <p:cBhvr>
                                        <p:cTn id="56" dur="500"/>
                                        <p:tgtEl>
                                          <p:spTgt spid="10">
                                            <p:txEl>
                                              <p:pRg st="1" end="1"/>
                                            </p:txEl>
                                          </p:spTgt>
                                        </p:tgtEl>
                                      </p:cBhvr>
                                    </p:animEffect>
                                    <p:anim calcmode="lin" valueType="num">
                                      <p:cBhvr>
                                        <p:cTn id="57"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58" dur="5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p:cNvPicPr>
            <a:picLocks noChangeAspect="1"/>
          </p:cNvPicPr>
          <p:nvPr/>
        </p:nvPicPr>
        <p:blipFill>
          <a:blip r:embed="rId4"/>
          <a:stretch>
            <a:fillRect/>
          </a:stretch>
        </p:blipFill>
        <p:spPr>
          <a:xfrm>
            <a:off x="1119963" y="1615755"/>
            <a:ext cx="9952074" cy="4602810"/>
          </a:xfrm>
          <a:prstGeom prst="rect">
            <a:avLst/>
          </a:prstGeom>
        </p:spPr>
      </p:pic>
      <p:sp>
        <p:nvSpPr>
          <p:cNvPr id="6" name="Rectangle 5"/>
          <p:cNvSpPr/>
          <p:nvPr/>
        </p:nvSpPr>
        <p:spPr>
          <a:xfrm>
            <a:off x="876703" y="743654"/>
            <a:ext cx="10438593" cy="523220"/>
          </a:xfrm>
          <a:prstGeom prst="rect">
            <a:avLst/>
          </a:prstGeom>
        </p:spPr>
        <p:txBody>
          <a:bodyPr wrap="square">
            <a:spAutoFit/>
          </a:bodyPr>
          <a:lstStyle/>
          <a:p>
            <a:pPr algn="ctr"/>
            <a:r>
              <a:rPr lang="en-US" sz="2800" b="1" dirty="0">
                <a:solidFill>
                  <a:schemeClr val="tx1">
                    <a:lumMod val="95000"/>
                    <a:lumOff val="5000"/>
                  </a:schemeClr>
                </a:solidFill>
                <a:latin typeface="Times New Roman" panose="02020603050405020304" pitchFamily="18" charset="0"/>
                <a:cs typeface="Times New Roman" pitchFamily="18" charset="0"/>
              </a:rPr>
              <a:t>SAS OUTPUT FOR ESTIMATES AND INDIVIDUAL TESTING</a:t>
            </a:r>
          </a:p>
        </p:txBody>
      </p:sp>
      <p:sp>
        <p:nvSpPr>
          <p:cNvPr id="7" name="Rounded Rectangle 6"/>
          <p:cNvSpPr/>
          <p:nvPr/>
        </p:nvSpPr>
        <p:spPr>
          <a:xfrm>
            <a:off x="6833004" y="2836737"/>
            <a:ext cx="899886" cy="3381828"/>
          </a:xfrm>
          <a:prstGeom prst="roundRect">
            <a:avLst/>
          </a:prstGeom>
          <a:noFill/>
          <a:ln w="381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918139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12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013" y="1207911"/>
            <a:ext cx="11025147" cy="5321157"/>
          </a:xfrm>
          <a:prstGeom prst="rect">
            <a:avLst/>
          </a:prstGeom>
          <a:ln>
            <a:solidFill>
              <a:schemeClr val="tx1"/>
            </a:solidFill>
          </a:ln>
        </p:spPr>
      </p:pic>
      <p:sp>
        <p:nvSpPr>
          <p:cNvPr id="3" name="TextBox 2"/>
          <p:cNvSpPr txBox="1"/>
          <p:nvPr/>
        </p:nvSpPr>
        <p:spPr>
          <a:xfrm>
            <a:off x="2939142" y="400915"/>
            <a:ext cx="6313715" cy="523220"/>
          </a:xfrm>
          <a:prstGeom prst="rect">
            <a:avLst/>
          </a:prstGeom>
          <a:noFill/>
        </p:spPr>
        <p:txBody>
          <a:bodyPr wrap="square" rtlCol="0">
            <a:spAutoFit/>
          </a:bodyPr>
          <a:lstStyle/>
          <a:p>
            <a:pPr algn="ctr"/>
            <a:r>
              <a:rPr lang="en-US" sz="2800" b="1" u="sng" dirty="0" smtClean="0">
                <a:latin typeface="Times New Roman" panose="02020603050405020304" pitchFamily="18" charset="0"/>
                <a:cs typeface="Times New Roman" panose="02020603050405020304" pitchFamily="18" charset="0"/>
              </a:rPr>
              <a:t>ROC CURVE</a:t>
            </a:r>
            <a:endParaRPr lang="en-US" sz="28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147264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0" presetClass="entr" presetSubtype="0" decel="10000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strVal val="#ppt_w+.3"/>
                                          </p:val>
                                        </p:tav>
                                        <p:tav tm="100000">
                                          <p:val>
                                            <p:strVal val="#ppt_w"/>
                                          </p:val>
                                        </p:tav>
                                      </p:tavLst>
                                    </p:anim>
                                    <p:anim calcmode="lin" valueType="num">
                                      <p:cBhvr>
                                        <p:cTn id="13" dur="1000" fill="hold"/>
                                        <p:tgtEl>
                                          <p:spTgt spid="2"/>
                                        </p:tgtEl>
                                        <p:attrNameLst>
                                          <p:attrName>ppt_h</p:attrName>
                                        </p:attrNameLst>
                                      </p:cBhvr>
                                      <p:tavLst>
                                        <p:tav tm="0">
                                          <p:val>
                                            <p:strVal val="#ppt_h"/>
                                          </p:val>
                                        </p:tav>
                                        <p:tav tm="100000">
                                          <p:val>
                                            <p:strVal val="#ppt_h"/>
                                          </p:val>
                                        </p:tav>
                                      </p:tavLst>
                                    </p:anim>
                                    <p:animEffect transition="in" filter="fade">
                                      <p:cBhvr>
                                        <p:cTn id="14"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p:cNvPicPr>
            <a:picLocks noChangeAspect="1"/>
          </p:cNvPicPr>
          <p:nvPr/>
        </p:nvPicPr>
        <p:blipFill>
          <a:blip r:embed="rId4"/>
          <a:stretch>
            <a:fillRect/>
          </a:stretch>
        </p:blipFill>
        <p:spPr>
          <a:xfrm>
            <a:off x="3589805" y="1750985"/>
            <a:ext cx="5012388" cy="2773032"/>
          </a:xfrm>
          <a:prstGeom prst="rect">
            <a:avLst/>
          </a:prstGeom>
        </p:spPr>
      </p:pic>
      <p:sp>
        <p:nvSpPr>
          <p:cNvPr id="5" name="Oval 4"/>
          <p:cNvSpPr/>
          <p:nvPr/>
        </p:nvSpPr>
        <p:spPr>
          <a:xfrm>
            <a:off x="7470078" y="4125280"/>
            <a:ext cx="1132115" cy="410026"/>
          </a:xfrm>
          <a:prstGeom prst="ellipse">
            <a:avLst/>
          </a:prstGeom>
          <a:noFill/>
          <a:ln w="381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33776" y="4733506"/>
            <a:ext cx="10724445" cy="1631216"/>
          </a:xfrm>
          <a:prstGeom prst="rect">
            <a:avLst/>
          </a:prstGeom>
        </p:spPr>
        <p:txBody>
          <a:bodyPr wrap="square">
            <a:spAutoFit/>
          </a:bodyPr>
          <a:lstStyle/>
          <a:p>
            <a:pPr lvl="0" fontAlgn="base">
              <a:spcBef>
                <a:spcPct val="0"/>
              </a:spcBef>
              <a:spcAft>
                <a:spcPct val="0"/>
              </a:spcAft>
            </a:pPr>
            <a:r>
              <a:rPr lang="en-US" sz="2000" b="1" dirty="0" smtClean="0">
                <a:ea typeface="Calibri" pitchFamily="34" charset="0"/>
                <a:cs typeface="Times New Roman" pitchFamily="18" charset="0"/>
              </a:rPr>
              <a:t>Conclusion:</a:t>
            </a:r>
          </a:p>
          <a:p>
            <a:pPr lvl="0" fontAlgn="base">
              <a:spcBef>
                <a:spcPct val="0"/>
              </a:spcBef>
              <a:spcAft>
                <a:spcPct val="0"/>
              </a:spcAft>
            </a:pPr>
            <a:r>
              <a:rPr lang="en-US" sz="2000" dirty="0" smtClean="0">
                <a:ea typeface="Calibri" pitchFamily="34" charset="0"/>
                <a:cs typeface="Times New Roman" pitchFamily="18" charset="0"/>
              </a:rPr>
              <a:t>Area </a:t>
            </a:r>
            <a:r>
              <a:rPr lang="en-US" sz="2000" dirty="0">
                <a:ea typeface="Calibri" pitchFamily="34" charset="0"/>
                <a:cs typeface="Times New Roman" pitchFamily="18" charset="0"/>
              </a:rPr>
              <a:t>under the ROC curve is estimated by the statistic c in the "Association of Predicted Probabilities and Observed Responses" table. Hence, the area under the ROC curve is </a:t>
            </a:r>
            <a:r>
              <a:rPr lang="en-US" sz="2000" dirty="0" smtClean="0">
                <a:ea typeface="Calibri" pitchFamily="34" charset="0"/>
                <a:cs typeface="Times New Roman" pitchFamily="18" charset="0"/>
              </a:rPr>
              <a:t>0.641</a:t>
            </a:r>
            <a:r>
              <a:rPr lang="en-US" sz="2000" dirty="0" smtClean="0">
                <a:cs typeface="Arial" pitchFamily="34" charset="0"/>
              </a:rPr>
              <a:t>. </a:t>
            </a:r>
          </a:p>
          <a:p>
            <a:pPr lvl="0" fontAlgn="base">
              <a:spcBef>
                <a:spcPct val="0"/>
              </a:spcBef>
              <a:spcAft>
                <a:spcPct val="0"/>
              </a:spcAft>
            </a:pPr>
            <a:r>
              <a:rPr lang="en-US" sz="2000" dirty="0" smtClean="0">
                <a:ea typeface="Calibri" pitchFamily="34" charset="0"/>
                <a:cs typeface="Times New Roman" pitchFamily="18" charset="0"/>
              </a:rPr>
              <a:t>Since</a:t>
            </a:r>
            <a:r>
              <a:rPr lang="en-US" sz="2000" dirty="0">
                <a:ea typeface="Calibri" pitchFamily="34" charset="0"/>
                <a:cs typeface="Times New Roman" pitchFamily="18" charset="0"/>
              </a:rPr>
              <a:t>, our ROC curve rises quickly i.e. both sensitivity and specificity are </a:t>
            </a:r>
            <a:r>
              <a:rPr lang="en-US" sz="2000" dirty="0" smtClean="0">
                <a:ea typeface="Calibri" pitchFamily="34" charset="0"/>
                <a:cs typeface="Times New Roman" pitchFamily="18" charset="0"/>
              </a:rPr>
              <a:t>high</a:t>
            </a:r>
            <a:r>
              <a:rPr lang="en-US" sz="2000" dirty="0">
                <a:cs typeface="Arial" pitchFamily="34" charset="0"/>
              </a:rPr>
              <a:t> </a:t>
            </a:r>
            <a:r>
              <a:rPr lang="en-US" sz="2000" dirty="0" smtClean="0">
                <a:ea typeface="Calibri" pitchFamily="34" charset="0"/>
                <a:cs typeface="Times New Roman" pitchFamily="18" charset="0"/>
              </a:rPr>
              <a:t>(thus </a:t>
            </a:r>
            <a:r>
              <a:rPr lang="en-US" sz="2000" dirty="0">
                <a:ea typeface="Calibri" pitchFamily="34" charset="0"/>
                <a:cs typeface="Times New Roman" pitchFamily="18" charset="0"/>
              </a:rPr>
              <a:t>1-specificity is low). Hence our model has high predictive accuracy.</a:t>
            </a:r>
            <a:endParaRPr lang="en-US" sz="2000" dirty="0">
              <a:cs typeface="Arial" pitchFamily="34" charset="0"/>
            </a:endParaRPr>
          </a:p>
        </p:txBody>
      </p:sp>
      <p:sp>
        <p:nvSpPr>
          <p:cNvPr id="7" name="Rectangle 6"/>
          <p:cNvSpPr/>
          <p:nvPr/>
        </p:nvSpPr>
        <p:spPr>
          <a:xfrm>
            <a:off x="4880761" y="953743"/>
            <a:ext cx="2430474" cy="523220"/>
          </a:xfrm>
          <a:prstGeom prst="rect">
            <a:avLst/>
          </a:prstGeom>
        </p:spPr>
        <p:txBody>
          <a:bodyPr wrap="none">
            <a:spAutoFit/>
          </a:bodyPr>
          <a:lstStyle/>
          <a:p>
            <a:pPr lvl="0" algn="ctr" fontAlgn="base">
              <a:spcBef>
                <a:spcPct val="0"/>
              </a:spcBef>
              <a:spcAft>
                <a:spcPct val="0"/>
              </a:spcAft>
            </a:pPr>
            <a:r>
              <a:rPr lang="en-US" sz="2800" b="1" dirty="0">
                <a:latin typeface="Times New Roman" pitchFamily="18" charset="0"/>
                <a:ea typeface="Calibri" pitchFamily="34" charset="0"/>
                <a:cs typeface="Times New Roman" pitchFamily="18" charset="0"/>
              </a:rPr>
              <a:t>SAS OUTPUT</a:t>
            </a:r>
            <a:endParaRPr lang="en-US" sz="2400" b="1" dirty="0">
              <a:latin typeface="Arial" pitchFamily="34" charset="0"/>
              <a:cs typeface="Arial" pitchFamily="34" charset="0"/>
            </a:endParaRPr>
          </a:p>
        </p:txBody>
      </p:sp>
    </p:spTree>
    <p:extLst>
      <p:ext uri="{BB962C8B-B14F-4D97-AF65-F5344CB8AC3E}">
        <p14:creationId xmlns:p14="http://schemas.microsoft.com/office/powerpoint/2010/main" val="235896511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heel(1)">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fade">
                                      <p:cBhvr>
                                        <p:cTn id="27" dur="500"/>
                                        <p:tgtEl>
                                          <p:spTgt spid="6">
                                            <p:txEl>
                                              <p:pRg st="1" end="1"/>
                                            </p:txEl>
                                          </p:spTgt>
                                        </p:tgtEl>
                                      </p:cBhvr>
                                    </p:animEffect>
                                    <p:anim calcmode="lin" valueType="num">
                                      <p:cBhvr>
                                        <p:cTn id="28"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9" dur="500" fill="hold"/>
                                        <p:tgtEl>
                                          <p:spTgt spid="6">
                                            <p:txEl>
                                              <p:pRg st="1" end="1"/>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
                                            <p:txEl>
                                              <p:pRg st="2" end="2"/>
                                            </p:txEl>
                                          </p:spTgt>
                                        </p:tgtEl>
                                        <p:attrNameLst>
                                          <p:attrName>style.visibility</p:attrName>
                                        </p:attrNameLst>
                                      </p:cBhvr>
                                      <p:to>
                                        <p:strVal val="visible"/>
                                      </p:to>
                                    </p:set>
                                    <p:animEffect transition="in" filter="fade">
                                      <p:cBhvr>
                                        <p:cTn id="32" dur="500"/>
                                        <p:tgtEl>
                                          <p:spTgt spid="6">
                                            <p:txEl>
                                              <p:pRg st="2" end="2"/>
                                            </p:txEl>
                                          </p:spTgt>
                                        </p:tgtEl>
                                      </p:cBhvr>
                                    </p:animEffect>
                                    <p:anim calcmode="lin" valueType="num">
                                      <p:cBhvr>
                                        <p:cTn id="3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34" dur="5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graphicFrame>
        <p:nvGraphicFramePr>
          <p:cNvPr id="3" name="Diagram 2"/>
          <p:cNvGraphicFramePr/>
          <p:nvPr>
            <p:extLst>
              <p:ext uri="{D42A27DB-BD31-4B8C-83A1-F6EECF244321}">
                <p14:modId xmlns:p14="http://schemas.microsoft.com/office/powerpoint/2010/main" val="4252528113"/>
              </p:ext>
            </p:extLst>
          </p:nvPr>
        </p:nvGraphicFramePr>
        <p:xfrm>
          <a:off x="-44055" y="587828"/>
          <a:ext cx="12279085" cy="5638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TextBox 4"/>
          <p:cNvSpPr txBox="1"/>
          <p:nvPr/>
        </p:nvSpPr>
        <p:spPr>
          <a:xfrm>
            <a:off x="3054021" y="2444115"/>
            <a:ext cx="1306285" cy="984885"/>
          </a:xfrm>
          <a:prstGeom prst="rect">
            <a:avLst/>
          </a:prstGeom>
          <a:noFill/>
        </p:spPr>
        <p:txBody>
          <a:bodyPr wrap="square" rtlCol="0">
            <a:spAutoFit/>
          </a:bodyPr>
          <a:lstStyle/>
          <a:p>
            <a:pPr lvl="0"/>
            <a:r>
              <a:rPr lang="en-US" sz="4000" dirty="0">
                <a:latin typeface="Adobe Garamond" panose="02000503060000020003" pitchFamily="2" charset="0"/>
                <a:cs typeface="Adobe Arabic" panose="02040503050201020203" pitchFamily="18" charset="-78"/>
              </a:rPr>
              <a:t>BSC </a:t>
            </a:r>
            <a:endParaRPr lang="en-IN" sz="1400" dirty="0">
              <a:latin typeface="Adobe Garamond" panose="02000503060000020003" pitchFamily="2" charset="0"/>
            </a:endParaRPr>
          </a:p>
          <a:p>
            <a:endParaRPr lang="en-IN" dirty="0"/>
          </a:p>
        </p:txBody>
      </p:sp>
    </p:spTree>
    <p:extLst>
      <p:ext uri="{BB962C8B-B14F-4D97-AF65-F5344CB8AC3E}">
        <p14:creationId xmlns:p14="http://schemas.microsoft.com/office/powerpoint/2010/main" val="50760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graphicEl>
                                              <a:dgm id="{BC2FAC06-C9C0-40B2-857F-8376E40C662C}"/>
                                            </p:graphicEl>
                                          </p:spTgt>
                                        </p:tgtEl>
                                        <p:attrNameLst>
                                          <p:attrName>style.visibility</p:attrName>
                                        </p:attrNameLst>
                                      </p:cBhvr>
                                      <p:to>
                                        <p:strVal val="visible"/>
                                      </p:to>
                                    </p:set>
                                    <p:anim calcmode="lin" valueType="num">
                                      <p:cBhvr>
                                        <p:cTn id="7" dur="500" fill="hold"/>
                                        <p:tgtEl>
                                          <p:spTgt spid="3">
                                            <p:graphicEl>
                                              <a:dgm id="{BC2FAC06-C9C0-40B2-857F-8376E40C662C}"/>
                                            </p:graphicEl>
                                          </p:spTgt>
                                        </p:tgtEl>
                                        <p:attrNameLst>
                                          <p:attrName>ppt_w</p:attrName>
                                        </p:attrNameLst>
                                      </p:cBhvr>
                                      <p:tavLst>
                                        <p:tav tm="0">
                                          <p:val>
                                            <p:fltVal val="0"/>
                                          </p:val>
                                        </p:tav>
                                        <p:tav tm="100000">
                                          <p:val>
                                            <p:strVal val="#ppt_w"/>
                                          </p:val>
                                        </p:tav>
                                      </p:tavLst>
                                    </p:anim>
                                    <p:anim calcmode="lin" valueType="num">
                                      <p:cBhvr>
                                        <p:cTn id="8" dur="500" fill="hold"/>
                                        <p:tgtEl>
                                          <p:spTgt spid="3">
                                            <p:graphicEl>
                                              <a:dgm id="{BC2FAC06-C9C0-40B2-857F-8376E40C662C}"/>
                                            </p:graphicEl>
                                          </p:spTgt>
                                        </p:tgtEl>
                                        <p:attrNameLst>
                                          <p:attrName>ppt_h</p:attrName>
                                        </p:attrNameLst>
                                      </p:cBhvr>
                                      <p:tavLst>
                                        <p:tav tm="0">
                                          <p:val>
                                            <p:fltVal val="0"/>
                                          </p:val>
                                        </p:tav>
                                        <p:tav tm="100000">
                                          <p:val>
                                            <p:strVal val="#ppt_h"/>
                                          </p:val>
                                        </p:tav>
                                      </p:tavLst>
                                    </p:anim>
                                    <p:animEffect transition="in" filter="fade">
                                      <p:cBhvr>
                                        <p:cTn id="9" dur="500"/>
                                        <p:tgtEl>
                                          <p:spTgt spid="3">
                                            <p:graphicEl>
                                              <a:dgm id="{BC2FAC06-C9C0-40B2-857F-8376E40C662C}"/>
                                            </p:graphicEl>
                                          </p:spTgt>
                                        </p:tgtEl>
                                      </p:cBhvr>
                                    </p:animEffect>
                                  </p:childTnLst>
                                </p:cTn>
                              </p:par>
                            </p:childTnLst>
                          </p:cTn>
                        </p:par>
                      </p:childTnLst>
                    </p:cTn>
                  </p:par>
                  <p:par>
                    <p:cTn id="10" fill="hold">
                      <p:stCondLst>
                        <p:cond delay="indefinite"/>
                      </p:stCondLst>
                      <p:childTnLst>
                        <p:par>
                          <p:cTn id="11" fill="hold">
                            <p:stCondLst>
                              <p:cond delay="0"/>
                            </p:stCondLst>
                            <p:childTnLst>
                              <p:par>
                                <p:cTn id="12" presetID="23" presetClass="entr" presetSubtype="16" fill="hold" grpId="0" nodeType="clickEffect">
                                  <p:stCondLst>
                                    <p:cond delay="0"/>
                                  </p:stCondLst>
                                  <p:childTnLst>
                                    <p:set>
                                      <p:cBhvr>
                                        <p:cTn id="13" dur="1" fill="hold">
                                          <p:stCondLst>
                                            <p:cond delay="0"/>
                                          </p:stCondLst>
                                        </p:cTn>
                                        <p:tgtEl>
                                          <p:spTgt spid="3">
                                            <p:graphicEl>
                                              <a:dgm id="{65EFF6C7-0F19-45E0-8EAC-FC334C1F053A}"/>
                                            </p:graphicEl>
                                          </p:spTgt>
                                        </p:tgtEl>
                                        <p:attrNameLst>
                                          <p:attrName>style.visibility</p:attrName>
                                        </p:attrNameLst>
                                      </p:cBhvr>
                                      <p:to>
                                        <p:strVal val="visible"/>
                                      </p:to>
                                    </p:set>
                                    <p:anim calcmode="lin" valueType="num">
                                      <p:cBhvr>
                                        <p:cTn id="14" dur="500" fill="hold"/>
                                        <p:tgtEl>
                                          <p:spTgt spid="3">
                                            <p:graphicEl>
                                              <a:dgm id="{65EFF6C7-0F19-45E0-8EAC-FC334C1F053A}"/>
                                            </p:graphicEl>
                                          </p:spTgt>
                                        </p:tgtEl>
                                        <p:attrNameLst>
                                          <p:attrName>ppt_w</p:attrName>
                                        </p:attrNameLst>
                                      </p:cBhvr>
                                      <p:tavLst>
                                        <p:tav tm="0">
                                          <p:val>
                                            <p:fltVal val="0"/>
                                          </p:val>
                                        </p:tav>
                                        <p:tav tm="100000">
                                          <p:val>
                                            <p:strVal val="#ppt_w"/>
                                          </p:val>
                                        </p:tav>
                                      </p:tavLst>
                                    </p:anim>
                                    <p:anim calcmode="lin" valueType="num">
                                      <p:cBhvr>
                                        <p:cTn id="15" dur="500" fill="hold"/>
                                        <p:tgtEl>
                                          <p:spTgt spid="3">
                                            <p:graphicEl>
                                              <a:dgm id="{65EFF6C7-0F19-45E0-8EAC-FC334C1F053A}"/>
                                            </p:graphicEl>
                                          </p:spTgt>
                                        </p:tgtEl>
                                        <p:attrNameLst>
                                          <p:attrName>ppt_h</p:attrName>
                                        </p:attrNameLst>
                                      </p:cBhvr>
                                      <p:tavLst>
                                        <p:tav tm="0">
                                          <p:val>
                                            <p:fltVal val="0"/>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grpId="0" nodeType="clickEffect">
                                  <p:stCondLst>
                                    <p:cond delay="0"/>
                                  </p:stCondLst>
                                  <p:childTnLst>
                                    <p:set>
                                      <p:cBhvr>
                                        <p:cTn id="19" dur="1" fill="hold">
                                          <p:stCondLst>
                                            <p:cond delay="0"/>
                                          </p:stCondLst>
                                        </p:cTn>
                                        <p:tgtEl>
                                          <p:spTgt spid="3">
                                            <p:graphicEl>
                                              <a:dgm id="{6253291A-93FD-432B-BC6F-31A8E3337962}"/>
                                            </p:graphicEl>
                                          </p:spTgt>
                                        </p:tgtEl>
                                        <p:attrNameLst>
                                          <p:attrName>style.visibility</p:attrName>
                                        </p:attrNameLst>
                                      </p:cBhvr>
                                      <p:to>
                                        <p:strVal val="visible"/>
                                      </p:to>
                                    </p:set>
                                    <p:anim calcmode="lin" valueType="num">
                                      <p:cBhvr>
                                        <p:cTn id="20" dur="500" fill="hold"/>
                                        <p:tgtEl>
                                          <p:spTgt spid="3">
                                            <p:graphicEl>
                                              <a:dgm id="{6253291A-93FD-432B-BC6F-31A8E3337962}"/>
                                            </p:graphicEl>
                                          </p:spTgt>
                                        </p:tgtEl>
                                        <p:attrNameLst>
                                          <p:attrName>ppt_w</p:attrName>
                                        </p:attrNameLst>
                                      </p:cBhvr>
                                      <p:tavLst>
                                        <p:tav tm="0">
                                          <p:val>
                                            <p:fltVal val="0"/>
                                          </p:val>
                                        </p:tav>
                                        <p:tav tm="100000">
                                          <p:val>
                                            <p:strVal val="#ppt_w"/>
                                          </p:val>
                                        </p:tav>
                                      </p:tavLst>
                                    </p:anim>
                                    <p:anim calcmode="lin" valueType="num">
                                      <p:cBhvr>
                                        <p:cTn id="21" dur="500" fill="hold"/>
                                        <p:tgtEl>
                                          <p:spTgt spid="3">
                                            <p:graphicEl>
                                              <a:dgm id="{6253291A-93FD-432B-BC6F-31A8E3337962}"/>
                                            </p:graphicEl>
                                          </p:spTgt>
                                        </p:tgtEl>
                                        <p:attrNameLst>
                                          <p:attrName>ppt_h</p:attrName>
                                        </p:attrNameLst>
                                      </p:cBhvr>
                                      <p:tavLst>
                                        <p:tav tm="0">
                                          <p:val>
                                            <p:fltVal val="0"/>
                                          </p:val>
                                        </p:tav>
                                        <p:tav tm="100000">
                                          <p:val>
                                            <p:strVal val="#ppt_h"/>
                                          </p:val>
                                        </p:tav>
                                      </p:tavLst>
                                    </p:anim>
                                    <p:anim calcmode="lin" valueType="num">
                                      <p:cBhvr>
                                        <p:cTn id="22" dur="500" fill="hold"/>
                                        <p:tgtEl>
                                          <p:spTgt spid="3">
                                            <p:graphicEl>
                                              <a:dgm id="{6253291A-93FD-432B-BC6F-31A8E3337962}"/>
                                            </p:graphicEl>
                                          </p:spTgt>
                                        </p:tgtEl>
                                        <p:attrNameLst>
                                          <p:attrName>style.rotation</p:attrName>
                                        </p:attrNameLst>
                                      </p:cBhvr>
                                      <p:tavLst>
                                        <p:tav tm="0">
                                          <p:val>
                                            <p:fltVal val="90"/>
                                          </p:val>
                                        </p:tav>
                                        <p:tav tm="100000">
                                          <p:val>
                                            <p:fltVal val="0"/>
                                          </p:val>
                                        </p:tav>
                                      </p:tavLst>
                                    </p:anim>
                                    <p:animEffect transition="in" filter="fade">
                                      <p:cBhvr>
                                        <p:cTn id="23" dur="500"/>
                                        <p:tgtEl>
                                          <p:spTgt spid="3">
                                            <p:graphicEl>
                                              <a:dgm id="{6253291A-93FD-432B-BC6F-31A8E3337962}"/>
                                            </p:graphicEl>
                                          </p:spTgt>
                                        </p:tgtEl>
                                      </p:cBhvr>
                                    </p:animEffect>
                                  </p:childTnLst>
                                </p:cTn>
                              </p:par>
                              <p:par>
                                <p:cTn id="24" presetID="31" presetClass="entr" presetSubtype="0" fill="hold" grpId="0" nodeType="withEffect">
                                  <p:stCondLst>
                                    <p:cond delay="0"/>
                                  </p:stCondLst>
                                  <p:childTnLst>
                                    <p:set>
                                      <p:cBhvr>
                                        <p:cTn id="25" dur="1" fill="hold">
                                          <p:stCondLst>
                                            <p:cond delay="0"/>
                                          </p:stCondLst>
                                        </p:cTn>
                                        <p:tgtEl>
                                          <p:spTgt spid="3">
                                            <p:graphicEl>
                                              <a:dgm id="{FC4E2100-60E3-41F9-916D-29349197CEDD}"/>
                                            </p:graphicEl>
                                          </p:spTgt>
                                        </p:tgtEl>
                                        <p:attrNameLst>
                                          <p:attrName>style.visibility</p:attrName>
                                        </p:attrNameLst>
                                      </p:cBhvr>
                                      <p:to>
                                        <p:strVal val="visible"/>
                                      </p:to>
                                    </p:set>
                                    <p:anim calcmode="lin" valueType="num">
                                      <p:cBhvr>
                                        <p:cTn id="26" dur="500" fill="hold"/>
                                        <p:tgtEl>
                                          <p:spTgt spid="3">
                                            <p:graphicEl>
                                              <a:dgm id="{FC4E2100-60E3-41F9-916D-29349197CEDD}"/>
                                            </p:graphicEl>
                                          </p:spTgt>
                                        </p:tgtEl>
                                        <p:attrNameLst>
                                          <p:attrName>ppt_w</p:attrName>
                                        </p:attrNameLst>
                                      </p:cBhvr>
                                      <p:tavLst>
                                        <p:tav tm="0">
                                          <p:val>
                                            <p:fltVal val="0"/>
                                          </p:val>
                                        </p:tav>
                                        <p:tav tm="100000">
                                          <p:val>
                                            <p:strVal val="#ppt_w"/>
                                          </p:val>
                                        </p:tav>
                                      </p:tavLst>
                                    </p:anim>
                                    <p:anim calcmode="lin" valueType="num">
                                      <p:cBhvr>
                                        <p:cTn id="27" dur="500" fill="hold"/>
                                        <p:tgtEl>
                                          <p:spTgt spid="3">
                                            <p:graphicEl>
                                              <a:dgm id="{FC4E2100-60E3-41F9-916D-29349197CEDD}"/>
                                            </p:graphicEl>
                                          </p:spTgt>
                                        </p:tgtEl>
                                        <p:attrNameLst>
                                          <p:attrName>ppt_h</p:attrName>
                                        </p:attrNameLst>
                                      </p:cBhvr>
                                      <p:tavLst>
                                        <p:tav tm="0">
                                          <p:val>
                                            <p:fltVal val="0"/>
                                          </p:val>
                                        </p:tav>
                                        <p:tav tm="100000">
                                          <p:val>
                                            <p:strVal val="#ppt_h"/>
                                          </p:val>
                                        </p:tav>
                                      </p:tavLst>
                                    </p:anim>
                                    <p:anim calcmode="lin" valueType="num">
                                      <p:cBhvr>
                                        <p:cTn id="28" dur="500" fill="hold"/>
                                        <p:tgtEl>
                                          <p:spTgt spid="3">
                                            <p:graphicEl>
                                              <a:dgm id="{FC4E2100-60E3-41F9-916D-29349197CEDD}"/>
                                            </p:graphicEl>
                                          </p:spTgt>
                                        </p:tgtEl>
                                        <p:attrNameLst>
                                          <p:attrName>style.rotation</p:attrName>
                                        </p:attrNameLst>
                                      </p:cBhvr>
                                      <p:tavLst>
                                        <p:tav tm="0">
                                          <p:val>
                                            <p:fltVal val="90"/>
                                          </p:val>
                                        </p:tav>
                                        <p:tav tm="100000">
                                          <p:val>
                                            <p:fltVal val="0"/>
                                          </p:val>
                                        </p:tav>
                                      </p:tavLst>
                                    </p:anim>
                                    <p:animEffect transition="in" filter="fade">
                                      <p:cBhvr>
                                        <p:cTn id="29" dur="500"/>
                                        <p:tgtEl>
                                          <p:spTgt spid="3">
                                            <p:graphicEl>
                                              <a:dgm id="{FC4E2100-60E3-41F9-916D-29349197CEDD}"/>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31" presetClass="entr" presetSubtype="0" fill="hold" grpId="0" nodeType="clickEffect">
                                  <p:stCondLst>
                                    <p:cond delay="0"/>
                                  </p:stCondLst>
                                  <p:childTnLst>
                                    <p:set>
                                      <p:cBhvr>
                                        <p:cTn id="33" dur="1" fill="hold">
                                          <p:stCondLst>
                                            <p:cond delay="0"/>
                                          </p:stCondLst>
                                        </p:cTn>
                                        <p:tgtEl>
                                          <p:spTgt spid="3">
                                            <p:graphicEl>
                                              <a:dgm id="{2AB398CA-5039-4C89-B60A-A2F0028CA5FA}"/>
                                            </p:graphicEl>
                                          </p:spTgt>
                                        </p:tgtEl>
                                        <p:attrNameLst>
                                          <p:attrName>style.visibility</p:attrName>
                                        </p:attrNameLst>
                                      </p:cBhvr>
                                      <p:to>
                                        <p:strVal val="visible"/>
                                      </p:to>
                                    </p:set>
                                    <p:anim calcmode="lin" valueType="num">
                                      <p:cBhvr>
                                        <p:cTn id="34" dur="500" fill="hold"/>
                                        <p:tgtEl>
                                          <p:spTgt spid="3">
                                            <p:graphicEl>
                                              <a:dgm id="{2AB398CA-5039-4C89-B60A-A2F0028CA5FA}"/>
                                            </p:graphicEl>
                                          </p:spTgt>
                                        </p:tgtEl>
                                        <p:attrNameLst>
                                          <p:attrName>ppt_w</p:attrName>
                                        </p:attrNameLst>
                                      </p:cBhvr>
                                      <p:tavLst>
                                        <p:tav tm="0">
                                          <p:val>
                                            <p:fltVal val="0"/>
                                          </p:val>
                                        </p:tav>
                                        <p:tav tm="100000">
                                          <p:val>
                                            <p:strVal val="#ppt_w"/>
                                          </p:val>
                                        </p:tav>
                                      </p:tavLst>
                                    </p:anim>
                                    <p:anim calcmode="lin" valueType="num">
                                      <p:cBhvr>
                                        <p:cTn id="35" dur="500" fill="hold"/>
                                        <p:tgtEl>
                                          <p:spTgt spid="3">
                                            <p:graphicEl>
                                              <a:dgm id="{2AB398CA-5039-4C89-B60A-A2F0028CA5FA}"/>
                                            </p:graphicEl>
                                          </p:spTgt>
                                        </p:tgtEl>
                                        <p:attrNameLst>
                                          <p:attrName>ppt_h</p:attrName>
                                        </p:attrNameLst>
                                      </p:cBhvr>
                                      <p:tavLst>
                                        <p:tav tm="0">
                                          <p:val>
                                            <p:fltVal val="0"/>
                                          </p:val>
                                        </p:tav>
                                        <p:tav tm="100000">
                                          <p:val>
                                            <p:strVal val="#ppt_h"/>
                                          </p:val>
                                        </p:tav>
                                      </p:tavLst>
                                    </p:anim>
                                    <p:anim calcmode="lin" valueType="num">
                                      <p:cBhvr>
                                        <p:cTn id="36" dur="500" fill="hold"/>
                                        <p:tgtEl>
                                          <p:spTgt spid="3">
                                            <p:graphicEl>
                                              <a:dgm id="{2AB398CA-5039-4C89-B60A-A2F0028CA5FA}"/>
                                            </p:graphicEl>
                                          </p:spTgt>
                                        </p:tgtEl>
                                        <p:attrNameLst>
                                          <p:attrName>style.rotation</p:attrName>
                                        </p:attrNameLst>
                                      </p:cBhvr>
                                      <p:tavLst>
                                        <p:tav tm="0">
                                          <p:val>
                                            <p:fltVal val="90"/>
                                          </p:val>
                                        </p:tav>
                                        <p:tav tm="100000">
                                          <p:val>
                                            <p:fltVal val="0"/>
                                          </p:val>
                                        </p:tav>
                                      </p:tavLst>
                                    </p:anim>
                                    <p:animEffect transition="in" filter="fade">
                                      <p:cBhvr>
                                        <p:cTn id="37" dur="500"/>
                                        <p:tgtEl>
                                          <p:spTgt spid="3">
                                            <p:graphicEl>
                                              <a:dgm id="{2AB398CA-5039-4C89-B60A-A2F0028CA5FA}"/>
                                            </p:graphicEl>
                                          </p:spTgt>
                                        </p:tgtEl>
                                      </p:cBhvr>
                                    </p:animEffect>
                                  </p:childTnLst>
                                </p:cTn>
                              </p:par>
                              <p:par>
                                <p:cTn id="38" presetID="31" presetClass="entr" presetSubtype="0" fill="hold" grpId="0" nodeType="withEffect">
                                  <p:stCondLst>
                                    <p:cond delay="0"/>
                                  </p:stCondLst>
                                  <p:childTnLst>
                                    <p:set>
                                      <p:cBhvr>
                                        <p:cTn id="39" dur="1" fill="hold">
                                          <p:stCondLst>
                                            <p:cond delay="0"/>
                                          </p:stCondLst>
                                        </p:cTn>
                                        <p:tgtEl>
                                          <p:spTgt spid="3">
                                            <p:graphicEl>
                                              <a:dgm id="{D489A0F0-625C-4F4A-931B-03E23BB28E1E}"/>
                                            </p:graphicEl>
                                          </p:spTgt>
                                        </p:tgtEl>
                                        <p:attrNameLst>
                                          <p:attrName>style.visibility</p:attrName>
                                        </p:attrNameLst>
                                      </p:cBhvr>
                                      <p:to>
                                        <p:strVal val="visible"/>
                                      </p:to>
                                    </p:set>
                                    <p:anim calcmode="lin" valueType="num">
                                      <p:cBhvr>
                                        <p:cTn id="40" dur="500" fill="hold"/>
                                        <p:tgtEl>
                                          <p:spTgt spid="3">
                                            <p:graphicEl>
                                              <a:dgm id="{D489A0F0-625C-4F4A-931B-03E23BB28E1E}"/>
                                            </p:graphicEl>
                                          </p:spTgt>
                                        </p:tgtEl>
                                        <p:attrNameLst>
                                          <p:attrName>ppt_w</p:attrName>
                                        </p:attrNameLst>
                                      </p:cBhvr>
                                      <p:tavLst>
                                        <p:tav tm="0">
                                          <p:val>
                                            <p:fltVal val="0"/>
                                          </p:val>
                                        </p:tav>
                                        <p:tav tm="100000">
                                          <p:val>
                                            <p:strVal val="#ppt_w"/>
                                          </p:val>
                                        </p:tav>
                                      </p:tavLst>
                                    </p:anim>
                                    <p:anim calcmode="lin" valueType="num">
                                      <p:cBhvr>
                                        <p:cTn id="41" dur="500" fill="hold"/>
                                        <p:tgtEl>
                                          <p:spTgt spid="3">
                                            <p:graphicEl>
                                              <a:dgm id="{D489A0F0-625C-4F4A-931B-03E23BB28E1E}"/>
                                            </p:graphicEl>
                                          </p:spTgt>
                                        </p:tgtEl>
                                        <p:attrNameLst>
                                          <p:attrName>ppt_h</p:attrName>
                                        </p:attrNameLst>
                                      </p:cBhvr>
                                      <p:tavLst>
                                        <p:tav tm="0">
                                          <p:val>
                                            <p:fltVal val="0"/>
                                          </p:val>
                                        </p:tav>
                                        <p:tav tm="100000">
                                          <p:val>
                                            <p:strVal val="#ppt_h"/>
                                          </p:val>
                                        </p:tav>
                                      </p:tavLst>
                                    </p:anim>
                                    <p:anim calcmode="lin" valueType="num">
                                      <p:cBhvr>
                                        <p:cTn id="42" dur="500" fill="hold"/>
                                        <p:tgtEl>
                                          <p:spTgt spid="3">
                                            <p:graphicEl>
                                              <a:dgm id="{D489A0F0-625C-4F4A-931B-03E23BB28E1E}"/>
                                            </p:graphicEl>
                                          </p:spTgt>
                                        </p:tgtEl>
                                        <p:attrNameLst>
                                          <p:attrName>style.rotation</p:attrName>
                                        </p:attrNameLst>
                                      </p:cBhvr>
                                      <p:tavLst>
                                        <p:tav tm="0">
                                          <p:val>
                                            <p:fltVal val="90"/>
                                          </p:val>
                                        </p:tav>
                                        <p:tav tm="100000">
                                          <p:val>
                                            <p:fltVal val="0"/>
                                          </p:val>
                                        </p:tav>
                                      </p:tavLst>
                                    </p:anim>
                                    <p:animEffect transition="in" filter="fade">
                                      <p:cBhvr>
                                        <p:cTn id="43" dur="500"/>
                                        <p:tgtEl>
                                          <p:spTgt spid="3">
                                            <p:graphicEl>
                                              <a:dgm id="{D489A0F0-625C-4F4A-931B-03E23BB28E1E}"/>
                                            </p:graphicEl>
                                          </p:spTgt>
                                        </p:tgtEl>
                                      </p:cBhvr>
                                    </p:animEffect>
                                  </p:childTnLst>
                                </p:cTn>
                              </p:par>
                            </p:childTnLst>
                          </p:cTn>
                        </p:par>
                      </p:childTnLst>
                    </p:cTn>
                  </p:par>
                  <p:par>
                    <p:cTn id="44" fill="hold">
                      <p:stCondLst>
                        <p:cond delay="indefinite"/>
                      </p:stCondLst>
                      <p:childTnLst>
                        <p:par>
                          <p:cTn id="45" fill="hold">
                            <p:stCondLst>
                              <p:cond delay="0"/>
                            </p:stCondLst>
                            <p:childTnLst>
                              <p:par>
                                <p:cTn id="46" presetID="31" presetClass="entr" presetSubtype="0" fill="hold" grpId="0" nodeType="clickEffect">
                                  <p:stCondLst>
                                    <p:cond delay="0"/>
                                  </p:stCondLst>
                                  <p:childTnLst>
                                    <p:set>
                                      <p:cBhvr>
                                        <p:cTn id="47" dur="1" fill="hold">
                                          <p:stCondLst>
                                            <p:cond delay="0"/>
                                          </p:stCondLst>
                                        </p:cTn>
                                        <p:tgtEl>
                                          <p:spTgt spid="3">
                                            <p:graphicEl>
                                              <a:dgm id="{0A719E07-6F69-414A-9CFE-2B95CF9B41A6}"/>
                                            </p:graphicEl>
                                          </p:spTgt>
                                        </p:tgtEl>
                                        <p:attrNameLst>
                                          <p:attrName>style.visibility</p:attrName>
                                        </p:attrNameLst>
                                      </p:cBhvr>
                                      <p:to>
                                        <p:strVal val="visible"/>
                                      </p:to>
                                    </p:set>
                                    <p:anim calcmode="lin" valueType="num">
                                      <p:cBhvr>
                                        <p:cTn id="48" dur="500" fill="hold"/>
                                        <p:tgtEl>
                                          <p:spTgt spid="3">
                                            <p:graphicEl>
                                              <a:dgm id="{0A719E07-6F69-414A-9CFE-2B95CF9B41A6}"/>
                                            </p:graphicEl>
                                          </p:spTgt>
                                        </p:tgtEl>
                                        <p:attrNameLst>
                                          <p:attrName>ppt_w</p:attrName>
                                        </p:attrNameLst>
                                      </p:cBhvr>
                                      <p:tavLst>
                                        <p:tav tm="0">
                                          <p:val>
                                            <p:fltVal val="0"/>
                                          </p:val>
                                        </p:tav>
                                        <p:tav tm="100000">
                                          <p:val>
                                            <p:strVal val="#ppt_w"/>
                                          </p:val>
                                        </p:tav>
                                      </p:tavLst>
                                    </p:anim>
                                    <p:anim calcmode="lin" valueType="num">
                                      <p:cBhvr>
                                        <p:cTn id="49" dur="500" fill="hold"/>
                                        <p:tgtEl>
                                          <p:spTgt spid="3">
                                            <p:graphicEl>
                                              <a:dgm id="{0A719E07-6F69-414A-9CFE-2B95CF9B41A6}"/>
                                            </p:graphicEl>
                                          </p:spTgt>
                                        </p:tgtEl>
                                        <p:attrNameLst>
                                          <p:attrName>ppt_h</p:attrName>
                                        </p:attrNameLst>
                                      </p:cBhvr>
                                      <p:tavLst>
                                        <p:tav tm="0">
                                          <p:val>
                                            <p:fltVal val="0"/>
                                          </p:val>
                                        </p:tav>
                                        <p:tav tm="100000">
                                          <p:val>
                                            <p:strVal val="#ppt_h"/>
                                          </p:val>
                                        </p:tav>
                                      </p:tavLst>
                                    </p:anim>
                                    <p:anim calcmode="lin" valueType="num">
                                      <p:cBhvr>
                                        <p:cTn id="50" dur="500" fill="hold"/>
                                        <p:tgtEl>
                                          <p:spTgt spid="3">
                                            <p:graphicEl>
                                              <a:dgm id="{0A719E07-6F69-414A-9CFE-2B95CF9B41A6}"/>
                                            </p:graphicEl>
                                          </p:spTgt>
                                        </p:tgtEl>
                                        <p:attrNameLst>
                                          <p:attrName>style.rotation</p:attrName>
                                        </p:attrNameLst>
                                      </p:cBhvr>
                                      <p:tavLst>
                                        <p:tav tm="0">
                                          <p:val>
                                            <p:fltVal val="90"/>
                                          </p:val>
                                        </p:tav>
                                        <p:tav tm="100000">
                                          <p:val>
                                            <p:fltVal val="0"/>
                                          </p:val>
                                        </p:tav>
                                      </p:tavLst>
                                    </p:anim>
                                    <p:animEffect transition="in" filter="fade">
                                      <p:cBhvr>
                                        <p:cTn id="51" dur="500"/>
                                        <p:tgtEl>
                                          <p:spTgt spid="3">
                                            <p:graphicEl>
                                              <a:dgm id="{0A719E07-6F69-414A-9CFE-2B95CF9B41A6}"/>
                                            </p:graphicEl>
                                          </p:spTgt>
                                        </p:tgtEl>
                                      </p:cBhvr>
                                    </p:animEffect>
                                  </p:childTnLst>
                                </p:cTn>
                              </p:par>
                              <p:par>
                                <p:cTn id="52" presetID="31" presetClass="entr" presetSubtype="0" fill="hold" grpId="0" nodeType="withEffect">
                                  <p:stCondLst>
                                    <p:cond delay="0"/>
                                  </p:stCondLst>
                                  <p:childTnLst>
                                    <p:set>
                                      <p:cBhvr>
                                        <p:cTn id="53" dur="1" fill="hold">
                                          <p:stCondLst>
                                            <p:cond delay="0"/>
                                          </p:stCondLst>
                                        </p:cTn>
                                        <p:tgtEl>
                                          <p:spTgt spid="3">
                                            <p:graphicEl>
                                              <a:dgm id="{A2AE41AC-7892-45CA-98E7-54E8194A24E9}"/>
                                            </p:graphicEl>
                                          </p:spTgt>
                                        </p:tgtEl>
                                        <p:attrNameLst>
                                          <p:attrName>style.visibility</p:attrName>
                                        </p:attrNameLst>
                                      </p:cBhvr>
                                      <p:to>
                                        <p:strVal val="visible"/>
                                      </p:to>
                                    </p:set>
                                    <p:anim calcmode="lin" valueType="num">
                                      <p:cBhvr>
                                        <p:cTn id="54" dur="500" fill="hold"/>
                                        <p:tgtEl>
                                          <p:spTgt spid="3">
                                            <p:graphicEl>
                                              <a:dgm id="{A2AE41AC-7892-45CA-98E7-54E8194A24E9}"/>
                                            </p:graphicEl>
                                          </p:spTgt>
                                        </p:tgtEl>
                                        <p:attrNameLst>
                                          <p:attrName>ppt_w</p:attrName>
                                        </p:attrNameLst>
                                      </p:cBhvr>
                                      <p:tavLst>
                                        <p:tav tm="0">
                                          <p:val>
                                            <p:fltVal val="0"/>
                                          </p:val>
                                        </p:tav>
                                        <p:tav tm="100000">
                                          <p:val>
                                            <p:strVal val="#ppt_w"/>
                                          </p:val>
                                        </p:tav>
                                      </p:tavLst>
                                    </p:anim>
                                    <p:anim calcmode="lin" valueType="num">
                                      <p:cBhvr>
                                        <p:cTn id="55" dur="500" fill="hold"/>
                                        <p:tgtEl>
                                          <p:spTgt spid="3">
                                            <p:graphicEl>
                                              <a:dgm id="{A2AE41AC-7892-45CA-98E7-54E8194A24E9}"/>
                                            </p:graphicEl>
                                          </p:spTgt>
                                        </p:tgtEl>
                                        <p:attrNameLst>
                                          <p:attrName>ppt_h</p:attrName>
                                        </p:attrNameLst>
                                      </p:cBhvr>
                                      <p:tavLst>
                                        <p:tav tm="0">
                                          <p:val>
                                            <p:fltVal val="0"/>
                                          </p:val>
                                        </p:tav>
                                        <p:tav tm="100000">
                                          <p:val>
                                            <p:strVal val="#ppt_h"/>
                                          </p:val>
                                        </p:tav>
                                      </p:tavLst>
                                    </p:anim>
                                    <p:anim calcmode="lin" valueType="num">
                                      <p:cBhvr>
                                        <p:cTn id="56" dur="500" fill="hold"/>
                                        <p:tgtEl>
                                          <p:spTgt spid="3">
                                            <p:graphicEl>
                                              <a:dgm id="{A2AE41AC-7892-45CA-98E7-54E8194A24E9}"/>
                                            </p:graphicEl>
                                          </p:spTgt>
                                        </p:tgtEl>
                                        <p:attrNameLst>
                                          <p:attrName>style.rotation</p:attrName>
                                        </p:attrNameLst>
                                      </p:cBhvr>
                                      <p:tavLst>
                                        <p:tav tm="0">
                                          <p:val>
                                            <p:fltVal val="90"/>
                                          </p:val>
                                        </p:tav>
                                        <p:tav tm="100000">
                                          <p:val>
                                            <p:fltVal val="0"/>
                                          </p:val>
                                        </p:tav>
                                      </p:tavLst>
                                    </p:anim>
                                    <p:animEffect transition="in" filter="fade">
                                      <p:cBhvr>
                                        <p:cTn id="57" dur="500"/>
                                        <p:tgtEl>
                                          <p:spTgt spid="3">
                                            <p:graphicEl>
                                              <a:dgm id="{A2AE41AC-7892-45CA-98E7-54E8194A24E9}"/>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p:cNvSpPr txBox="1">
            <a:spLocks/>
          </p:cNvSpPr>
          <p:nvPr/>
        </p:nvSpPr>
        <p:spPr>
          <a:xfrm>
            <a:off x="1524000" y="691375"/>
            <a:ext cx="9144000" cy="131708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dirty="0" smtClean="0">
                <a:solidFill>
                  <a:schemeClr val="accent1">
                    <a:lumMod val="50000"/>
                  </a:schemeClr>
                </a:solidFill>
              </a:rPr>
              <a:t>OBJECTIVE - 3</a:t>
            </a:r>
            <a:endParaRPr lang="en-US" sz="6600" dirty="0">
              <a:solidFill>
                <a:schemeClr val="accent1">
                  <a:lumMod val="50000"/>
                </a:schemeClr>
              </a:solidFill>
            </a:endParaRPr>
          </a:p>
        </p:txBody>
      </p:sp>
      <p:sp>
        <p:nvSpPr>
          <p:cNvPr id="6" name="Subtitle 2"/>
          <p:cNvSpPr txBox="1">
            <a:spLocks/>
          </p:cNvSpPr>
          <p:nvPr/>
        </p:nvSpPr>
        <p:spPr>
          <a:xfrm>
            <a:off x="1524000" y="2332251"/>
            <a:ext cx="9144000" cy="16557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sz="4400" dirty="0">
                <a:latin typeface="+mj-lt"/>
              </a:rPr>
              <a:t>To determine the criteria that customers consider important when selecting a bank.</a:t>
            </a:r>
          </a:p>
          <a:p>
            <a:endParaRPr lang="en-US" sz="4000" dirty="0"/>
          </a:p>
        </p:txBody>
      </p:sp>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ackgroundRemoval t="7111" b="100000" l="0" r="95500">
                        <a14:foregroundMark x1="6750" y1="77889" x2="6750" y2="77889"/>
                        <a14:foregroundMark x1="4563" y1="76222" x2="4563" y2="76222"/>
                        <a14:foregroundMark x1="3688" y1="67000" x2="3688" y2="67000"/>
                        <a14:foregroundMark x1="2938" y1="73333" x2="2938" y2="73333"/>
                        <a14:foregroundMark x1="3688" y1="63111" x2="3688" y2="63111"/>
                        <a14:foregroundMark x1="25813" y1="75333" x2="25813" y2="75333"/>
                        <a14:foregroundMark x1="26063" y1="85333" x2="26063" y2="85333"/>
                        <a14:foregroundMark x1="23250" y1="85000" x2="23250" y2="85000"/>
                        <a14:foregroundMark x1="16375" y1="92667" x2="16375" y2="92667"/>
                        <a14:foregroundMark x1="4750" y1="89111" x2="4750" y2="89111"/>
                        <a14:foregroundMark x1="11063" y1="89444" x2="11063" y2="89444"/>
                        <a14:foregroundMark x1="21750" y1="83778" x2="21750" y2="83778"/>
                        <a14:foregroundMark x1="24313" y1="80333" x2="24313" y2="80333"/>
                        <a14:foregroundMark x1="23625" y1="95333" x2="23625" y2="95333"/>
                        <a14:foregroundMark x1="23750" y1="98889" x2="23750" y2="98889"/>
                        <a14:foregroundMark x1="30000" y1="96778" x2="30000" y2="96778"/>
                        <a14:foregroundMark x1="29375" y1="89111" x2="29375" y2="89111"/>
                        <a14:foregroundMark x1="31438" y1="84889" x2="31438" y2="84889"/>
                        <a14:foregroundMark x1="33375" y1="82889" x2="33375" y2="82889"/>
                        <a14:foregroundMark x1="33688" y1="81000" x2="33688" y2="81000"/>
                        <a14:foregroundMark x1="32188" y1="79889" x2="32188" y2="79889"/>
                        <a14:foregroundMark x1="30250" y1="82889" x2="30250" y2="82889"/>
                        <a14:foregroundMark x1="30813" y1="83111" x2="30813" y2="83111"/>
                        <a14:foregroundMark x1="33000" y1="89444" x2="33000" y2="89444"/>
                        <a14:foregroundMark x1="42813" y1="98889" x2="42813" y2="98889"/>
                      </a14:backgroundRemoval>
                    </a14:imgEffect>
                  </a14:imgLayer>
                </a14:imgProps>
              </a:ext>
              <a:ext uri="{28A0092B-C50C-407E-A947-70E740481C1C}">
                <a14:useLocalDpi xmlns:a14="http://schemas.microsoft.com/office/drawing/2010/main" val="0"/>
              </a:ext>
            </a:extLst>
          </a:blip>
          <a:stretch>
            <a:fillRect/>
          </a:stretch>
        </p:blipFill>
        <p:spPr>
          <a:xfrm>
            <a:off x="0" y="1074699"/>
            <a:ext cx="10281424" cy="5783301"/>
          </a:xfrm>
          <a:prstGeom prst="rect">
            <a:avLst/>
          </a:prstGeom>
        </p:spPr>
      </p:pic>
    </p:spTree>
    <p:extLst>
      <p:ext uri="{BB962C8B-B14F-4D97-AF65-F5344CB8AC3E}">
        <p14:creationId xmlns:p14="http://schemas.microsoft.com/office/powerpoint/2010/main" val="3386280624"/>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54245">
            <a:off x="-3115552" y="-561983"/>
            <a:ext cx="12624698" cy="7101393"/>
          </a:xfrm>
          <a:prstGeom prst="rect">
            <a:avLst/>
          </a:prstGeom>
        </p:spPr>
      </p:pic>
      <p:sp>
        <p:nvSpPr>
          <p:cNvPr id="3" name="Content Placeholder 2"/>
          <p:cNvSpPr>
            <a:spLocks noGrp="1"/>
          </p:cNvSpPr>
          <p:nvPr>
            <p:ph idx="1"/>
          </p:nvPr>
        </p:nvSpPr>
        <p:spPr>
          <a:xfrm>
            <a:off x="2537079" y="2565644"/>
            <a:ext cx="5320644" cy="1586878"/>
          </a:xfrm>
        </p:spPr>
        <p:txBody>
          <a:bodyPr>
            <a:normAutofit/>
          </a:bodyPr>
          <a:lstStyle/>
          <a:p>
            <a:pPr marL="0" indent="0" algn="ctr">
              <a:buNone/>
            </a:pPr>
            <a:r>
              <a:rPr lang="en-US" sz="4800" dirty="0" smtClean="0">
                <a:latin typeface="Times New Roman" panose="02020603050405020304" pitchFamily="18" charset="0"/>
                <a:cs typeface="Times New Roman" panose="02020603050405020304" pitchFamily="18" charset="0"/>
              </a:rPr>
              <a:t>FACTOR  ANALYSIS</a:t>
            </a:r>
            <a:endParaRPr lang="en-US" sz="4800"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ackgroundRemoval t="0" b="98298" l="0" r="98298"/>
                    </a14:imgEffect>
                  </a14:imgLayer>
                </a14:imgProps>
              </a:ext>
              <a:ext uri="{28A0092B-C50C-407E-A947-70E740481C1C}">
                <a14:useLocalDpi xmlns:a14="http://schemas.microsoft.com/office/drawing/2010/main" val="0"/>
              </a:ext>
            </a:extLst>
          </a:blip>
          <a:stretch>
            <a:fillRect/>
          </a:stretch>
        </p:blipFill>
        <p:spPr>
          <a:xfrm>
            <a:off x="7286918" y="981957"/>
            <a:ext cx="4584569" cy="4584569"/>
          </a:xfrm>
          <a:prstGeom prst="rect">
            <a:avLst/>
          </a:prstGeom>
        </p:spPr>
      </p:pic>
    </p:spTree>
    <p:extLst>
      <p:ext uri="{BB962C8B-B14F-4D97-AF65-F5344CB8AC3E}">
        <p14:creationId xmlns:p14="http://schemas.microsoft.com/office/powerpoint/2010/main" val="399020897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45"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2000"/>
                                        <p:tgtEl>
                                          <p:spTgt spid="8"/>
                                        </p:tgtEl>
                                      </p:cBhvr>
                                    </p:animEffect>
                                    <p:anim calcmode="lin" valueType="num">
                                      <p:cBhvr>
                                        <p:cTn id="11" dur="2000" fill="hold"/>
                                        <p:tgtEl>
                                          <p:spTgt spid="8"/>
                                        </p:tgtEl>
                                        <p:attrNameLst>
                                          <p:attrName>ppt_w</p:attrName>
                                        </p:attrNameLst>
                                      </p:cBhvr>
                                      <p:tavLst>
                                        <p:tav tm="0" fmla="#ppt_w*sin(2.5*pi*$)">
                                          <p:val>
                                            <p:fltVal val="0"/>
                                          </p:val>
                                        </p:tav>
                                        <p:tav tm="100000">
                                          <p:val>
                                            <p:fltVal val="1"/>
                                          </p:val>
                                        </p:tav>
                                      </p:tavLst>
                                    </p:anim>
                                    <p:anim calcmode="lin" valueType="num">
                                      <p:cBhvr>
                                        <p:cTn id="12"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1000" fill="hold"/>
                                        <p:tgtEl>
                                          <p:spTgt spid="7"/>
                                        </p:tgtEl>
                                        <p:attrNameLst>
                                          <p:attrName>ppt_w</p:attrName>
                                        </p:attrNameLst>
                                      </p:cBhvr>
                                      <p:tavLst>
                                        <p:tav tm="0">
                                          <p:val>
                                            <p:fltVal val="0"/>
                                          </p:val>
                                        </p:tav>
                                        <p:tav tm="100000">
                                          <p:val>
                                            <p:strVal val="#ppt_w"/>
                                          </p:val>
                                        </p:tav>
                                      </p:tavLst>
                                    </p:anim>
                                    <p:anim calcmode="lin" valueType="num">
                                      <p:cBhvr>
                                        <p:cTn id="18" dur="1000" fill="hold"/>
                                        <p:tgtEl>
                                          <p:spTgt spid="7"/>
                                        </p:tgtEl>
                                        <p:attrNameLst>
                                          <p:attrName>ppt_h</p:attrName>
                                        </p:attrNameLst>
                                      </p:cBhvr>
                                      <p:tavLst>
                                        <p:tav tm="0">
                                          <p:val>
                                            <p:fltVal val="0"/>
                                          </p:val>
                                        </p:tav>
                                        <p:tav tm="100000">
                                          <p:val>
                                            <p:strVal val="#ppt_h"/>
                                          </p:val>
                                        </p:tav>
                                      </p:tavLst>
                                    </p:anim>
                                    <p:anim calcmode="lin" valueType="num">
                                      <p:cBhvr>
                                        <p:cTn id="19" dur="1000" fill="hold"/>
                                        <p:tgtEl>
                                          <p:spTgt spid="7"/>
                                        </p:tgtEl>
                                        <p:attrNameLst>
                                          <p:attrName>style.rotation</p:attrName>
                                        </p:attrNameLst>
                                      </p:cBhvr>
                                      <p:tavLst>
                                        <p:tav tm="0">
                                          <p:val>
                                            <p:fltVal val="90"/>
                                          </p:val>
                                        </p:tav>
                                        <p:tav tm="100000">
                                          <p:val>
                                            <p:fltVal val="0"/>
                                          </p:val>
                                        </p:tav>
                                      </p:tavLst>
                                    </p:anim>
                                    <p:animEffect transition="in" filter="fade">
                                      <p:cBhvr>
                                        <p:cTn id="2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32343"/>
            <a:ext cx="12192000" cy="6858000"/>
          </a:xfrm>
          <a:prstGeom prst="rect">
            <a:avLst/>
          </a:prstGeom>
        </p:spPr>
      </p:pic>
      <p:pic>
        <p:nvPicPr>
          <p:cNvPr id="37" name="Picture 36"/>
          <p:cNvPicPr>
            <a:picLocks noChangeAspect="1"/>
          </p:cNvPicPr>
          <p:nvPr/>
        </p:nvPicPr>
        <p:blipFill>
          <a:blip r:embed="rId4" cstate="print">
            <a:extLst>
              <a:ext uri="{BEBA8EAE-BF5A-486C-A8C5-ECC9F3942E4B}">
                <a14:imgProps xmlns:a14="http://schemas.microsoft.com/office/drawing/2010/main">
                  <a14:imgLayer r:embed="rId5">
                    <a14:imgEffect>
                      <a14:backgroundRemoval t="0" b="96811" l="2244" r="99199">
                        <a14:foregroundMark x1="39103" y1="39587" x2="39103" y2="39587"/>
                        <a14:foregroundMark x1="46314" y1="31144" x2="46314" y2="31144"/>
                      </a14:backgroundRemoval>
                    </a14:imgEffect>
                  </a14:imgLayer>
                </a14:imgProps>
              </a:ext>
              <a:ext uri="{28A0092B-C50C-407E-A947-70E740481C1C}">
                <a14:useLocalDpi xmlns:a14="http://schemas.microsoft.com/office/drawing/2010/main" val="0"/>
              </a:ext>
            </a:extLst>
          </a:blip>
          <a:stretch>
            <a:fillRect/>
          </a:stretch>
        </p:blipFill>
        <p:spPr>
          <a:xfrm>
            <a:off x="33902" y="521787"/>
            <a:ext cx="5563810" cy="4750103"/>
          </a:xfrm>
          <a:prstGeom prst="rect">
            <a:avLst/>
          </a:prstGeom>
        </p:spPr>
      </p:pic>
      <p:sp>
        <p:nvSpPr>
          <p:cNvPr id="41" name="Oval 40"/>
          <p:cNvSpPr/>
          <p:nvPr/>
        </p:nvSpPr>
        <p:spPr>
          <a:xfrm>
            <a:off x="5213305" y="2354030"/>
            <a:ext cx="2580960" cy="2587113"/>
          </a:xfrm>
          <a:prstGeom prst="ellipse">
            <a:avLst/>
          </a:prstGeom>
          <a:solidFill>
            <a:schemeClr val="accent6">
              <a:lumMod val="40000"/>
              <a:lumOff val="60000"/>
            </a:schemeClr>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5563415" y="2958520"/>
            <a:ext cx="1880740" cy="1261884"/>
          </a:xfrm>
          <a:prstGeom prst="rect">
            <a:avLst/>
          </a:prstGeom>
          <a:noFill/>
        </p:spPr>
        <p:txBody>
          <a:bodyPr wrap="square" rtlCol="0">
            <a:spAutoFit/>
          </a:bodyPr>
          <a:lstStyle/>
          <a:p>
            <a:pPr algn="ctr"/>
            <a:r>
              <a:rPr lang="en-US" sz="4400" dirty="0"/>
              <a:t>33 </a:t>
            </a:r>
            <a:endParaRPr lang="en-US" sz="2800" dirty="0"/>
          </a:p>
          <a:p>
            <a:pPr algn="ctr"/>
            <a:r>
              <a:rPr lang="en-US" sz="3200" dirty="0" smtClean="0"/>
              <a:t>Variables</a:t>
            </a:r>
            <a:endParaRPr lang="en-US" sz="2800" dirty="0"/>
          </a:p>
        </p:txBody>
      </p:sp>
      <p:cxnSp>
        <p:nvCxnSpPr>
          <p:cNvPr id="44" name="Straight Connector 43"/>
          <p:cNvCxnSpPr>
            <a:stCxn id="41" idx="7"/>
            <a:endCxn id="69" idx="3"/>
          </p:cNvCxnSpPr>
          <p:nvPr/>
        </p:nvCxnSpPr>
        <p:spPr>
          <a:xfrm flipV="1">
            <a:off x="7416292" y="1852275"/>
            <a:ext cx="901687" cy="880629"/>
          </a:xfrm>
          <a:prstGeom prst="line">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endCxn id="72" idx="2"/>
          </p:cNvCxnSpPr>
          <p:nvPr/>
        </p:nvCxnSpPr>
        <p:spPr>
          <a:xfrm flipV="1">
            <a:off x="7742928" y="2953065"/>
            <a:ext cx="1864106" cy="394056"/>
          </a:xfrm>
          <a:prstGeom prst="line">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1" idx="5"/>
          </p:cNvCxnSpPr>
          <p:nvPr/>
        </p:nvCxnSpPr>
        <p:spPr>
          <a:xfrm>
            <a:off x="7416292" y="4562269"/>
            <a:ext cx="1032512" cy="807425"/>
          </a:xfrm>
          <a:prstGeom prst="line">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Oval 68"/>
          <p:cNvSpPr/>
          <p:nvPr/>
        </p:nvSpPr>
        <p:spPr>
          <a:xfrm>
            <a:off x="8058477" y="364129"/>
            <a:ext cx="1771990" cy="1743471"/>
          </a:xfrm>
          <a:prstGeom prst="ellipse">
            <a:avLst/>
          </a:prstGeom>
          <a:solidFill>
            <a:schemeClr val="accent6">
              <a:lumMod val="40000"/>
              <a:lumOff val="60000"/>
            </a:schemeClr>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9607034" y="2081329"/>
            <a:ext cx="1771990" cy="1743471"/>
          </a:xfrm>
          <a:prstGeom prst="ellipse">
            <a:avLst/>
          </a:prstGeom>
          <a:solidFill>
            <a:schemeClr val="accent6">
              <a:lumMod val="40000"/>
              <a:lumOff val="60000"/>
            </a:schemeClr>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8365814" y="4841371"/>
            <a:ext cx="1771990" cy="1743471"/>
          </a:xfrm>
          <a:prstGeom prst="ellipse">
            <a:avLst/>
          </a:prstGeom>
          <a:solidFill>
            <a:schemeClr val="accent6">
              <a:lumMod val="40000"/>
              <a:lumOff val="60000"/>
            </a:schemeClr>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10518392" y="3981329"/>
            <a:ext cx="281569" cy="279666"/>
          </a:xfrm>
          <a:prstGeom prst="ellipse">
            <a:avLst/>
          </a:prstGeom>
          <a:solidFill>
            <a:schemeClr val="accent6">
              <a:lumMod val="40000"/>
              <a:lumOff val="60000"/>
            </a:schemeClr>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10443368" y="4421180"/>
            <a:ext cx="281569" cy="279666"/>
          </a:xfrm>
          <a:prstGeom prst="ellipse">
            <a:avLst/>
          </a:prstGeom>
          <a:solidFill>
            <a:schemeClr val="accent6">
              <a:lumMod val="40000"/>
              <a:lumOff val="60000"/>
            </a:schemeClr>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10127031" y="4753795"/>
            <a:ext cx="281569" cy="279666"/>
          </a:xfrm>
          <a:prstGeom prst="ellipse">
            <a:avLst/>
          </a:prstGeom>
          <a:solidFill>
            <a:schemeClr val="accent6">
              <a:lumMod val="40000"/>
              <a:lumOff val="60000"/>
            </a:schemeClr>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Connector 93"/>
          <p:cNvCxnSpPr>
            <a:endCxn id="83" idx="2"/>
          </p:cNvCxnSpPr>
          <p:nvPr/>
        </p:nvCxnSpPr>
        <p:spPr>
          <a:xfrm>
            <a:off x="7742928" y="4016453"/>
            <a:ext cx="2700440" cy="544560"/>
          </a:xfrm>
          <a:prstGeom prst="line">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endCxn id="82" idx="2"/>
          </p:cNvCxnSpPr>
          <p:nvPr/>
        </p:nvCxnSpPr>
        <p:spPr>
          <a:xfrm flipV="1">
            <a:off x="9251809" y="4121162"/>
            <a:ext cx="1266583" cy="192674"/>
          </a:xfrm>
          <a:prstGeom prst="line">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endCxn id="84" idx="1"/>
          </p:cNvCxnSpPr>
          <p:nvPr/>
        </p:nvCxnSpPr>
        <p:spPr>
          <a:xfrm>
            <a:off x="9251809" y="4327816"/>
            <a:ext cx="916457" cy="466935"/>
          </a:xfrm>
          <a:prstGeom prst="line">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a:off x="8004360" y="888816"/>
            <a:ext cx="1880740" cy="646331"/>
          </a:xfrm>
          <a:prstGeom prst="rect">
            <a:avLst/>
          </a:prstGeom>
          <a:noFill/>
        </p:spPr>
        <p:txBody>
          <a:bodyPr wrap="square" rtlCol="0">
            <a:spAutoFit/>
          </a:bodyPr>
          <a:lstStyle/>
          <a:p>
            <a:pPr algn="ctr"/>
            <a:r>
              <a:rPr lang="en-US" sz="3600" dirty="0" smtClean="0"/>
              <a:t>F1</a:t>
            </a:r>
            <a:endParaRPr lang="en-US" sz="2800" dirty="0"/>
          </a:p>
        </p:txBody>
      </p:sp>
      <p:sp>
        <p:nvSpPr>
          <p:cNvPr id="112" name="TextBox 111"/>
          <p:cNvSpPr txBox="1"/>
          <p:nvPr/>
        </p:nvSpPr>
        <p:spPr>
          <a:xfrm>
            <a:off x="9578022" y="2633816"/>
            <a:ext cx="1880740" cy="646331"/>
          </a:xfrm>
          <a:prstGeom prst="rect">
            <a:avLst/>
          </a:prstGeom>
          <a:noFill/>
        </p:spPr>
        <p:txBody>
          <a:bodyPr wrap="square" rtlCol="0">
            <a:spAutoFit/>
          </a:bodyPr>
          <a:lstStyle/>
          <a:p>
            <a:pPr algn="ctr"/>
            <a:r>
              <a:rPr lang="en-US" sz="3600" dirty="0" smtClean="0"/>
              <a:t>F2</a:t>
            </a:r>
            <a:endParaRPr lang="en-US" sz="2800" dirty="0"/>
          </a:p>
        </p:txBody>
      </p:sp>
      <p:sp>
        <p:nvSpPr>
          <p:cNvPr id="113" name="TextBox 112"/>
          <p:cNvSpPr txBox="1"/>
          <p:nvPr/>
        </p:nvSpPr>
        <p:spPr>
          <a:xfrm>
            <a:off x="8311439" y="5407909"/>
            <a:ext cx="1880740" cy="646331"/>
          </a:xfrm>
          <a:prstGeom prst="rect">
            <a:avLst/>
          </a:prstGeom>
          <a:noFill/>
        </p:spPr>
        <p:txBody>
          <a:bodyPr wrap="square" rtlCol="0">
            <a:spAutoFit/>
          </a:bodyPr>
          <a:lstStyle/>
          <a:p>
            <a:pPr algn="ctr"/>
            <a:r>
              <a:rPr lang="en-US" sz="3600" dirty="0" smtClean="0"/>
              <a:t>Fi</a:t>
            </a:r>
            <a:endParaRPr lang="en-US" sz="2800" dirty="0"/>
          </a:p>
        </p:txBody>
      </p:sp>
    </p:spTree>
    <p:extLst>
      <p:ext uri="{BB962C8B-B14F-4D97-AF65-F5344CB8AC3E}">
        <p14:creationId xmlns:p14="http://schemas.microsoft.com/office/powerpoint/2010/main" val="375526785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anim calcmode="lin" valueType="num">
                                      <p:cBhvr>
                                        <p:cTn id="8" dur="500" fill="hold"/>
                                        <p:tgtEl>
                                          <p:spTgt spid="37"/>
                                        </p:tgtEl>
                                        <p:attrNameLst>
                                          <p:attrName>ppt_x</p:attrName>
                                        </p:attrNameLst>
                                      </p:cBhvr>
                                      <p:tavLst>
                                        <p:tav tm="0">
                                          <p:val>
                                            <p:strVal val="#ppt_x"/>
                                          </p:val>
                                        </p:tav>
                                        <p:tav tm="100000">
                                          <p:val>
                                            <p:strVal val="#ppt_x"/>
                                          </p:val>
                                        </p:tav>
                                      </p:tavLst>
                                    </p:anim>
                                    <p:anim calcmode="lin" valueType="num">
                                      <p:cBhvr>
                                        <p:cTn id="9" dur="5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500"/>
                                        <p:tgtEl>
                                          <p:spTgt spid="41"/>
                                        </p:tgtEl>
                                      </p:cBhvr>
                                    </p:animEffect>
                                    <p:anim calcmode="lin" valueType="num">
                                      <p:cBhvr>
                                        <p:cTn id="15" dur="500" fill="hold"/>
                                        <p:tgtEl>
                                          <p:spTgt spid="41"/>
                                        </p:tgtEl>
                                        <p:attrNameLst>
                                          <p:attrName>ppt_x</p:attrName>
                                        </p:attrNameLst>
                                      </p:cBhvr>
                                      <p:tavLst>
                                        <p:tav tm="0">
                                          <p:val>
                                            <p:strVal val="#ppt_x"/>
                                          </p:val>
                                        </p:tav>
                                        <p:tav tm="100000">
                                          <p:val>
                                            <p:strVal val="#ppt_x"/>
                                          </p:val>
                                        </p:tav>
                                      </p:tavLst>
                                    </p:anim>
                                    <p:anim calcmode="lin" valueType="num">
                                      <p:cBhvr>
                                        <p:cTn id="16" dur="500" fill="hold"/>
                                        <p:tgtEl>
                                          <p:spTgt spid="41"/>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anim calcmode="lin" valueType="num">
                                      <p:cBhvr>
                                        <p:cTn id="20" dur="500" fill="hold"/>
                                        <p:tgtEl>
                                          <p:spTgt spid="42"/>
                                        </p:tgtEl>
                                        <p:attrNameLst>
                                          <p:attrName>ppt_x</p:attrName>
                                        </p:attrNameLst>
                                      </p:cBhvr>
                                      <p:tavLst>
                                        <p:tav tm="0">
                                          <p:val>
                                            <p:strVal val="#ppt_x"/>
                                          </p:val>
                                        </p:tav>
                                        <p:tav tm="100000">
                                          <p:val>
                                            <p:strVal val="#ppt_x"/>
                                          </p:val>
                                        </p:tav>
                                      </p:tavLst>
                                    </p:anim>
                                    <p:anim calcmode="lin" valueType="num">
                                      <p:cBhvr>
                                        <p:cTn id="21" dur="5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10"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500"/>
                                        <p:tgtEl>
                                          <p:spTgt spid="50"/>
                                        </p:tgtEl>
                                      </p:cBhvr>
                                    </p:animEffect>
                                  </p:childTnLst>
                                </p:cTn>
                              </p:par>
                              <p:par>
                                <p:cTn id="30" presetID="10" presetClass="entr" presetSubtype="0" fill="hold" nodeType="with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cTn>
                              </p:par>
                              <p:par>
                                <p:cTn id="33" presetID="10" presetClass="entr" presetSubtype="0" fill="hold" nodeType="withEffect">
                                  <p:stCondLst>
                                    <p:cond delay="0"/>
                                  </p:stCondLst>
                                  <p:childTnLst>
                                    <p:set>
                                      <p:cBhvr>
                                        <p:cTn id="34" dur="1" fill="hold">
                                          <p:stCondLst>
                                            <p:cond delay="0"/>
                                          </p:stCondLst>
                                        </p:cTn>
                                        <p:tgtEl>
                                          <p:spTgt spid="94"/>
                                        </p:tgtEl>
                                        <p:attrNameLst>
                                          <p:attrName>style.visibility</p:attrName>
                                        </p:attrNameLst>
                                      </p:cBhvr>
                                      <p:to>
                                        <p:strVal val="visible"/>
                                      </p:to>
                                    </p:set>
                                    <p:animEffect transition="in" filter="fade">
                                      <p:cBhvr>
                                        <p:cTn id="35" dur="500"/>
                                        <p:tgtEl>
                                          <p:spTgt spid="94"/>
                                        </p:tgtEl>
                                      </p:cBhvr>
                                    </p:animEffect>
                                  </p:childTnLst>
                                </p:cTn>
                              </p:par>
                              <p:par>
                                <p:cTn id="36" presetID="10" presetClass="entr" presetSubtype="0" fill="hold" nodeType="withEffect">
                                  <p:stCondLst>
                                    <p:cond delay="0"/>
                                  </p:stCondLst>
                                  <p:childTnLst>
                                    <p:set>
                                      <p:cBhvr>
                                        <p:cTn id="37" dur="1" fill="hold">
                                          <p:stCondLst>
                                            <p:cond delay="0"/>
                                          </p:stCondLst>
                                        </p:cTn>
                                        <p:tgtEl>
                                          <p:spTgt spid="100"/>
                                        </p:tgtEl>
                                        <p:attrNameLst>
                                          <p:attrName>style.visibility</p:attrName>
                                        </p:attrNameLst>
                                      </p:cBhvr>
                                      <p:to>
                                        <p:strVal val="visible"/>
                                      </p:to>
                                    </p:set>
                                    <p:animEffect transition="in" filter="fade">
                                      <p:cBhvr>
                                        <p:cTn id="38" dur="500"/>
                                        <p:tgtEl>
                                          <p:spTgt spid="100"/>
                                        </p:tgtEl>
                                      </p:cBhvr>
                                    </p:animEffect>
                                  </p:childTnLst>
                                </p:cTn>
                              </p:par>
                              <p:par>
                                <p:cTn id="39" presetID="10" presetClass="entr" presetSubtype="0" fill="hold" nodeType="withEffect">
                                  <p:stCondLst>
                                    <p:cond delay="0"/>
                                  </p:stCondLst>
                                  <p:childTnLst>
                                    <p:set>
                                      <p:cBhvr>
                                        <p:cTn id="40" dur="1" fill="hold">
                                          <p:stCondLst>
                                            <p:cond delay="0"/>
                                          </p:stCondLst>
                                        </p:cTn>
                                        <p:tgtEl>
                                          <p:spTgt spid="104"/>
                                        </p:tgtEl>
                                        <p:attrNameLst>
                                          <p:attrName>style.visibility</p:attrName>
                                        </p:attrNameLst>
                                      </p:cBhvr>
                                      <p:to>
                                        <p:strVal val="visible"/>
                                      </p:to>
                                    </p:set>
                                    <p:animEffect transition="in" filter="fade">
                                      <p:cBhvr>
                                        <p:cTn id="41" dur="500"/>
                                        <p:tgtEl>
                                          <p:spTgt spid="104"/>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69"/>
                                        </p:tgtEl>
                                        <p:attrNameLst>
                                          <p:attrName>style.visibility</p:attrName>
                                        </p:attrNameLst>
                                      </p:cBhvr>
                                      <p:to>
                                        <p:strVal val="visible"/>
                                      </p:to>
                                    </p:set>
                                    <p:anim calcmode="lin" valueType="num">
                                      <p:cBhvr>
                                        <p:cTn id="44" dur="500" fill="hold"/>
                                        <p:tgtEl>
                                          <p:spTgt spid="69"/>
                                        </p:tgtEl>
                                        <p:attrNameLst>
                                          <p:attrName>ppt_w</p:attrName>
                                        </p:attrNameLst>
                                      </p:cBhvr>
                                      <p:tavLst>
                                        <p:tav tm="0">
                                          <p:val>
                                            <p:fltVal val="0"/>
                                          </p:val>
                                        </p:tav>
                                        <p:tav tm="100000">
                                          <p:val>
                                            <p:strVal val="#ppt_w"/>
                                          </p:val>
                                        </p:tav>
                                      </p:tavLst>
                                    </p:anim>
                                    <p:anim calcmode="lin" valueType="num">
                                      <p:cBhvr>
                                        <p:cTn id="45" dur="500" fill="hold"/>
                                        <p:tgtEl>
                                          <p:spTgt spid="69"/>
                                        </p:tgtEl>
                                        <p:attrNameLst>
                                          <p:attrName>ppt_h</p:attrName>
                                        </p:attrNameLst>
                                      </p:cBhvr>
                                      <p:tavLst>
                                        <p:tav tm="0">
                                          <p:val>
                                            <p:fltVal val="0"/>
                                          </p:val>
                                        </p:tav>
                                        <p:tav tm="100000">
                                          <p:val>
                                            <p:strVal val="#ppt_h"/>
                                          </p:val>
                                        </p:tav>
                                      </p:tavLst>
                                    </p:anim>
                                    <p:animEffect transition="in" filter="fade">
                                      <p:cBhvr>
                                        <p:cTn id="46" dur="500"/>
                                        <p:tgtEl>
                                          <p:spTgt spid="69"/>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72"/>
                                        </p:tgtEl>
                                        <p:attrNameLst>
                                          <p:attrName>style.visibility</p:attrName>
                                        </p:attrNameLst>
                                      </p:cBhvr>
                                      <p:to>
                                        <p:strVal val="visible"/>
                                      </p:to>
                                    </p:set>
                                    <p:anim calcmode="lin" valueType="num">
                                      <p:cBhvr>
                                        <p:cTn id="49" dur="500" fill="hold"/>
                                        <p:tgtEl>
                                          <p:spTgt spid="72"/>
                                        </p:tgtEl>
                                        <p:attrNameLst>
                                          <p:attrName>ppt_w</p:attrName>
                                        </p:attrNameLst>
                                      </p:cBhvr>
                                      <p:tavLst>
                                        <p:tav tm="0">
                                          <p:val>
                                            <p:fltVal val="0"/>
                                          </p:val>
                                        </p:tav>
                                        <p:tav tm="100000">
                                          <p:val>
                                            <p:strVal val="#ppt_w"/>
                                          </p:val>
                                        </p:tav>
                                      </p:tavLst>
                                    </p:anim>
                                    <p:anim calcmode="lin" valueType="num">
                                      <p:cBhvr>
                                        <p:cTn id="50" dur="500" fill="hold"/>
                                        <p:tgtEl>
                                          <p:spTgt spid="72"/>
                                        </p:tgtEl>
                                        <p:attrNameLst>
                                          <p:attrName>ppt_h</p:attrName>
                                        </p:attrNameLst>
                                      </p:cBhvr>
                                      <p:tavLst>
                                        <p:tav tm="0">
                                          <p:val>
                                            <p:fltVal val="0"/>
                                          </p:val>
                                        </p:tav>
                                        <p:tav tm="100000">
                                          <p:val>
                                            <p:strVal val="#ppt_h"/>
                                          </p:val>
                                        </p:tav>
                                      </p:tavLst>
                                    </p:anim>
                                    <p:animEffect transition="in" filter="fade">
                                      <p:cBhvr>
                                        <p:cTn id="51" dur="500"/>
                                        <p:tgtEl>
                                          <p:spTgt spid="72"/>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112"/>
                                        </p:tgtEl>
                                        <p:attrNameLst>
                                          <p:attrName>style.visibility</p:attrName>
                                        </p:attrNameLst>
                                      </p:cBhvr>
                                      <p:to>
                                        <p:strVal val="visible"/>
                                      </p:to>
                                    </p:set>
                                    <p:anim calcmode="lin" valueType="num">
                                      <p:cBhvr>
                                        <p:cTn id="54" dur="500" fill="hold"/>
                                        <p:tgtEl>
                                          <p:spTgt spid="112"/>
                                        </p:tgtEl>
                                        <p:attrNameLst>
                                          <p:attrName>ppt_w</p:attrName>
                                        </p:attrNameLst>
                                      </p:cBhvr>
                                      <p:tavLst>
                                        <p:tav tm="0">
                                          <p:val>
                                            <p:fltVal val="0"/>
                                          </p:val>
                                        </p:tav>
                                        <p:tav tm="100000">
                                          <p:val>
                                            <p:strVal val="#ppt_w"/>
                                          </p:val>
                                        </p:tav>
                                      </p:tavLst>
                                    </p:anim>
                                    <p:anim calcmode="lin" valueType="num">
                                      <p:cBhvr>
                                        <p:cTn id="55" dur="500" fill="hold"/>
                                        <p:tgtEl>
                                          <p:spTgt spid="112"/>
                                        </p:tgtEl>
                                        <p:attrNameLst>
                                          <p:attrName>ppt_h</p:attrName>
                                        </p:attrNameLst>
                                      </p:cBhvr>
                                      <p:tavLst>
                                        <p:tav tm="0">
                                          <p:val>
                                            <p:fltVal val="0"/>
                                          </p:val>
                                        </p:tav>
                                        <p:tav tm="100000">
                                          <p:val>
                                            <p:strVal val="#ppt_h"/>
                                          </p:val>
                                        </p:tav>
                                      </p:tavLst>
                                    </p:anim>
                                    <p:animEffect transition="in" filter="fade">
                                      <p:cBhvr>
                                        <p:cTn id="56" dur="500"/>
                                        <p:tgtEl>
                                          <p:spTgt spid="112"/>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111"/>
                                        </p:tgtEl>
                                        <p:attrNameLst>
                                          <p:attrName>style.visibility</p:attrName>
                                        </p:attrNameLst>
                                      </p:cBhvr>
                                      <p:to>
                                        <p:strVal val="visible"/>
                                      </p:to>
                                    </p:set>
                                    <p:anim calcmode="lin" valueType="num">
                                      <p:cBhvr>
                                        <p:cTn id="59" dur="500" fill="hold"/>
                                        <p:tgtEl>
                                          <p:spTgt spid="111"/>
                                        </p:tgtEl>
                                        <p:attrNameLst>
                                          <p:attrName>ppt_w</p:attrName>
                                        </p:attrNameLst>
                                      </p:cBhvr>
                                      <p:tavLst>
                                        <p:tav tm="0">
                                          <p:val>
                                            <p:fltVal val="0"/>
                                          </p:val>
                                        </p:tav>
                                        <p:tav tm="100000">
                                          <p:val>
                                            <p:strVal val="#ppt_w"/>
                                          </p:val>
                                        </p:tav>
                                      </p:tavLst>
                                    </p:anim>
                                    <p:anim calcmode="lin" valueType="num">
                                      <p:cBhvr>
                                        <p:cTn id="60" dur="500" fill="hold"/>
                                        <p:tgtEl>
                                          <p:spTgt spid="111"/>
                                        </p:tgtEl>
                                        <p:attrNameLst>
                                          <p:attrName>ppt_h</p:attrName>
                                        </p:attrNameLst>
                                      </p:cBhvr>
                                      <p:tavLst>
                                        <p:tav tm="0">
                                          <p:val>
                                            <p:fltVal val="0"/>
                                          </p:val>
                                        </p:tav>
                                        <p:tav tm="100000">
                                          <p:val>
                                            <p:strVal val="#ppt_h"/>
                                          </p:val>
                                        </p:tav>
                                      </p:tavLst>
                                    </p:anim>
                                    <p:animEffect transition="in" filter="fade">
                                      <p:cBhvr>
                                        <p:cTn id="61" dur="500"/>
                                        <p:tgtEl>
                                          <p:spTgt spid="111"/>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82"/>
                                        </p:tgtEl>
                                        <p:attrNameLst>
                                          <p:attrName>style.visibility</p:attrName>
                                        </p:attrNameLst>
                                      </p:cBhvr>
                                      <p:to>
                                        <p:strVal val="visible"/>
                                      </p:to>
                                    </p:set>
                                    <p:anim calcmode="lin" valueType="num">
                                      <p:cBhvr>
                                        <p:cTn id="64" dur="500" fill="hold"/>
                                        <p:tgtEl>
                                          <p:spTgt spid="82"/>
                                        </p:tgtEl>
                                        <p:attrNameLst>
                                          <p:attrName>ppt_w</p:attrName>
                                        </p:attrNameLst>
                                      </p:cBhvr>
                                      <p:tavLst>
                                        <p:tav tm="0">
                                          <p:val>
                                            <p:fltVal val="0"/>
                                          </p:val>
                                        </p:tav>
                                        <p:tav tm="100000">
                                          <p:val>
                                            <p:strVal val="#ppt_w"/>
                                          </p:val>
                                        </p:tav>
                                      </p:tavLst>
                                    </p:anim>
                                    <p:anim calcmode="lin" valueType="num">
                                      <p:cBhvr>
                                        <p:cTn id="65" dur="500" fill="hold"/>
                                        <p:tgtEl>
                                          <p:spTgt spid="82"/>
                                        </p:tgtEl>
                                        <p:attrNameLst>
                                          <p:attrName>ppt_h</p:attrName>
                                        </p:attrNameLst>
                                      </p:cBhvr>
                                      <p:tavLst>
                                        <p:tav tm="0">
                                          <p:val>
                                            <p:fltVal val="0"/>
                                          </p:val>
                                        </p:tav>
                                        <p:tav tm="100000">
                                          <p:val>
                                            <p:strVal val="#ppt_h"/>
                                          </p:val>
                                        </p:tav>
                                      </p:tavLst>
                                    </p:anim>
                                    <p:animEffect transition="in" filter="fade">
                                      <p:cBhvr>
                                        <p:cTn id="66" dur="500"/>
                                        <p:tgtEl>
                                          <p:spTgt spid="82"/>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83"/>
                                        </p:tgtEl>
                                        <p:attrNameLst>
                                          <p:attrName>style.visibility</p:attrName>
                                        </p:attrNameLst>
                                      </p:cBhvr>
                                      <p:to>
                                        <p:strVal val="visible"/>
                                      </p:to>
                                    </p:set>
                                    <p:anim calcmode="lin" valueType="num">
                                      <p:cBhvr>
                                        <p:cTn id="69" dur="500" fill="hold"/>
                                        <p:tgtEl>
                                          <p:spTgt spid="83"/>
                                        </p:tgtEl>
                                        <p:attrNameLst>
                                          <p:attrName>ppt_w</p:attrName>
                                        </p:attrNameLst>
                                      </p:cBhvr>
                                      <p:tavLst>
                                        <p:tav tm="0">
                                          <p:val>
                                            <p:fltVal val="0"/>
                                          </p:val>
                                        </p:tav>
                                        <p:tav tm="100000">
                                          <p:val>
                                            <p:strVal val="#ppt_w"/>
                                          </p:val>
                                        </p:tav>
                                      </p:tavLst>
                                    </p:anim>
                                    <p:anim calcmode="lin" valueType="num">
                                      <p:cBhvr>
                                        <p:cTn id="70" dur="500" fill="hold"/>
                                        <p:tgtEl>
                                          <p:spTgt spid="83"/>
                                        </p:tgtEl>
                                        <p:attrNameLst>
                                          <p:attrName>ppt_h</p:attrName>
                                        </p:attrNameLst>
                                      </p:cBhvr>
                                      <p:tavLst>
                                        <p:tav tm="0">
                                          <p:val>
                                            <p:fltVal val="0"/>
                                          </p:val>
                                        </p:tav>
                                        <p:tav tm="100000">
                                          <p:val>
                                            <p:strVal val="#ppt_h"/>
                                          </p:val>
                                        </p:tav>
                                      </p:tavLst>
                                    </p:anim>
                                    <p:animEffect transition="in" filter="fade">
                                      <p:cBhvr>
                                        <p:cTn id="71" dur="500"/>
                                        <p:tgtEl>
                                          <p:spTgt spid="83"/>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84"/>
                                        </p:tgtEl>
                                        <p:attrNameLst>
                                          <p:attrName>style.visibility</p:attrName>
                                        </p:attrNameLst>
                                      </p:cBhvr>
                                      <p:to>
                                        <p:strVal val="visible"/>
                                      </p:to>
                                    </p:set>
                                    <p:anim calcmode="lin" valueType="num">
                                      <p:cBhvr>
                                        <p:cTn id="74" dur="500" fill="hold"/>
                                        <p:tgtEl>
                                          <p:spTgt spid="84"/>
                                        </p:tgtEl>
                                        <p:attrNameLst>
                                          <p:attrName>ppt_w</p:attrName>
                                        </p:attrNameLst>
                                      </p:cBhvr>
                                      <p:tavLst>
                                        <p:tav tm="0">
                                          <p:val>
                                            <p:fltVal val="0"/>
                                          </p:val>
                                        </p:tav>
                                        <p:tav tm="100000">
                                          <p:val>
                                            <p:strVal val="#ppt_w"/>
                                          </p:val>
                                        </p:tav>
                                      </p:tavLst>
                                    </p:anim>
                                    <p:anim calcmode="lin" valueType="num">
                                      <p:cBhvr>
                                        <p:cTn id="75" dur="500" fill="hold"/>
                                        <p:tgtEl>
                                          <p:spTgt spid="84"/>
                                        </p:tgtEl>
                                        <p:attrNameLst>
                                          <p:attrName>ppt_h</p:attrName>
                                        </p:attrNameLst>
                                      </p:cBhvr>
                                      <p:tavLst>
                                        <p:tav tm="0">
                                          <p:val>
                                            <p:fltVal val="0"/>
                                          </p:val>
                                        </p:tav>
                                        <p:tav tm="100000">
                                          <p:val>
                                            <p:strVal val="#ppt_h"/>
                                          </p:val>
                                        </p:tav>
                                      </p:tavLst>
                                    </p:anim>
                                    <p:animEffect transition="in" filter="fade">
                                      <p:cBhvr>
                                        <p:cTn id="76" dur="500"/>
                                        <p:tgtEl>
                                          <p:spTgt spid="84"/>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113"/>
                                        </p:tgtEl>
                                        <p:attrNameLst>
                                          <p:attrName>style.visibility</p:attrName>
                                        </p:attrNameLst>
                                      </p:cBhvr>
                                      <p:to>
                                        <p:strVal val="visible"/>
                                      </p:to>
                                    </p:set>
                                    <p:anim calcmode="lin" valueType="num">
                                      <p:cBhvr>
                                        <p:cTn id="79" dur="500" fill="hold"/>
                                        <p:tgtEl>
                                          <p:spTgt spid="113"/>
                                        </p:tgtEl>
                                        <p:attrNameLst>
                                          <p:attrName>ppt_w</p:attrName>
                                        </p:attrNameLst>
                                      </p:cBhvr>
                                      <p:tavLst>
                                        <p:tav tm="0">
                                          <p:val>
                                            <p:fltVal val="0"/>
                                          </p:val>
                                        </p:tav>
                                        <p:tav tm="100000">
                                          <p:val>
                                            <p:strVal val="#ppt_w"/>
                                          </p:val>
                                        </p:tav>
                                      </p:tavLst>
                                    </p:anim>
                                    <p:anim calcmode="lin" valueType="num">
                                      <p:cBhvr>
                                        <p:cTn id="80" dur="500" fill="hold"/>
                                        <p:tgtEl>
                                          <p:spTgt spid="113"/>
                                        </p:tgtEl>
                                        <p:attrNameLst>
                                          <p:attrName>ppt_h</p:attrName>
                                        </p:attrNameLst>
                                      </p:cBhvr>
                                      <p:tavLst>
                                        <p:tav tm="0">
                                          <p:val>
                                            <p:fltVal val="0"/>
                                          </p:val>
                                        </p:tav>
                                        <p:tav tm="100000">
                                          <p:val>
                                            <p:strVal val="#ppt_h"/>
                                          </p:val>
                                        </p:tav>
                                      </p:tavLst>
                                    </p:anim>
                                    <p:animEffect transition="in" filter="fade">
                                      <p:cBhvr>
                                        <p:cTn id="81" dur="500"/>
                                        <p:tgtEl>
                                          <p:spTgt spid="113"/>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74"/>
                                        </p:tgtEl>
                                        <p:attrNameLst>
                                          <p:attrName>style.visibility</p:attrName>
                                        </p:attrNameLst>
                                      </p:cBhvr>
                                      <p:to>
                                        <p:strVal val="visible"/>
                                      </p:to>
                                    </p:set>
                                    <p:anim calcmode="lin" valueType="num">
                                      <p:cBhvr>
                                        <p:cTn id="84" dur="500" fill="hold"/>
                                        <p:tgtEl>
                                          <p:spTgt spid="74"/>
                                        </p:tgtEl>
                                        <p:attrNameLst>
                                          <p:attrName>ppt_w</p:attrName>
                                        </p:attrNameLst>
                                      </p:cBhvr>
                                      <p:tavLst>
                                        <p:tav tm="0">
                                          <p:val>
                                            <p:fltVal val="0"/>
                                          </p:val>
                                        </p:tav>
                                        <p:tav tm="100000">
                                          <p:val>
                                            <p:strVal val="#ppt_w"/>
                                          </p:val>
                                        </p:tav>
                                      </p:tavLst>
                                    </p:anim>
                                    <p:anim calcmode="lin" valueType="num">
                                      <p:cBhvr>
                                        <p:cTn id="85" dur="500" fill="hold"/>
                                        <p:tgtEl>
                                          <p:spTgt spid="74"/>
                                        </p:tgtEl>
                                        <p:attrNameLst>
                                          <p:attrName>ppt_h</p:attrName>
                                        </p:attrNameLst>
                                      </p:cBhvr>
                                      <p:tavLst>
                                        <p:tav tm="0">
                                          <p:val>
                                            <p:fltVal val="0"/>
                                          </p:val>
                                        </p:tav>
                                        <p:tav tm="100000">
                                          <p:val>
                                            <p:strVal val="#ppt_h"/>
                                          </p:val>
                                        </p:tav>
                                      </p:tavLst>
                                    </p:anim>
                                    <p:animEffect transition="in" filter="fade">
                                      <p:cBhvr>
                                        <p:cTn id="86"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69" grpId="0" animBg="1"/>
      <p:bldP spid="72" grpId="0" animBg="1"/>
      <p:bldP spid="74" grpId="0" animBg="1"/>
      <p:bldP spid="82" grpId="0" animBg="1"/>
      <p:bldP spid="83" grpId="0" animBg="1"/>
      <p:bldP spid="84" grpId="0" animBg="1"/>
      <p:bldP spid="111" grpId="0"/>
      <p:bldP spid="112" grpId="0"/>
      <p:bldP spid="11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338938" y="888363"/>
            <a:ext cx="9568543" cy="725714"/>
          </a:xfrm>
        </p:spPr>
        <p:txBody>
          <a:bodyPr>
            <a:normAutofit/>
          </a:bodyPr>
          <a:lstStyle/>
          <a:p>
            <a:pPr algn="ctr"/>
            <a:r>
              <a:rPr lang="en-IN" sz="3600" b="1" dirty="0">
                <a:solidFill>
                  <a:schemeClr val="accent1">
                    <a:lumMod val="50000"/>
                  </a:schemeClr>
                </a:solidFill>
                <a:cs typeface="Times New Roman" panose="02020603050405020304" pitchFamily="18" charset="0"/>
              </a:rPr>
              <a:t>What is Factor </a:t>
            </a:r>
            <a:r>
              <a:rPr lang="en-IN" sz="3600" b="1" dirty="0" smtClean="0">
                <a:solidFill>
                  <a:schemeClr val="accent1">
                    <a:lumMod val="50000"/>
                  </a:schemeClr>
                </a:solidFill>
                <a:cs typeface="Times New Roman" panose="02020603050405020304" pitchFamily="18" charset="0"/>
              </a:rPr>
              <a:t>Analysis ?</a:t>
            </a:r>
            <a:endParaRPr lang="en-US" sz="3600" b="1" dirty="0">
              <a:solidFill>
                <a:schemeClr val="accent1">
                  <a:lumMod val="50000"/>
                </a:schemeClr>
              </a:solidFill>
              <a:cs typeface="Times New Roman" panose="02020603050405020304" pitchFamily="18" charset="0"/>
            </a:endParaRPr>
          </a:p>
        </p:txBody>
      </p:sp>
      <p:sp>
        <p:nvSpPr>
          <p:cNvPr id="3" name="Content Placeholder 2"/>
          <p:cNvSpPr>
            <a:spLocks noGrp="1"/>
          </p:cNvSpPr>
          <p:nvPr>
            <p:ph idx="1"/>
          </p:nvPr>
        </p:nvSpPr>
        <p:spPr>
          <a:xfrm>
            <a:off x="972212" y="1646789"/>
            <a:ext cx="10302000" cy="2177143"/>
          </a:xfrm>
        </p:spPr>
        <p:txBody>
          <a:bodyPr>
            <a:normAutofit/>
          </a:bodyPr>
          <a:lstStyle/>
          <a:p>
            <a:pPr>
              <a:buFont typeface="Wingdings" panose="05000000000000000000" pitchFamily="2" charset="2"/>
              <a:buChar char="§"/>
            </a:pPr>
            <a:r>
              <a:rPr lang="en-IN" sz="2000" dirty="0">
                <a:cs typeface="Times New Roman" panose="02020603050405020304" pitchFamily="18" charset="0"/>
              </a:rPr>
              <a:t>Factor analysis is a useful method of reducing data complexity by reducing the number of variables under </a:t>
            </a:r>
            <a:r>
              <a:rPr lang="en-IN" sz="2000" dirty="0" smtClean="0">
                <a:cs typeface="Times New Roman" panose="02020603050405020304" pitchFamily="18" charset="0"/>
              </a:rPr>
              <a:t>study</a:t>
            </a:r>
            <a:endParaRPr lang="en-IN" sz="2000" dirty="0">
              <a:cs typeface="Times New Roman" panose="02020603050405020304" pitchFamily="18" charset="0"/>
            </a:endParaRPr>
          </a:p>
          <a:p>
            <a:pPr>
              <a:buFont typeface="Wingdings" panose="05000000000000000000" pitchFamily="2" charset="2"/>
              <a:buChar char="§"/>
            </a:pPr>
            <a:r>
              <a:rPr lang="en-IN" sz="2000" dirty="0">
                <a:cs typeface="Times New Roman" panose="02020603050405020304" pitchFamily="18" charset="0"/>
              </a:rPr>
              <a:t>It is a set of techniques which analyses correlations between variables, and reduces their number into fewer uncorrelated and unobservable “factors” which explain much of the original data, more </a:t>
            </a:r>
            <a:r>
              <a:rPr lang="en-IN" sz="2000" dirty="0" smtClean="0">
                <a:cs typeface="Times New Roman" panose="02020603050405020304" pitchFamily="18" charset="0"/>
              </a:rPr>
              <a:t>economically</a:t>
            </a:r>
            <a:endParaRPr lang="en-IN" sz="2000" dirty="0">
              <a:cs typeface="Times New Roman" panose="02020603050405020304" pitchFamily="18" charset="0"/>
            </a:endParaRPr>
          </a:p>
          <a:p>
            <a:pPr>
              <a:buFont typeface="Wingdings" panose="05000000000000000000" pitchFamily="2" charset="2"/>
              <a:buChar char="§"/>
            </a:pPr>
            <a:endParaRPr lang="en-US" sz="2000" dirty="0"/>
          </a:p>
        </p:txBody>
      </p:sp>
      <p:sp>
        <p:nvSpPr>
          <p:cNvPr id="4" name="Rectangle 3"/>
          <p:cNvSpPr/>
          <p:nvPr/>
        </p:nvSpPr>
        <p:spPr>
          <a:xfrm>
            <a:off x="3693922" y="3630830"/>
            <a:ext cx="4858574" cy="584775"/>
          </a:xfrm>
          <a:prstGeom prst="rect">
            <a:avLst/>
          </a:prstGeom>
        </p:spPr>
        <p:txBody>
          <a:bodyPr wrap="none">
            <a:spAutoFit/>
          </a:bodyPr>
          <a:lstStyle/>
          <a:p>
            <a:r>
              <a:rPr lang="en-IN" sz="3200" b="1" dirty="0">
                <a:solidFill>
                  <a:schemeClr val="accent1">
                    <a:lumMod val="50000"/>
                  </a:schemeClr>
                </a:solidFill>
                <a:latin typeface="+mj-lt"/>
                <a:cs typeface="Times New Roman" panose="02020603050405020304" pitchFamily="18" charset="0"/>
              </a:rPr>
              <a:t>Basic Steps In Factor Analysis</a:t>
            </a:r>
            <a:endParaRPr lang="en-US" sz="3200" dirty="0">
              <a:solidFill>
                <a:schemeClr val="accent1">
                  <a:lumMod val="50000"/>
                </a:schemeClr>
              </a:solidFill>
              <a:latin typeface="+mj-lt"/>
            </a:endParaRPr>
          </a:p>
        </p:txBody>
      </p:sp>
      <p:sp>
        <p:nvSpPr>
          <p:cNvPr id="5" name="Rectangle 4"/>
          <p:cNvSpPr/>
          <p:nvPr/>
        </p:nvSpPr>
        <p:spPr>
          <a:xfrm>
            <a:off x="972212" y="4296015"/>
            <a:ext cx="10302000" cy="1323439"/>
          </a:xfrm>
          <a:prstGeom prst="rect">
            <a:avLst/>
          </a:prstGeom>
        </p:spPr>
        <p:txBody>
          <a:bodyPr wrap="square">
            <a:spAutoFit/>
          </a:bodyPr>
          <a:lstStyle/>
          <a:p>
            <a:pPr marL="342900" indent="-342900">
              <a:buFont typeface="Wingdings" panose="05000000000000000000" pitchFamily="2" charset="2"/>
              <a:buChar char="§"/>
            </a:pPr>
            <a:r>
              <a:rPr lang="en-IN" sz="2000" dirty="0">
                <a:cs typeface="Times New Roman" panose="02020603050405020304" pitchFamily="18" charset="0"/>
              </a:rPr>
              <a:t>Calculate a correlation matrix of all variables to be used in the </a:t>
            </a:r>
            <a:r>
              <a:rPr lang="en-IN" sz="2000" dirty="0" smtClean="0">
                <a:cs typeface="Times New Roman" panose="02020603050405020304" pitchFamily="18" charset="0"/>
              </a:rPr>
              <a:t>analysis</a:t>
            </a:r>
            <a:endParaRPr lang="en-IN" sz="2000" dirty="0">
              <a:cs typeface="Times New Roman" panose="02020603050405020304" pitchFamily="18" charset="0"/>
            </a:endParaRPr>
          </a:p>
          <a:p>
            <a:pPr marL="342900" indent="-342900">
              <a:buFont typeface="Wingdings" panose="05000000000000000000" pitchFamily="2" charset="2"/>
              <a:buChar char="§"/>
            </a:pPr>
            <a:r>
              <a:rPr lang="en-IN" sz="2000" dirty="0">
                <a:cs typeface="Times New Roman" panose="02020603050405020304" pitchFamily="18" charset="0"/>
              </a:rPr>
              <a:t>Extract the factors. (Method used: </a:t>
            </a:r>
            <a:r>
              <a:rPr lang="en-IN" sz="2000" b="1" dirty="0">
                <a:cs typeface="Times New Roman" panose="02020603050405020304" pitchFamily="18" charset="0"/>
              </a:rPr>
              <a:t>Principal Component Analysis</a:t>
            </a:r>
            <a:r>
              <a:rPr lang="en-IN" sz="2000" dirty="0">
                <a:cs typeface="Times New Roman" panose="02020603050405020304" pitchFamily="18" charset="0"/>
              </a:rPr>
              <a:t>)</a:t>
            </a:r>
          </a:p>
          <a:p>
            <a:pPr marL="342900" indent="-342900">
              <a:buFont typeface="Wingdings" panose="05000000000000000000" pitchFamily="2" charset="2"/>
              <a:buChar char="§"/>
            </a:pPr>
            <a:r>
              <a:rPr lang="en-IN" sz="2000" dirty="0">
                <a:cs typeface="Times New Roman" panose="02020603050405020304" pitchFamily="18" charset="0"/>
              </a:rPr>
              <a:t>Rotate to create a more understandable factor structure (Method used is </a:t>
            </a:r>
            <a:r>
              <a:rPr lang="en-IN" sz="2000" b="1" dirty="0" err="1">
                <a:cs typeface="Times New Roman" panose="02020603050405020304" pitchFamily="18" charset="0"/>
              </a:rPr>
              <a:t>Varimax</a:t>
            </a:r>
            <a:r>
              <a:rPr lang="en-IN" sz="2000" dirty="0">
                <a:cs typeface="Times New Roman" panose="02020603050405020304" pitchFamily="18" charset="0"/>
              </a:rPr>
              <a:t>)</a:t>
            </a:r>
          </a:p>
          <a:p>
            <a:pPr marL="342900" indent="-342900">
              <a:buFont typeface="Wingdings" panose="05000000000000000000" pitchFamily="2" charset="2"/>
              <a:buChar char="§"/>
            </a:pPr>
            <a:r>
              <a:rPr lang="en-IN" sz="2000" dirty="0">
                <a:cs typeface="Times New Roman" panose="02020603050405020304" pitchFamily="18" charset="0"/>
              </a:rPr>
              <a:t>Interpret the </a:t>
            </a:r>
            <a:r>
              <a:rPr lang="en-IN" sz="2000" dirty="0" smtClean="0">
                <a:cs typeface="Times New Roman" panose="02020603050405020304" pitchFamily="18" charset="0"/>
              </a:rPr>
              <a:t>results</a:t>
            </a:r>
            <a:endParaRPr lang="en-IN" sz="2000" dirty="0">
              <a:cs typeface="Times New Roman" panose="02020603050405020304" pitchFamily="18" charset="0"/>
            </a:endParaRPr>
          </a:p>
        </p:txBody>
      </p:sp>
    </p:spTree>
    <p:extLst>
      <p:ext uri="{BB962C8B-B14F-4D97-AF65-F5344CB8AC3E}">
        <p14:creationId xmlns:p14="http://schemas.microsoft.com/office/powerpoint/2010/main" val="347189882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anim calcmode="lin" valueType="num">
                                      <p:cBhvr>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anim calcmode="lin" valueType="num">
                                      <p:cBhvr>
                                        <p:cTn id="2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animEffect transition="in" filter="fade">
                                      <p:cBhvr>
                                        <p:cTn id="31" dur="500"/>
                                        <p:tgtEl>
                                          <p:spTgt spid="5">
                                            <p:txEl>
                                              <p:pRg st="0" end="0"/>
                                            </p:txEl>
                                          </p:spTgt>
                                        </p:tgtEl>
                                      </p:cBhvr>
                                    </p:animEffect>
                                    <p:anim calcmode="lin" valueType="num">
                                      <p:cBhvr>
                                        <p:cTn id="3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33" dur="5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5">
                                            <p:txEl>
                                              <p:pRg st="1" end="1"/>
                                            </p:txEl>
                                          </p:spTgt>
                                        </p:tgtEl>
                                        <p:attrNameLst>
                                          <p:attrName>style.visibility</p:attrName>
                                        </p:attrNameLst>
                                      </p:cBhvr>
                                      <p:to>
                                        <p:strVal val="visible"/>
                                      </p:to>
                                    </p:set>
                                    <p:animEffect transition="in" filter="fade">
                                      <p:cBhvr>
                                        <p:cTn id="38" dur="500"/>
                                        <p:tgtEl>
                                          <p:spTgt spid="5">
                                            <p:txEl>
                                              <p:pRg st="1" end="1"/>
                                            </p:txEl>
                                          </p:spTgt>
                                        </p:tgtEl>
                                      </p:cBhvr>
                                    </p:animEffect>
                                    <p:anim calcmode="lin" valueType="num">
                                      <p:cBhvr>
                                        <p:cTn id="39"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40" dur="5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5">
                                            <p:txEl>
                                              <p:pRg st="2" end="2"/>
                                            </p:txEl>
                                          </p:spTgt>
                                        </p:tgtEl>
                                        <p:attrNameLst>
                                          <p:attrName>style.visibility</p:attrName>
                                        </p:attrNameLst>
                                      </p:cBhvr>
                                      <p:to>
                                        <p:strVal val="visible"/>
                                      </p:to>
                                    </p:set>
                                    <p:animEffect transition="in" filter="fade">
                                      <p:cBhvr>
                                        <p:cTn id="45" dur="500"/>
                                        <p:tgtEl>
                                          <p:spTgt spid="5">
                                            <p:txEl>
                                              <p:pRg st="2" end="2"/>
                                            </p:txEl>
                                          </p:spTgt>
                                        </p:tgtEl>
                                      </p:cBhvr>
                                    </p:animEffect>
                                    <p:anim calcmode="lin" valueType="num">
                                      <p:cBhvr>
                                        <p:cTn id="46"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47" dur="5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5">
                                            <p:txEl>
                                              <p:pRg st="3" end="3"/>
                                            </p:txEl>
                                          </p:spTgt>
                                        </p:tgtEl>
                                        <p:attrNameLst>
                                          <p:attrName>style.visibility</p:attrName>
                                        </p:attrNameLst>
                                      </p:cBhvr>
                                      <p:to>
                                        <p:strVal val="visible"/>
                                      </p:to>
                                    </p:set>
                                    <p:animEffect transition="in" filter="fade">
                                      <p:cBhvr>
                                        <p:cTn id="52" dur="500"/>
                                        <p:tgtEl>
                                          <p:spTgt spid="5">
                                            <p:txEl>
                                              <p:pRg st="3" end="3"/>
                                            </p:txEl>
                                          </p:spTgt>
                                        </p:tgtEl>
                                      </p:cBhvr>
                                    </p:animEffect>
                                    <p:anim calcmode="lin" valueType="num">
                                      <p:cBhvr>
                                        <p:cTn id="5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54" dur="5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4993230" y="626795"/>
            <a:ext cx="2205540" cy="646331"/>
          </a:xfrm>
          <a:prstGeom prst="rect">
            <a:avLst/>
          </a:prstGeom>
          <a:noFill/>
        </p:spPr>
        <p:txBody>
          <a:bodyPr wrap="none" rtlCol="0">
            <a:spAutoFit/>
          </a:bodyPr>
          <a:lstStyle/>
          <a:p>
            <a:r>
              <a:rPr lang="en-US" sz="3600" u="sng" dirty="0" smtClean="0">
                <a:solidFill>
                  <a:schemeClr val="accent1">
                    <a:lumMod val="50000"/>
                  </a:schemeClr>
                </a:solidFill>
              </a:rPr>
              <a:t>VARIABLES</a:t>
            </a:r>
            <a:endParaRPr lang="en-US" sz="3600" dirty="0">
              <a:solidFill>
                <a:schemeClr val="accent1">
                  <a:lumMod val="50000"/>
                </a:schemeClr>
              </a:solidFill>
            </a:endParaRPr>
          </a:p>
        </p:txBody>
      </p:sp>
      <p:sp>
        <p:nvSpPr>
          <p:cNvPr id="4" name="TextBox 3"/>
          <p:cNvSpPr txBox="1"/>
          <p:nvPr/>
        </p:nvSpPr>
        <p:spPr>
          <a:xfrm>
            <a:off x="968622" y="1599452"/>
            <a:ext cx="6096919" cy="4862870"/>
          </a:xfrm>
          <a:prstGeom prst="rect">
            <a:avLst/>
          </a:prstGeom>
          <a:noFill/>
        </p:spPr>
        <p:txBody>
          <a:bodyPr wrap="square" rtlCol="0">
            <a:spAutoFit/>
          </a:bodyPr>
          <a:lstStyle/>
          <a:p>
            <a:r>
              <a:rPr lang="en-US" sz="1600" dirty="0">
                <a:solidFill>
                  <a:prstClr val="black"/>
                </a:solidFill>
              </a:rPr>
              <a:t>F1 : Convenient location of bank and its main branches</a:t>
            </a:r>
            <a:r>
              <a:rPr lang="en-US" sz="1600" dirty="0" smtClean="0">
                <a:solidFill>
                  <a:prstClr val="black"/>
                </a:solidFill>
              </a:rPr>
              <a:t>.</a:t>
            </a:r>
            <a:endParaRPr lang="en-US" sz="1600" dirty="0">
              <a:solidFill>
                <a:prstClr val="black"/>
              </a:solidFill>
            </a:endParaRPr>
          </a:p>
          <a:p>
            <a:r>
              <a:rPr lang="en-US" sz="1600" dirty="0">
                <a:solidFill>
                  <a:prstClr val="black"/>
                </a:solidFill>
              </a:rPr>
              <a:t>F2 : Extended operation hours (i.e. Saturday’s, evening, </a:t>
            </a:r>
            <a:r>
              <a:rPr lang="en-US" sz="1600" dirty="0" err="1">
                <a:solidFill>
                  <a:prstClr val="black"/>
                </a:solidFill>
              </a:rPr>
              <a:t>etc</a:t>
            </a:r>
            <a:r>
              <a:rPr lang="en-US" sz="1600" dirty="0" smtClean="0">
                <a:solidFill>
                  <a:prstClr val="black"/>
                </a:solidFill>
              </a:rPr>
              <a:t>).</a:t>
            </a:r>
            <a:endParaRPr lang="en-US" sz="1600" dirty="0">
              <a:solidFill>
                <a:prstClr val="black"/>
              </a:solidFill>
            </a:endParaRPr>
          </a:p>
          <a:p>
            <a:r>
              <a:rPr lang="en-US" sz="1600" dirty="0">
                <a:solidFill>
                  <a:prstClr val="black"/>
                </a:solidFill>
              </a:rPr>
              <a:t>F3 : Recommendation from family/relatives.</a:t>
            </a:r>
          </a:p>
          <a:p>
            <a:r>
              <a:rPr lang="en-US" sz="1600" dirty="0">
                <a:solidFill>
                  <a:prstClr val="black"/>
                </a:solidFill>
              </a:rPr>
              <a:t>F4 : Recommendation from friends/colleagues.</a:t>
            </a:r>
          </a:p>
          <a:p>
            <a:r>
              <a:rPr lang="en-US" sz="1600" dirty="0">
                <a:solidFill>
                  <a:prstClr val="black"/>
                </a:solidFill>
              </a:rPr>
              <a:t>F5 : Availability of ATM in several locations.</a:t>
            </a:r>
          </a:p>
          <a:p>
            <a:r>
              <a:rPr lang="en-US" sz="1600" dirty="0">
                <a:solidFill>
                  <a:prstClr val="black"/>
                </a:solidFill>
              </a:rPr>
              <a:t>F6 : Convenient ATM locations.</a:t>
            </a:r>
          </a:p>
          <a:p>
            <a:r>
              <a:rPr lang="en-US" sz="1600" dirty="0">
                <a:solidFill>
                  <a:prstClr val="black"/>
                </a:solidFill>
              </a:rPr>
              <a:t>F7 : Low interest rate on loans.</a:t>
            </a:r>
          </a:p>
          <a:p>
            <a:r>
              <a:rPr lang="en-US" sz="1600" dirty="0">
                <a:solidFill>
                  <a:prstClr val="black"/>
                </a:solidFill>
              </a:rPr>
              <a:t>F8 : High interest rate on savings.</a:t>
            </a:r>
          </a:p>
          <a:p>
            <a:r>
              <a:rPr lang="en-US" sz="1600" dirty="0">
                <a:solidFill>
                  <a:prstClr val="black"/>
                </a:solidFill>
              </a:rPr>
              <a:t>F9 : Low service charge on products/services.</a:t>
            </a:r>
          </a:p>
          <a:p>
            <a:r>
              <a:rPr lang="en-US" sz="1600" dirty="0">
                <a:solidFill>
                  <a:prstClr val="black"/>
                </a:solidFill>
              </a:rPr>
              <a:t>F10: Internet/Online banking facility.</a:t>
            </a:r>
          </a:p>
          <a:p>
            <a:r>
              <a:rPr lang="en-US" sz="1600" dirty="0">
                <a:solidFill>
                  <a:prstClr val="black"/>
                </a:solidFill>
              </a:rPr>
              <a:t>F11: Parking facility.</a:t>
            </a:r>
          </a:p>
          <a:p>
            <a:r>
              <a:rPr lang="en-US" sz="1600" dirty="0">
                <a:solidFill>
                  <a:prstClr val="black"/>
                </a:solidFill>
              </a:rPr>
              <a:t>F12: Phone banking facility.</a:t>
            </a:r>
          </a:p>
          <a:p>
            <a:r>
              <a:rPr lang="en-US" sz="1600" dirty="0">
                <a:solidFill>
                  <a:prstClr val="black"/>
                </a:solidFill>
              </a:rPr>
              <a:t>F13: Friendly/pleasing manners of staff.</a:t>
            </a:r>
          </a:p>
          <a:p>
            <a:r>
              <a:rPr lang="en-US" sz="1600" dirty="0">
                <a:solidFill>
                  <a:prstClr val="black"/>
                </a:solidFill>
              </a:rPr>
              <a:t>F14: Transactions Alert and regular communication </a:t>
            </a:r>
            <a:r>
              <a:rPr lang="en-US" sz="1600" dirty="0" smtClean="0">
                <a:solidFill>
                  <a:prstClr val="black"/>
                </a:solidFill>
              </a:rPr>
              <a:t>with</a:t>
            </a:r>
            <a:br>
              <a:rPr lang="en-US" sz="1600" dirty="0" smtClean="0">
                <a:solidFill>
                  <a:prstClr val="black"/>
                </a:solidFill>
              </a:rPr>
            </a:br>
            <a:r>
              <a:rPr lang="en-US" sz="1600" dirty="0" smtClean="0">
                <a:solidFill>
                  <a:prstClr val="black"/>
                </a:solidFill>
              </a:rPr>
              <a:t>         customers</a:t>
            </a:r>
            <a:r>
              <a:rPr lang="en-US" sz="1600" dirty="0">
                <a:solidFill>
                  <a:prstClr val="black"/>
                </a:solidFill>
              </a:rPr>
              <a:t>.</a:t>
            </a:r>
          </a:p>
          <a:p>
            <a:r>
              <a:rPr lang="en-US" sz="1600" dirty="0">
                <a:solidFill>
                  <a:prstClr val="black"/>
                </a:solidFill>
              </a:rPr>
              <a:t>F15: Ease of opening an account.</a:t>
            </a:r>
          </a:p>
          <a:p>
            <a:r>
              <a:rPr lang="en-US" sz="1600" dirty="0">
                <a:solidFill>
                  <a:prstClr val="black"/>
                </a:solidFill>
              </a:rPr>
              <a:t>F16: Low account fees.</a:t>
            </a:r>
          </a:p>
          <a:p>
            <a:endParaRPr lang="en-US" sz="1600" dirty="0">
              <a:solidFill>
                <a:prstClr val="black"/>
              </a:solidFill>
            </a:endParaRPr>
          </a:p>
          <a:p>
            <a:endParaRPr lang="en-US" sz="1400" dirty="0">
              <a:solidFill>
                <a:prstClr val="black"/>
              </a:solidFill>
            </a:endParaRPr>
          </a:p>
        </p:txBody>
      </p:sp>
      <p:sp>
        <p:nvSpPr>
          <p:cNvPr id="5" name="TextBox 4"/>
          <p:cNvSpPr txBox="1"/>
          <p:nvPr/>
        </p:nvSpPr>
        <p:spPr>
          <a:xfrm>
            <a:off x="6666853" y="1605774"/>
            <a:ext cx="4749955" cy="4862870"/>
          </a:xfrm>
          <a:prstGeom prst="rect">
            <a:avLst/>
          </a:prstGeom>
          <a:noFill/>
        </p:spPr>
        <p:txBody>
          <a:bodyPr wrap="none" rtlCol="0">
            <a:spAutoFit/>
          </a:bodyPr>
          <a:lstStyle/>
          <a:p>
            <a:r>
              <a:rPr lang="en-US" sz="1600" dirty="0">
                <a:solidFill>
                  <a:prstClr val="black"/>
                </a:solidFill>
              </a:rPr>
              <a:t>F17: Fast and efficiency services.</a:t>
            </a:r>
          </a:p>
          <a:p>
            <a:r>
              <a:rPr lang="en-US" sz="1600" dirty="0">
                <a:solidFill>
                  <a:prstClr val="black"/>
                </a:solidFill>
              </a:rPr>
              <a:t>F18: Reputation and image of bank.</a:t>
            </a:r>
          </a:p>
          <a:p>
            <a:r>
              <a:rPr lang="en-US" sz="1600" dirty="0">
                <a:solidFill>
                  <a:prstClr val="black"/>
                </a:solidFill>
              </a:rPr>
              <a:t>F19: External appearance of bank.</a:t>
            </a:r>
          </a:p>
          <a:p>
            <a:r>
              <a:rPr lang="en-US" sz="1600" dirty="0">
                <a:solidFill>
                  <a:prstClr val="black"/>
                </a:solidFill>
              </a:rPr>
              <a:t>F20: Knowledge, skill and expertise of staff.</a:t>
            </a:r>
          </a:p>
          <a:p>
            <a:r>
              <a:rPr lang="en-US" sz="1600" dirty="0">
                <a:solidFill>
                  <a:prstClr val="black"/>
                </a:solidFill>
              </a:rPr>
              <a:t>F21: Seating arrangement.</a:t>
            </a:r>
          </a:p>
          <a:p>
            <a:r>
              <a:rPr lang="en-US" sz="1600" dirty="0">
                <a:solidFill>
                  <a:prstClr val="black"/>
                </a:solidFill>
              </a:rPr>
              <a:t>F22: Appearance and attire of staff.</a:t>
            </a:r>
          </a:p>
          <a:p>
            <a:r>
              <a:rPr lang="en-US" sz="1600" dirty="0">
                <a:solidFill>
                  <a:prstClr val="black"/>
                </a:solidFill>
              </a:rPr>
              <a:t>F23: Interior designs  of bank.</a:t>
            </a:r>
          </a:p>
          <a:p>
            <a:r>
              <a:rPr lang="en-US" sz="1600" dirty="0">
                <a:solidFill>
                  <a:prstClr val="black"/>
                </a:solidFill>
              </a:rPr>
              <a:t>F24: Type of bank (Public/Private).</a:t>
            </a:r>
          </a:p>
          <a:p>
            <a:r>
              <a:rPr lang="en-US" sz="1600" dirty="0">
                <a:solidFill>
                  <a:prstClr val="black"/>
                </a:solidFill>
              </a:rPr>
              <a:t>F25: Pleasant bank atmosphere and sufficient facilities.</a:t>
            </a:r>
          </a:p>
          <a:p>
            <a:r>
              <a:rPr lang="en-US" sz="1600" dirty="0">
                <a:solidFill>
                  <a:prstClr val="black"/>
                </a:solidFill>
              </a:rPr>
              <a:t>F26: Reliability of staff.</a:t>
            </a:r>
          </a:p>
          <a:p>
            <a:r>
              <a:rPr lang="en-US" sz="1600" dirty="0">
                <a:solidFill>
                  <a:prstClr val="black"/>
                </a:solidFill>
              </a:rPr>
              <a:t>F27: Security management.</a:t>
            </a:r>
          </a:p>
          <a:p>
            <a:r>
              <a:rPr lang="en-US" sz="1600" dirty="0">
                <a:solidFill>
                  <a:prstClr val="black"/>
                </a:solidFill>
              </a:rPr>
              <a:t>F28: Financial stability of bank.</a:t>
            </a:r>
          </a:p>
          <a:p>
            <a:r>
              <a:rPr lang="en-US" sz="1600" dirty="0">
                <a:solidFill>
                  <a:prstClr val="black"/>
                </a:solidFill>
              </a:rPr>
              <a:t>F29: Connectivity to others bank’s ATMs.</a:t>
            </a:r>
          </a:p>
          <a:p>
            <a:r>
              <a:rPr lang="en-US" sz="1600" dirty="0">
                <a:solidFill>
                  <a:prstClr val="black"/>
                </a:solidFill>
              </a:rPr>
              <a:t>F30: More number of branches.</a:t>
            </a:r>
          </a:p>
          <a:p>
            <a:r>
              <a:rPr lang="en-US" sz="1600" dirty="0">
                <a:solidFill>
                  <a:prstClr val="black"/>
                </a:solidFill>
              </a:rPr>
              <a:t>F31: Minimum account balance.</a:t>
            </a:r>
          </a:p>
          <a:p>
            <a:r>
              <a:rPr lang="en-US" sz="1600" dirty="0">
                <a:solidFill>
                  <a:prstClr val="black"/>
                </a:solidFill>
              </a:rPr>
              <a:t>F32: Latest Technology and Services.</a:t>
            </a:r>
          </a:p>
          <a:p>
            <a:r>
              <a:rPr lang="en-US" sz="1600" dirty="0">
                <a:solidFill>
                  <a:prstClr val="black"/>
                </a:solidFill>
              </a:rPr>
              <a:t>F33</a:t>
            </a:r>
            <a:r>
              <a:rPr lang="en-US" sz="1600" dirty="0" smtClean="0">
                <a:solidFill>
                  <a:prstClr val="black"/>
                </a:solidFill>
              </a:rPr>
              <a:t>: Availability </a:t>
            </a:r>
            <a:r>
              <a:rPr lang="en-US" sz="1600" dirty="0">
                <a:solidFill>
                  <a:prstClr val="black"/>
                </a:solidFill>
              </a:rPr>
              <a:t>of different banking cards.</a:t>
            </a:r>
          </a:p>
          <a:p>
            <a:r>
              <a:rPr lang="en-US" sz="1600" dirty="0">
                <a:solidFill>
                  <a:prstClr val="black"/>
                </a:solidFill>
              </a:rPr>
              <a:t>        (Debit , Credit card , </a:t>
            </a:r>
            <a:r>
              <a:rPr lang="en-US" sz="1600" dirty="0" err="1">
                <a:solidFill>
                  <a:prstClr val="black"/>
                </a:solidFill>
              </a:rPr>
              <a:t>etc</a:t>
            </a:r>
            <a:r>
              <a:rPr lang="en-US" sz="1600" dirty="0">
                <a:solidFill>
                  <a:prstClr val="black"/>
                </a:solidFill>
              </a:rPr>
              <a:t>)</a:t>
            </a:r>
          </a:p>
          <a:p>
            <a:endParaRPr lang="en-US" sz="1600" dirty="0">
              <a:solidFill>
                <a:prstClr val="black"/>
              </a:solidFill>
            </a:endParaRPr>
          </a:p>
        </p:txBody>
      </p:sp>
    </p:spTree>
    <p:extLst>
      <p:ext uri="{BB962C8B-B14F-4D97-AF65-F5344CB8AC3E}">
        <p14:creationId xmlns:p14="http://schemas.microsoft.com/office/powerpoint/2010/main" val="246540397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7"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900" decel="100000" fill="hold"/>
                                        <p:tgtEl>
                                          <p:spTgt spid="4"/>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16" presetID="37"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900" decel="100000" fill="hold"/>
                                        <p:tgtEl>
                                          <p:spTgt spid="5"/>
                                        </p:tgtEl>
                                        <p:attrNameLst>
                                          <p:attrName>ppt_y</p:attrName>
                                        </p:attrNameLst>
                                      </p:cBhvr>
                                      <p:tavLst>
                                        <p:tav tm="0">
                                          <p:val>
                                            <p:strVal val="#ppt_y+1"/>
                                          </p:val>
                                        </p:tav>
                                        <p:tav tm="100000">
                                          <p:val>
                                            <p:strVal val="#ppt_y-.03"/>
                                          </p:val>
                                        </p:tav>
                                      </p:tavLst>
                                    </p:anim>
                                    <p:anim calcmode="lin" valueType="num">
                                      <p:cBhvr>
                                        <p:cTn id="21"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p:cNvPicPr>
            <a:picLocks noChangeAspect="1"/>
          </p:cNvPicPr>
          <p:nvPr/>
        </p:nvPicPr>
        <p:blipFill>
          <a:blip r:embed="rId4"/>
          <a:stretch>
            <a:fillRect/>
          </a:stretch>
        </p:blipFill>
        <p:spPr>
          <a:xfrm>
            <a:off x="3233243" y="3491241"/>
            <a:ext cx="5734488" cy="1491440"/>
          </a:xfrm>
          <a:prstGeom prst="rect">
            <a:avLst/>
          </a:prstGeom>
          <a:ln w="88900" cap="sq" cmpd="thickThin">
            <a:noFill/>
            <a:prstDash val="solid"/>
            <a:miter lim="800000"/>
          </a:ln>
          <a:effectLst>
            <a:innerShdw blurRad="76200">
              <a:srgbClr val="000000"/>
            </a:innerShdw>
          </a:effectLst>
        </p:spPr>
      </p:pic>
      <p:sp>
        <p:nvSpPr>
          <p:cNvPr id="3" name="Rectangle 2"/>
          <p:cNvSpPr/>
          <p:nvPr/>
        </p:nvSpPr>
        <p:spPr>
          <a:xfrm>
            <a:off x="1274377" y="1311509"/>
            <a:ext cx="9813719" cy="2554545"/>
          </a:xfrm>
          <a:prstGeom prst="rect">
            <a:avLst/>
          </a:prstGeom>
        </p:spPr>
        <p:txBody>
          <a:bodyPr wrap="square">
            <a:spAutoFit/>
          </a:bodyPr>
          <a:lstStyle/>
          <a:p>
            <a:r>
              <a:rPr lang="en-US" sz="2000" b="1" dirty="0" smtClean="0">
                <a:cs typeface="Times New Roman" pitchFamily="18" charset="0"/>
              </a:rPr>
              <a:t>Hypothesis:</a:t>
            </a:r>
            <a:endParaRPr lang="en-US" sz="2000" b="1" i="1" dirty="0"/>
          </a:p>
          <a:p>
            <a:r>
              <a:rPr lang="en-US" sz="2000" b="1" dirty="0" smtClean="0"/>
              <a:t>H0</a:t>
            </a:r>
            <a:r>
              <a:rPr lang="en-IN" sz="2000" b="1" dirty="0" smtClean="0"/>
              <a:t>:</a:t>
            </a:r>
            <a:r>
              <a:rPr lang="en-IN" sz="2000" dirty="0" smtClean="0"/>
              <a:t> </a:t>
            </a:r>
            <a:r>
              <a:rPr lang="en-IN" sz="2000" dirty="0"/>
              <a:t>Population correlation matrix is identity matrix</a:t>
            </a:r>
          </a:p>
          <a:p>
            <a:r>
              <a:rPr lang="en-US" sz="2000" b="1" dirty="0"/>
              <a:t>H1: </a:t>
            </a:r>
            <a:r>
              <a:rPr lang="en-US" sz="2000" dirty="0"/>
              <a:t>Population correlation matrix is not identity </a:t>
            </a:r>
            <a:r>
              <a:rPr lang="en-US" sz="2000" dirty="0" smtClean="0"/>
              <a:t>matrix</a:t>
            </a:r>
          </a:p>
          <a:p>
            <a:endParaRPr lang="en-US" sz="2000" b="1" dirty="0"/>
          </a:p>
          <a:p>
            <a:r>
              <a:rPr lang="en-IN" sz="2000" b="1" dirty="0"/>
              <a:t>Decision </a:t>
            </a:r>
            <a:r>
              <a:rPr lang="en-IN" sz="2000" b="1" dirty="0" smtClean="0"/>
              <a:t>criteria:</a:t>
            </a:r>
          </a:p>
          <a:p>
            <a:r>
              <a:rPr lang="en-IN" sz="2000" dirty="0" smtClean="0"/>
              <a:t>Null </a:t>
            </a:r>
            <a:r>
              <a:rPr lang="en-IN" sz="2000" dirty="0"/>
              <a:t>hypothesis is rejected by Bartlett’s test of sphericity</a:t>
            </a:r>
          </a:p>
          <a:p>
            <a:endParaRPr lang="en-IN" sz="2000" dirty="0"/>
          </a:p>
          <a:p>
            <a:endParaRPr lang="en-US" sz="2000" dirty="0"/>
          </a:p>
        </p:txBody>
      </p:sp>
      <p:sp>
        <p:nvSpPr>
          <p:cNvPr id="4" name="Rectangle 3"/>
          <p:cNvSpPr/>
          <p:nvPr/>
        </p:nvSpPr>
        <p:spPr>
          <a:xfrm>
            <a:off x="1274377" y="4996320"/>
            <a:ext cx="9643246" cy="1569660"/>
          </a:xfrm>
          <a:prstGeom prst="rect">
            <a:avLst/>
          </a:prstGeom>
        </p:spPr>
        <p:txBody>
          <a:bodyPr wrap="square">
            <a:spAutoFit/>
          </a:bodyPr>
          <a:lstStyle/>
          <a:p>
            <a:r>
              <a:rPr lang="en-US" sz="2000" b="1" dirty="0" smtClean="0">
                <a:cs typeface="Times New Roman" panose="02020603050405020304" pitchFamily="18" charset="0"/>
              </a:rPr>
              <a:t>Conclusion:</a:t>
            </a:r>
            <a:endParaRPr lang="en-IN" sz="2000" dirty="0"/>
          </a:p>
          <a:p>
            <a:r>
              <a:rPr lang="en-IN" sz="2000" dirty="0" smtClean="0"/>
              <a:t>The </a:t>
            </a:r>
            <a:r>
              <a:rPr lang="en-IN" sz="2000" dirty="0"/>
              <a:t>value of KMO statistics is </a:t>
            </a:r>
            <a:r>
              <a:rPr lang="en-IN" sz="2000" b="1" dirty="0" smtClean="0"/>
              <a:t>0.927</a:t>
            </a:r>
            <a:r>
              <a:rPr lang="en-IN" sz="2000" dirty="0" smtClean="0"/>
              <a:t> </a:t>
            </a:r>
            <a:r>
              <a:rPr lang="en-IN" sz="2000" dirty="0"/>
              <a:t>is large </a:t>
            </a:r>
            <a:r>
              <a:rPr lang="en-IN" sz="2000" b="1" dirty="0"/>
              <a:t>(&gt;0.5). </a:t>
            </a:r>
            <a:r>
              <a:rPr lang="en-IN" sz="2000" dirty="0"/>
              <a:t>Hence, we proceed with </a:t>
            </a:r>
            <a:r>
              <a:rPr lang="en-IN" sz="2000" b="1" dirty="0"/>
              <a:t>Factor Analysis</a:t>
            </a:r>
            <a:r>
              <a:rPr lang="en-IN" sz="2000" dirty="0"/>
              <a:t> as an appropriate technique of data reduction. Note that the correlation matrix used is </a:t>
            </a:r>
            <a:r>
              <a:rPr lang="en-IN" sz="2000" b="1" dirty="0"/>
              <a:t>Polychoric Correlation Matrix</a:t>
            </a:r>
            <a:r>
              <a:rPr lang="en-IN" sz="2000" dirty="0"/>
              <a:t> since our data is </a:t>
            </a:r>
            <a:r>
              <a:rPr lang="en-IN" sz="2000" b="1" dirty="0"/>
              <a:t>ordinal.</a:t>
            </a:r>
            <a:r>
              <a:rPr lang="en-IN" sz="2000" dirty="0"/>
              <a:t>  </a:t>
            </a:r>
          </a:p>
          <a:p>
            <a:endParaRPr lang="en-US" sz="1600" dirty="0"/>
          </a:p>
        </p:txBody>
      </p:sp>
      <p:sp>
        <p:nvSpPr>
          <p:cNvPr id="5" name="Oval 4"/>
          <p:cNvSpPr/>
          <p:nvPr/>
        </p:nvSpPr>
        <p:spPr>
          <a:xfrm>
            <a:off x="7979939" y="3744846"/>
            <a:ext cx="1011749" cy="37304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783140" y="422975"/>
            <a:ext cx="2625719" cy="646331"/>
          </a:xfrm>
          <a:prstGeom prst="rect">
            <a:avLst/>
          </a:prstGeom>
          <a:noFill/>
        </p:spPr>
        <p:txBody>
          <a:bodyPr wrap="none" rtlCol="0">
            <a:spAutoFit/>
          </a:bodyPr>
          <a:lstStyle/>
          <a:p>
            <a:r>
              <a:rPr lang="en-US" sz="3600" b="1" u="sng" dirty="0" smtClean="0">
                <a:solidFill>
                  <a:schemeClr val="accent1">
                    <a:lumMod val="50000"/>
                  </a:schemeClr>
                </a:solidFill>
                <a:latin typeface="Times New Roman" panose="02020603050405020304" pitchFamily="18" charset="0"/>
                <a:cs typeface="Times New Roman" panose="02020603050405020304" pitchFamily="18" charset="0"/>
              </a:rPr>
              <a:t>KMO TEST</a:t>
            </a:r>
            <a:endParaRPr lang="en-IN" sz="3600" b="1" u="sng"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9" name="Oval 8"/>
          <p:cNvSpPr/>
          <p:nvPr/>
        </p:nvSpPr>
        <p:spPr>
          <a:xfrm>
            <a:off x="7981863" y="4626753"/>
            <a:ext cx="1011749" cy="37304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493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anim calcmode="lin" valueType="num">
                                      <p:cBhvr>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500" fill="hold"/>
                                        <p:tgtEl>
                                          <p:spTgt spid="3">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anim calcmode="lin" valueType="num">
                                      <p:cBhvr>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4"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500"/>
                                        <p:tgtEl>
                                          <p:spTgt spid="3">
                                            <p:txEl>
                                              <p:pRg st="5" end="5"/>
                                            </p:txEl>
                                          </p:spTgt>
                                        </p:tgtEl>
                                      </p:cBhvr>
                                    </p:animEffect>
                                    <p:anim calcmode="lin" valueType="num">
                                      <p:cBhvr>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5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wipe(down)">
                                      <p:cBhvr>
                                        <p:cTn id="41" dur="500"/>
                                        <p:tgtEl>
                                          <p:spTgt spid="2"/>
                                        </p:tgtEl>
                                      </p:cBhvr>
                                    </p:animEffect>
                                  </p:childTnLst>
                                </p:cTn>
                              </p:par>
                            </p:childTnLst>
                          </p:cTn>
                        </p:par>
                      </p:childTnLst>
                    </p:cTn>
                  </p:par>
                  <p:par>
                    <p:cTn id="42" fill="hold">
                      <p:stCondLst>
                        <p:cond delay="indefinite"/>
                      </p:stCondLst>
                      <p:childTnLst>
                        <p:par>
                          <p:cTn id="43" fill="hold">
                            <p:stCondLst>
                              <p:cond delay="0"/>
                            </p:stCondLst>
                            <p:childTnLst>
                              <p:par>
                                <p:cTn id="44" presetID="21" presetClass="entr" presetSubtype="1" fill="hold" grpId="0"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wheel(1)">
                                      <p:cBhvr>
                                        <p:cTn id="46" dur="500"/>
                                        <p:tgtEl>
                                          <p:spTgt spid="5"/>
                                        </p:tgtEl>
                                      </p:cBhvr>
                                    </p:animEffect>
                                  </p:childTnLst>
                                </p:cTn>
                              </p:par>
                            </p:childTnLst>
                          </p:cTn>
                        </p:par>
                      </p:childTnLst>
                    </p:cTn>
                  </p:par>
                  <p:par>
                    <p:cTn id="47" fill="hold">
                      <p:stCondLst>
                        <p:cond delay="indefinite"/>
                      </p:stCondLst>
                      <p:childTnLst>
                        <p:par>
                          <p:cTn id="48" fill="hold">
                            <p:stCondLst>
                              <p:cond delay="0"/>
                            </p:stCondLst>
                            <p:childTnLst>
                              <p:par>
                                <p:cTn id="49" presetID="21" presetClass="entr" presetSubtype="1"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heel(1)">
                                      <p:cBhvr>
                                        <p:cTn id="51" dur="50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
                                            <p:txEl>
                                              <p:pRg st="0" end="0"/>
                                            </p:txEl>
                                          </p:spTgt>
                                        </p:tgtEl>
                                        <p:attrNameLst>
                                          <p:attrName>style.visibility</p:attrName>
                                        </p:attrNameLst>
                                      </p:cBhvr>
                                      <p:to>
                                        <p:strVal val="visible"/>
                                      </p:to>
                                    </p:set>
                                    <p:animEffect transition="in" filter="fade">
                                      <p:cBhvr>
                                        <p:cTn id="56" dur="500"/>
                                        <p:tgtEl>
                                          <p:spTgt spid="4">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4">
                                            <p:txEl>
                                              <p:pRg st="1" end="1"/>
                                            </p:txEl>
                                          </p:spTgt>
                                        </p:tgtEl>
                                        <p:attrNameLst>
                                          <p:attrName>style.visibility</p:attrName>
                                        </p:attrNameLst>
                                      </p:cBhvr>
                                      <p:to>
                                        <p:strVal val="visible"/>
                                      </p:to>
                                    </p:set>
                                    <p:animEffect transition="in" filter="fade">
                                      <p:cBhvr>
                                        <p:cTn id="61" dur="500"/>
                                        <p:tgtEl>
                                          <p:spTgt spid="4">
                                            <p:txEl>
                                              <p:pRg st="1" end="1"/>
                                            </p:txEl>
                                          </p:spTgt>
                                        </p:tgtEl>
                                      </p:cBhvr>
                                    </p:animEffect>
                                    <p:anim calcmode="lin" valueType="num">
                                      <p:cBhvr>
                                        <p:cTn id="62"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63" dur="5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p:cNvPicPr>
            <a:picLocks noChangeAspect="1"/>
          </p:cNvPicPr>
          <p:nvPr/>
        </p:nvPicPr>
        <p:blipFill>
          <a:blip r:embed="rId4"/>
          <a:stretch>
            <a:fillRect/>
          </a:stretch>
        </p:blipFill>
        <p:spPr>
          <a:xfrm>
            <a:off x="510510" y="1135829"/>
            <a:ext cx="11170979" cy="5225202"/>
          </a:xfrm>
          <a:prstGeom prst="rect">
            <a:avLst/>
          </a:prstGeom>
          <a:ln w="88900" cap="sq" cmpd="thickThin">
            <a:noFill/>
            <a:prstDash val="solid"/>
            <a:miter lim="800000"/>
          </a:ln>
          <a:effectLst>
            <a:innerShdw blurRad="76200">
              <a:srgbClr val="000000"/>
            </a:innerShdw>
          </a:effectLst>
        </p:spPr>
      </p:pic>
      <p:sp>
        <p:nvSpPr>
          <p:cNvPr id="3" name="Rectangle 2"/>
          <p:cNvSpPr/>
          <p:nvPr/>
        </p:nvSpPr>
        <p:spPr>
          <a:xfrm>
            <a:off x="3044415" y="275527"/>
            <a:ext cx="6090253" cy="584775"/>
          </a:xfrm>
          <a:prstGeom prst="rect">
            <a:avLst/>
          </a:prstGeom>
        </p:spPr>
        <p:txBody>
          <a:bodyPr wrap="square">
            <a:spAutoFit/>
          </a:bodyPr>
          <a:lstStyle/>
          <a:p>
            <a:pPr algn="ctr"/>
            <a:r>
              <a:rPr lang="en-US" sz="3200" b="1" u="sng" dirty="0" err="1" smtClean="0">
                <a:latin typeface="Times New Roman" panose="02020603050405020304" pitchFamily="18" charset="0"/>
                <a:cs typeface="Times New Roman" panose="02020603050405020304" pitchFamily="18" charset="0"/>
              </a:rPr>
              <a:t>Polychoric</a:t>
            </a:r>
            <a:r>
              <a:rPr lang="en-US" sz="3200" b="1" u="sng" dirty="0" smtClean="0">
                <a:latin typeface="Times New Roman" panose="02020603050405020304" pitchFamily="18" charset="0"/>
                <a:cs typeface="Times New Roman" panose="02020603050405020304" pitchFamily="18" charset="0"/>
              </a:rPr>
              <a:t> Correlation </a:t>
            </a:r>
            <a:r>
              <a:rPr lang="en-US" sz="3200" b="1" u="sng" dirty="0">
                <a:latin typeface="Times New Roman" panose="02020603050405020304" pitchFamily="18" charset="0"/>
                <a:cs typeface="Times New Roman" panose="02020603050405020304" pitchFamily="18" charset="0"/>
              </a:rPr>
              <a:t>Matrix</a:t>
            </a:r>
          </a:p>
        </p:txBody>
      </p:sp>
    </p:spTree>
    <p:extLst>
      <p:ext uri="{BB962C8B-B14F-4D97-AF65-F5344CB8AC3E}">
        <p14:creationId xmlns:p14="http://schemas.microsoft.com/office/powerpoint/2010/main" val="537304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strVal val="#ppt_w*0.70"/>
                                          </p:val>
                                        </p:tav>
                                        <p:tav tm="100000">
                                          <p:val>
                                            <p:strVal val="#ppt_w"/>
                                          </p:val>
                                        </p:tav>
                                      </p:tavLst>
                                    </p:anim>
                                    <p:anim calcmode="lin" valueType="num">
                                      <p:cBhvr>
                                        <p:cTn id="13" dur="500" fill="hold"/>
                                        <p:tgtEl>
                                          <p:spTgt spid="2"/>
                                        </p:tgtEl>
                                        <p:attrNameLst>
                                          <p:attrName>ppt_h</p:attrName>
                                        </p:attrNameLst>
                                      </p:cBhvr>
                                      <p:tavLst>
                                        <p:tav tm="0">
                                          <p:val>
                                            <p:strVal val="#ppt_h"/>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p:cNvPicPr>
            <a:picLocks noChangeAspect="1"/>
          </p:cNvPicPr>
          <p:nvPr/>
        </p:nvPicPr>
        <p:blipFill>
          <a:blip r:embed="rId4"/>
          <a:stretch>
            <a:fillRect/>
          </a:stretch>
        </p:blipFill>
        <p:spPr>
          <a:xfrm>
            <a:off x="1545771" y="1315057"/>
            <a:ext cx="9100457" cy="5057751"/>
          </a:xfrm>
          <a:prstGeom prst="rect">
            <a:avLst/>
          </a:prstGeom>
          <a:ln w="88900" cap="sq" cmpd="thickThin">
            <a:noFill/>
            <a:prstDash val="solid"/>
            <a:miter lim="800000"/>
          </a:ln>
          <a:effectLst>
            <a:innerShdw blurRad="76200">
              <a:srgbClr val="000000"/>
            </a:innerShdw>
          </a:effectLst>
        </p:spPr>
      </p:pic>
      <p:sp>
        <p:nvSpPr>
          <p:cNvPr id="4" name="Rectangle 3"/>
          <p:cNvSpPr/>
          <p:nvPr/>
        </p:nvSpPr>
        <p:spPr>
          <a:xfrm>
            <a:off x="4871947" y="454481"/>
            <a:ext cx="2448106" cy="523220"/>
          </a:xfrm>
          <a:prstGeom prst="rect">
            <a:avLst/>
          </a:prstGeom>
        </p:spPr>
        <p:txBody>
          <a:bodyPr wrap="none">
            <a:spAutoFit/>
          </a:bodyPr>
          <a:lstStyle/>
          <a:p>
            <a:r>
              <a:rPr lang="en-IN" sz="2800" b="1" u="sng" dirty="0" smtClean="0">
                <a:latin typeface="Times New Roman" panose="02020603050405020304" pitchFamily="18" charset="0"/>
                <a:cs typeface="Times New Roman" panose="02020603050405020304" pitchFamily="18" charset="0"/>
              </a:rPr>
              <a:t>SCREE PLOT</a:t>
            </a:r>
            <a:endParaRPr lang="en-IN" sz="28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8115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0" presetClass="entr" presetSubtype="0" decel="10000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strVal val="#ppt_w+.3"/>
                                          </p:val>
                                        </p:tav>
                                        <p:tav tm="100000">
                                          <p:val>
                                            <p:strVal val="#ppt_w"/>
                                          </p:val>
                                        </p:tav>
                                      </p:tavLst>
                                    </p:anim>
                                    <p:anim calcmode="lin" valueType="num">
                                      <p:cBhvr>
                                        <p:cTn id="13" dur="1000" fill="hold"/>
                                        <p:tgtEl>
                                          <p:spTgt spid="2"/>
                                        </p:tgtEl>
                                        <p:attrNameLst>
                                          <p:attrName>ppt_h</p:attrName>
                                        </p:attrNameLst>
                                      </p:cBhvr>
                                      <p:tavLst>
                                        <p:tav tm="0">
                                          <p:val>
                                            <p:strVal val="#ppt_h"/>
                                          </p:val>
                                        </p:tav>
                                        <p:tav tm="100000">
                                          <p:val>
                                            <p:strVal val="#ppt_h"/>
                                          </p:val>
                                        </p:tav>
                                      </p:tavLst>
                                    </p:anim>
                                    <p:animEffect transition="in" filter="fade">
                                      <p:cBhvr>
                                        <p:cTn id="14"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p:cNvPicPr>
            <a:picLocks noChangeAspect="1"/>
          </p:cNvPicPr>
          <p:nvPr/>
        </p:nvPicPr>
        <p:blipFill>
          <a:blip r:embed="rId4"/>
          <a:stretch>
            <a:fillRect/>
          </a:stretch>
        </p:blipFill>
        <p:spPr>
          <a:xfrm>
            <a:off x="0" y="127471"/>
            <a:ext cx="7219034" cy="6553200"/>
          </a:xfrm>
          <a:prstGeom prst="rect">
            <a:avLst/>
          </a:prstGeom>
          <a:ln w="38100" cap="sq">
            <a:noFill/>
            <a:prstDash val="solid"/>
            <a:miter lim="800000"/>
          </a:ln>
          <a:effectLst>
            <a:outerShdw blurRad="50800" dist="38100" dir="2700000" algn="tl" rotWithShape="0">
              <a:srgbClr val="000000">
                <a:alpha val="43000"/>
              </a:srgbClr>
            </a:outerShdw>
          </a:effectLst>
        </p:spPr>
      </p:pic>
      <p:sp>
        <p:nvSpPr>
          <p:cNvPr id="2" name="Oval 1"/>
          <p:cNvSpPr/>
          <p:nvPr/>
        </p:nvSpPr>
        <p:spPr>
          <a:xfrm>
            <a:off x="4266098" y="223786"/>
            <a:ext cx="775854" cy="264621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Elbow Connector 3"/>
          <p:cNvCxnSpPr/>
          <p:nvPr/>
        </p:nvCxnSpPr>
        <p:spPr>
          <a:xfrm>
            <a:off x="5041952" y="1237406"/>
            <a:ext cx="3082104" cy="751450"/>
          </a:xfrm>
          <a:prstGeom prst="bentConnector3">
            <a:avLst>
              <a:gd name="adj1" fmla="val 50000"/>
            </a:avLst>
          </a:prstGeom>
          <a:ln w="28575" cmpd="sng">
            <a:solidFill>
              <a:srgbClr val="FF0000"/>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15" name="Horizontal Scroll 14"/>
          <p:cNvSpPr/>
          <p:nvPr/>
        </p:nvSpPr>
        <p:spPr>
          <a:xfrm>
            <a:off x="8124056" y="791208"/>
            <a:ext cx="3010486" cy="2044798"/>
          </a:xfrm>
          <a:prstGeom prst="horizontalScroll">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8405410" y="1398108"/>
            <a:ext cx="2729132" cy="830997"/>
          </a:xfrm>
          <a:prstGeom prst="rect">
            <a:avLst/>
          </a:prstGeom>
          <a:noFill/>
        </p:spPr>
        <p:txBody>
          <a:bodyPr wrap="square" rtlCol="0">
            <a:spAutoFit/>
          </a:bodyPr>
          <a:lstStyle/>
          <a:p>
            <a:pPr algn="ctr"/>
            <a:r>
              <a:rPr lang="en-US" sz="2400" dirty="0" smtClean="0">
                <a:latin typeface="Baskerville Old Face" panose="02020602080505020303" pitchFamily="18" charset="0"/>
              </a:rPr>
              <a:t>Customer Friendly Services</a:t>
            </a:r>
            <a:endParaRPr lang="en-US" sz="2400" dirty="0">
              <a:latin typeface="Baskerville Old Face" panose="02020602080505020303" pitchFamily="18" charset="0"/>
            </a:endParaRPr>
          </a:p>
        </p:txBody>
      </p:sp>
      <p:sp>
        <p:nvSpPr>
          <p:cNvPr id="17" name="Oval 16"/>
          <p:cNvSpPr/>
          <p:nvPr/>
        </p:nvSpPr>
        <p:spPr>
          <a:xfrm>
            <a:off x="4833920" y="2773945"/>
            <a:ext cx="816069" cy="1630103"/>
          </a:xfrm>
          <a:prstGeom prst="ellipse">
            <a:avLst/>
          </a:prstGeom>
          <a:noFill/>
          <a:ln w="38100" cmpd="sng">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Elbow Connector 18"/>
          <p:cNvCxnSpPr>
            <a:stCxn id="17" idx="6"/>
          </p:cNvCxnSpPr>
          <p:nvPr/>
        </p:nvCxnSpPr>
        <p:spPr>
          <a:xfrm>
            <a:off x="5649989" y="3588997"/>
            <a:ext cx="1855088" cy="1086788"/>
          </a:xfrm>
          <a:prstGeom prst="bentConnector3">
            <a:avLst>
              <a:gd name="adj1" fmla="val 50000"/>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4" name="Horizontal Scroll 23"/>
          <p:cNvSpPr/>
          <p:nvPr/>
        </p:nvSpPr>
        <p:spPr>
          <a:xfrm>
            <a:off x="7505077" y="3526710"/>
            <a:ext cx="2438401" cy="1768054"/>
          </a:xfrm>
          <a:prstGeom prst="horizontalScroll">
            <a:avLst/>
          </a:prstGeom>
          <a:solidFill>
            <a:srgbClr val="F8FB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7725896" y="4000533"/>
            <a:ext cx="2105465" cy="830997"/>
          </a:xfrm>
          <a:prstGeom prst="rect">
            <a:avLst/>
          </a:prstGeom>
          <a:noFill/>
        </p:spPr>
        <p:txBody>
          <a:bodyPr wrap="square" rtlCol="0">
            <a:spAutoFit/>
          </a:bodyPr>
          <a:lstStyle/>
          <a:p>
            <a:pPr algn="ctr"/>
            <a:r>
              <a:rPr lang="en-US" sz="2400" dirty="0" smtClean="0">
                <a:latin typeface="Baskerville Old Face" panose="02020602080505020303" pitchFamily="18" charset="0"/>
              </a:rPr>
              <a:t>Characteristics Of Bank</a:t>
            </a:r>
            <a:endParaRPr lang="en-US" sz="2400" dirty="0">
              <a:latin typeface="Baskerville Old Face" panose="02020602080505020303" pitchFamily="18" charset="0"/>
            </a:endParaRPr>
          </a:p>
        </p:txBody>
      </p:sp>
      <p:sp>
        <p:nvSpPr>
          <p:cNvPr id="26" name="Oval 25"/>
          <p:cNvSpPr/>
          <p:nvPr/>
        </p:nvSpPr>
        <p:spPr>
          <a:xfrm>
            <a:off x="5464340" y="4264089"/>
            <a:ext cx="699401" cy="1522088"/>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p:cNvCxnSpPr>
            <a:stCxn id="26" idx="6"/>
          </p:cNvCxnSpPr>
          <p:nvPr/>
        </p:nvCxnSpPr>
        <p:spPr>
          <a:xfrm>
            <a:off x="6163741" y="5025133"/>
            <a:ext cx="1861841" cy="635391"/>
          </a:xfrm>
          <a:prstGeom prst="bentConnector3">
            <a:avLst>
              <a:gd name="adj1" fmla="val 50000"/>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Horizontal Scroll 31"/>
          <p:cNvSpPr/>
          <p:nvPr/>
        </p:nvSpPr>
        <p:spPr>
          <a:xfrm>
            <a:off x="8025582" y="4521040"/>
            <a:ext cx="2405575" cy="1724679"/>
          </a:xfrm>
          <a:prstGeom prst="horizontalScroll">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8325268" y="4831531"/>
            <a:ext cx="1904253" cy="1200329"/>
          </a:xfrm>
          <a:prstGeom prst="rect">
            <a:avLst/>
          </a:prstGeom>
          <a:noFill/>
        </p:spPr>
        <p:txBody>
          <a:bodyPr wrap="square" rtlCol="0">
            <a:spAutoFit/>
          </a:bodyPr>
          <a:lstStyle/>
          <a:p>
            <a:pPr algn="ctr"/>
            <a:r>
              <a:rPr lang="en-US" sz="2400" dirty="0" smtClean="0">
                <a:latin typeface="Baskerville Old Face" panose="02020602080505020303" pitchFamily="18" charset="0"/>
              </a:rPr>
              <a:t>Convenient &amp; Required Facilities</a:t>
            </a:r>
            <a:endParaRPr lang="en-US" sz="2400" dirty="0">
              <a:latin typeface="Baskerville Old Face" panose="02020602080505020303" pitchFamily="18" charset="0"/>
            </a:endParaRPr>
          </a:p>
        </p:txBody>
      </p:sp>
      <p:sp>
        <p:nvSpPr>
          <p:cNvPr id="34" name="Oval 33"/>
          <p:cNvSpPr/>
          <p:nvPr/>
        </p:nvSpPr>
        <p:spPr>
          <a:xfrm>
            <a:off x="6605810" y="6171643"/>
            <a:ext cx="571233" cy="571315"/>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Elbow Connector 37"/>
          <p:cNvCxnSpPr>
            <a:stCxn id="34" idx="6"/>
          </p:cNvCxnSpPr>
          <p:nvPr/>
        </p:nvCxnSpPr>
        <p:spPr>
          <a:xfrm flipV="1">
            <a:off x="7177043" y="5786177"/>
            <a:ext cx="1703895" cy="671124"/>
          </a:xfrm>
          <a:prstGeom prst="bentConnector3">
            <a:avLst>
              <a:gd name="adj1" fmla="val 50000"/>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2" name="Horizontal Scroll 41"/>
          <p:cNvSpPr/>
          <p:nvPr/>
        </p:nvSpPr>
        <p:spPr>
          <a:xfrm>
            <a:off x="8863997" y="4831530"/>
            <a:ext cx="2302412" cy="1382108"/>
          </a:xfrm>
          <a:prstGeom prst="horizontalScroll">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9185102" y="5123701"/>
            <a:ext cx="1871428" cy="400110"/>
          </a:xfrm>
          <a:prstGeom prst="rect">
            <a:avLst/>
          </a:prstGeom>
          <a:noFill/>
        </p:spPr>
        <p:txBody>
          <a:bodyPr wrap="square" rtlCol="0">
            <a:spAutoFit/>
          </a:bodyPr>
          <a:lstStyle/>
          <a:p>
            <a:pPr algn="ctr"/>
            <a:r>
              <a:rPr lang="en-US" sz="2000" dirty="0" smtClean="0">
                <a:latin typeface="Baskerville Old Face" panose="02020602080505020303" pitchFamily="18" charset="0"/>
              </a:rPr>
              <a:t> </a:t>
            </a:r>
            <a:endParaRPr lang="en-US" sz="2000" dirty="0">
              <a:latin typeface="Baskerville Old Face" panose="02020602080505020303" pitchFamily="18" charset="0"/>
            </a:endParaRPr>
          </a:p>
        </p:txBody>
      </p:sp>
      <p:sp>
        <p:nvSpPr>
          <p:cNvPr id="45" name="TextBox 44"/>
          <p:cNvSpPr txBox="1"/>
          <p:nvPr/>
        </p:nvSpPr>
        <p:spPr>
          <a:xfrm>
            <a:off x="8999984" y="5176879"/>
            <a:ext cx="2112392" cy="707886"/>
          </a:xfrm>
          <a:prstGeom prst="rect">
            <a:avLst/>
          </a:prstGeom>
          <a:noFill/>
        </p:spPr>
        <p:txBody>
          <a:bodyPr wrap="square" rtlCol="0">
            <a:spAutoFit/>
          </a:bodyPr>
          <a:lstStyle/>
          <a:p>
            <a:pPr algn="ctr"/>
            <a:r>
              <a:rPr lang="en-US" sz="2000" dirty="0" smtClean="0">
                <a:latin typeface="Baskerville Old Face" panose="02020602080505020303" pitchFamily="18" charset="0"/>
              </a:rPr>
              <a:t>Recommendation From People</a:t>
            </a:r>
            <a:endParaRPr lang="en-US" sz="2000" dirty="0">
              <a:latin typeface="Baskerville Old Face" panose="02020602080505020303" pitchFamily="18" charset="0"/>
            </a:endParaRPr>
          </a:p>
        </p:txBody>
      </p:sp>
      <p:sp>
        <p:nvSpPr>
          <p:cNvPr id="46" name="Oval 45"/>
          <p:cNvSpPr/>
          <p:nvPr/>
        </p:nvSpPr>
        <p:spPr>
          <a:xfrm>
            <a:off x="6078269" y="5624327"/>
            <a:ext cx="527542" cy="712248"/>
          </a:xfrm>
          <a:prstGeom prst="ellipse">
            <a:avLst/>
          </a:prstGeom>
          <a:noFill/>
          <a:ln w="38100">
            <a:solidFill>
              <a:srgbClr val="D905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Elbow Connector 47"/>
          <p:cNvCxnSpPr>
            <a:stCxn id="46" idx="6"/>
          </p:cNvCxnSpPr>
          <p:nvPr/>
        </p:nvCxnSpPr>
        <p:spPr>
          <a:xfrm flipV="1">
            <a:off x="6605811" y="5022722"/>
            <a:ext cx="1159519" cy="957729"/>
          </a:xfrm>
          <a:prstGeom prst="bentConnector3">
            <a:avLst/>
          </a:prstGeom>
          <a:ln w="38100">
            <a:solidFill>
              <a:srgbClr val="D905AC"/>
            </a:solidFill>
            <a:tailEnd type="triangle"/>
          </a:ln>
        </p:spPr>
        <p:style>
          <a:lnRef idx="1">
            <a:schemeClr val="accent1"/>
          </a:lnRef>
          <a:fillRef idx="0">
            <a:schemeClr val="accent1"/>
          </a:fillRef>
          <a:effectRef idx="0">
            <a:schemeClr val="accent1"/>
          </a:effectRef>
          <a:fontRef idx="minor">
            <a:schemeClr val="tx1"/>
          </a:fontRef>
        </p:style>
      </p:cxnSp>
      <p:sp>
        <p:nvSpPr>
          <p:cNvPr id="51" name="Horizontal Scroll 50"/>
          <p:cNvSpPr/>
          <p:nvPr/>
        </p:nvSpPr>
        <p:spPr>
          <a:xfrm>
            <a:off x="7768899" y="4036783"/>
            <a:ext cx="1902603" cy="1623742"/>
          </a:xfrm>
          <a:prstGeom prst="horizontalScroll">
            <a:avLst/>
          </a:prstGeom>
          <a:solidFill>
            <a:srgbClr val="FFAF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636374" y="4472322"/>
            <a:ext cx="2220777" cy="830997"/>
          </a:xfrm>
          <a:prstGeom prst="rect">
            <a:avLst/>
          </a:prstGeom>
          <a:noFill/>
        </p:spPr>
        <p:txBody>
          <a:bodyPr wrap="square" rtlCol="0">
            <a:spAutoFit/>
          </a:bodyPr>
          <a:lstStyle/>
          <a:p>
            <a:pPr algn="ctr"/>
            <a:r>
              <a:rPr lang="en-US" sz="2400" dirty="0" smtClean="0">
                <a:latin typeface="Baskerville Old Face" panose="02020602080505020303" pitchFamily="18" charset="0"/>
              </a:rPr>
              <a:t>Additional Facilities</a:t>
            </a:r>
            <a:endParaRPr lang="en-US" sz="2400" dirty="0">
              <a:latin typeface="Baskerville Old Face" panose="02020602080505020303" pitchFamily="18" charset="0"/>
            </a:endParaRPr>
          </a:p>
        </p:txBody>
      </p:sp>
    </p:spTree>
    <p:extLst>
      <p:ext uri="{BB962C8B-B14F-4D97-AF65-F5344CB8AC3E}">
        <p14:creationId xmlns:p14="http://schemas.microsoft.com/office/powerpoint/2010/main" val="1516353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2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ppt_x"/>
                                          </p:val>
                                        </p:tav>
                                        <p:tav tm="100000">
                                          <p:val>
                                            <p:strVal val="#ppt_x"/>
                                          </p:val>
                                        </p:tav>
                                      </p:tavLst>
                                    </p:anim>
                                    <p:anim calcmode="lin" valueType="num">
                                      <p:cBhvr additive="base">
                                        <p:cTn id="21"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5" presetClass="exit" presetSubtype="0" fill="hold" grpId="1" nodeType="clickEffect">
                                  <p:stCondLst>
                                    <p:cond delay="0"/>
                                  </p:stCondLst>
                                  <p:childTnLst>
                                    <p:animEffect transition="out" filter="fade">
                                      <p:cBhvr>
                                        <p:cTn id="25" dur="1000" accel="50000">
                                          <p:stCondLst>
                                            <p:cond delay="0"/>
                                          </p:stCondLst>
                                        </p:cTn>
                                        <p:tgtEl>
                                          <p:spTgt spid="15"/>
                                        </p:tgtEl>
                                      </p:cBhvr>
                                    </p:animEffect>
                                    <p:anim calcmode="lin" valueType="num">
                                      <p:cBhvr>
                                        <p:cTn id="26" dur="500" accel="50000">
                                          <p:stCondLst>
                                            <p:cond delay="0"/>
                                          </p:stCondLst>
                                        </p:cTn>
                                        <p:tgtEl>
                                          <p:spTgt spid="15"/>
                                        </p:tgtEl>
                                        <p:attrNameLst>
                                          <p:attrName>ppt_y</p:attrName>
                                        </p:attrNameLst>
                                      </p:cBhvr>
                                      <p:tavLst>
                                        <p:tav tm="0">
                                          <p:val>
                                            <p:strVal val="ppt_y"/>
                                          </p:val>
                                        </p:tav>
                                        <p:tav tm="100000">
                                          <p:val>
                                            <p:strVal val="ppt_y+.1"/>
                                          </p:val>
                                        </p:tav>
                                      </p:tavLst>
                                    </p:anim>
                                    <p:anim calcmode="lin" valueType="num">
                                      <p:cBhvr>
                                        <p:cTn id="27" dur="500" decel="50000">
                                          <p:stCondLst>
                                            <p:cond delay="500"/>
                                          </p:stCondLst>
                                        </p:cTn>
                                        <p:tgtEl>
                                          <p:spTgt spid="15"/>
                                        </p:tgtEl>
                                        <p:attrNameLst>
                                          <p:attrName>ppt_y</p:attrName>
                                        </p:attrNameLst>
                                      </p:cBhvr>
                                      <p:tavLst>
                                        <p:tav tm="0">
                                          <p:val>
                                            <p:strVal val="ppt_y"/>
                                          </p:val>
                                        </p:tav>
                                        <p:tav tm="100000">
                                          <p:val>
                                            <p:strVal val="ppt_y-.1"/>
                                          </p:val>
                                        </p:tav>
                                      </p:tavLst>
                                    </p:anim>
                                    <p:anim calcmode="lin" valueType="num">
                                      <p:cBhvr>
                                        <p:cTn id="28" dur="500" accel="50000">
                                          <p:stCondLst>
                                            <p:cond delay="500"/>
                                          </p:stCondLst>
                                        </p:cTn>
                                        <p:tgtEl>
                                          <p:spTgt spid="15"/>
                                        </p:tgtEl>
                                        <p:attrNameLst>
                                          <p:attrName>ppt_x</p:attrName>
                                        </p:attrNameLst>
                                      </p:cBhvr>
                                      <p:tavLst>
                                        <p:tav tm="0">
                                          <p:val>
                                            <p:strVal val="ppt_x"/>
                                          </p:val>
                                        </p:tav>
                                        <p:tav tm="100000">
                                          <p:val>
                                            <p:strVal val="ppt_x+.4"/>
                                          </p:val>
                                        </p:tav>
                                      </p:tavLst>
                                    </p:anim>
                                    <p:anim calcmode="lin" valueType="num">
                                      <p:cBhvr>
                                        <p:cTn id="29" dur="1000"/>
                                        <p:tgtEl>
                                          <p:spTgt spid="15"/>
                                        </p:tgtEl>
                                        <p:attrNameLst>
                                          <p:attrName>ppt_h</p:attrName>
                                        </p:attrNameLst>
                                      </p:cBhvr>
                                      <p:tavLst>
                                        <p:tav tm="0">
                                          <p:val>
                                            <p:strVal val="ppt_h"/>
                                          </p:val>
                                        </p:tav>
                                        <p:tav tm="100000">
                                          <p:val>
                                            <p:strVal val="ppt_h"/>
                                          </p:val>
                                        </p:tav>
                                      </p:tavLst>
                                    </p:anim>
                                    <p:anim calcmode="lin" valueType="num">
                                      <p:cBhvr>
                                        <p:cTn id="30" dur="500" accel="50000">
                                          <p:stCondLst>
                                            <p:cond delay="0"/>
                                          </p:stCondLst>
                                        </p:cTn>
                                        <p:tgtEl>
                                          <p:spTgt spid="15"/>
                                        </p:tgtEl>
                                        <p:attrNameLst>
                                          <p:attrName>ppt_w</p:attrName>
                                        </p:attrNameLst>
                                      </p:cBhvr>
                                      <p:tavLst>
                                        <p:tav tm="0">
                                          <p:val>
                                            <p:strVal val="ppt_w"/>
                                          </p:val>
                                        </p:tav>
                                        <p:tav tm="100000">
                                          <p:val>
                                            <p:strVal val="ppt_w*.05"/>
                                          </p:val>
                                        </p:tav>
                                      </p:tavLst>
                                    </p:anim>
                                    <p:anim calcmode="lin" valueType="num">
                                      <p:cBhvr>
                                        <p:cTn id="31" dur="500" decel="50000">
                                          <p:stCondLst>
                                            <p:cond delay="500"/>
                                          </p:stCondLst>
                                        </p:cTn>
                                        <p:tgtEl>
                                          <p:spTgt spid="15"/>
                                        </p:tgtEl>
                                        <p:attrNameLst>
                                          <p:attrName>ppt_w</p:attrName>
                                        </p:attrNameLst>
                                      </p:cBhvr>
                                      <p:tavLst>
                                        <p:tav tm="0">
                                          <p:val>
                                            <p:strVal val="ppt_w"/>
                                          </p:val>
                                        </p:tav>
                                        <p:tav tm="100000">
                                          <p:val>
                                            <p:strVal val="ppt_w/.05"/>
                                          </p:val>
                                        </p:tav>
                                      </p:tavLst>
                                    </p:anim>
                                    <p:anim calcmode="lin" valueType="num">
                                      <p:cBhvr>
                                        <p:cTn id="32" dur="500" accel="50000">
                                          <p:stCondLst>
                                            <p:cond delay="500"/>
                                          </p:stCondLst>
                                        </p:cTn>
                                        <p:tgtEl>
                                          <p:spTgt spid="15"/>
                                        </p:tgtEl>
                                        <p:attrNameLst>
                                          <p:attrName>style.rotation</p:attrName>
                                        </p:attrNameLst>
                                      </p:cBhvr>
                                      <p:tavLst>
                                        <p:tav tm="0">
                                          <p:val>
                                            <p:fltVal val="0"/>
                                          </p:val>
                                        </p:tav>
                                        <p:tav tm="100000">
                                          <p:val>
                                            <p:fltVal val="-90"/>
                                          </p:val>
                                        </p:tav>
                                      </p:tavLst>
                                    </p:anim>
                                    <p:set>
                                      <p:cBhvr>
                                        <p:cTn id="33" dur="1" fill="hold">
                                          <p:stCondLst>
                                            <p:cond delay="999"/>
                                          </p:stCondLst>
                                        </p:cTn>
                                        <p:tgtEl>
                                          <p:spTgt spid="15"/>
                                        </p:tgtEl>
                                        <p:attrNameLst>
                                          <p:attrName>style.visibility</p:attrName>
                                        </p:attrNameLst>
                                      </p:cBhvr>
                                      <p:to>
                                        <p:strVal val="hidden"/>
                                      </p:to>
                                    </p:set>
                                  </p:childTnLst>
                                </p:cTn>
                              </p:par>
                              <p:par>
                                <p:cTn id="34" presetID="25" presetClass="exit" presetSubtype="0" fill="hold" grpId="1" nodeType="withEffect">
                                  <p:stCondLst>
                                    <p:cond delay="0"/>
                                  </p:stCondLst>
                                  <p:childTnLst>
                                    <p:animEffect transition="out" filter="fade">
                                      <p:cBhvr>
                                        <p:cTn id="35" dur="1000" accel="50000">
                                          <p:stCondLst>
                                            <p:cond delay="0"/>
                                          </p:stCondLst>
                                        </p:cTn>
                                        <p:tgtEl>
                                          <p:spTgt spid="16"/>
                                        </p:tgtEl>
                                      </p:cBhvr>
                                    </p:animEffect>
                                    <p:anim calcmode="lin" valueType="num">
                                      <p:cBhvr>
                                        <p:cTn id="36" dur="500" accel="50000">
                                          <p:stCondLst>
                                            <p:cond delay="0"/>
                                          </p:stCondLst>
                                        </p:cTn>
                                        <p:tgtEl>
                                          <p:spTgt spid="16"/>
                                        </p:tgtEl>
                                        <p:attrNameLst>
                                          <p:attrName>ppt_y</p:attrName>
                                        </p:attrNameLst>
                                      </p:cBhvr>
                                      <p:tavLst>
                                        <p:tav tm="0">
                                          <p:val>
                                            <p:strVal val="ppt_y"/>
                                          </p:val>
                                        </p:tav>
                                        <p:tav tm="100000">
                                          <p:val>
                                            <p:strVal val="ppt_y+.1"/>
                                          </p:val>
                                        </p:tav>
                                      </p:tavLst>
                                    </p:anim>
                                    <p:anim calcmode="lin" valueType="num">
                                      <p:cBhvr>
                                        <p:cTn id="37" dur="500" decel="50000">
                                          <p:stCondLst>
                                            <p:cond delay="500"/>
                                          </p:stCondLst>
                                        </p:cTn>
                                        <p:tgtEl>
                                          <p:spTgt spid="16"/>
                                        </p:tgtEl>
                                        <p:attrNameLst>
                                          <p:attrName>ppt_y</p:attrName>
                                        </p:attrNameLst>
                                      </p:cBhvr>
                                      <p:tavLst>
                                        <p:tav tm="0">
                                          <p:val>
                                            <p:strVal val="ppt_y"/>
                                          </p:val>
                                        </p:tav>
                                        <p:tav tm="100000">
                                          <p:val>
                                            <p:strVal val="ppt_y-.1"/>
                                          </p:val>
                                        </p:tav>
                                      </p:tavLst>
                                    </p:anim>
                                    <p:anim calcmode="lin" valueType="num">
                                      <p:cBhvr>
                                        <p:cTn id="38" dur="500" accel="50000">
                                          <p:stCondLst>
                                            <p:cond delay="500"/>
                                          </p:stCondLst>
                                        </p:cTn>
                                        <p:tgtEl>
                                          <p:spTgt spid="16"/>
                                        </p:tgtEl>
                                        <p:attrNameLst>
                                          <p:attrName>ppt_x</p:attrName>
                                        </p:attrNameLst>
                                      </p:cBhvr>
                                      <p:tavLst>
                                        <p:tav tm="0">
                                          <p:val>
                                            <p:strVal val="ppt_x"/>
                                          </p:val>
                                        </p:tav>
                                        <p:tav tm="100000">
                                          <p:val>
                                            <p:strVal val="ppt_x+.4"/>
                                          </p:val>
                                        </p:tav>
                                      </p:tavLst>
                                    </p:anim>
                                    <p:anim calcmode="lin" valueType="num">
                                      <p:cBhvr>
                                        <p:cTn id="39" dur="1000"/>
                                        <p:tgtEl>
                                          <p:spTgt spid="16"/>
                                        </p:tgtEl>
                                        <p:attrNameLst>
                                          <p:attrName>ppt_h</p:attrName>
                                        </p:attrNameLst>
                                      </p:cBhvr>
                                      <p:tavLst>
                                        <p:tav tm="0">
                                          <p:val>
                                            <p:strVal val="ppt_h"/>
                                          </p:val>
                                        </p:tav>
                                        <p:tav tm="100000">
                                          <p:val>
                                            <p:strVal val="ppt_h"/>
                                          </p:val>
                                        </p:tav>
                                      </p:tavLst>
                                    </p:anim>
                                    <p:anim calcmode="lin" valueType="num">
                                      <p:cBhvr>
                                        <p:cTn id="40" dur="500" accel="50000">
                                          <p:stCondLst>
                                            <p:cond delay="0"/>
                                          </p:stCondLst>
                                        </p:cTn>
                                        <p:tgtEl>
                                          <p:spTgt spid="16"/>
                                        </p:tgtEl>
                                        <p:attrNameLst>
                                          <p:attrName>ppt_w</p:attrName>
                                        </p:attrNameLst>
                                      </p:cBhvr>
                                      <p:tavLst>
                                        <p:tav tm="0">
                                          <p:val>
                                            <p:strVal val="ppt_w"/>
                                          </p:val>
                                        </p:tav>
                                        <p:tav tm="100000">
                                          <p:val>
                                            <p:strVal val="ppt_w*.05"/>
                                          </p:val>
                                        </p:tav>
                                      </p:tavLst>
                                    </p:anim>
                                    <p:anim calcmode="lin" valueType="num">
                                      <p:cBhvr>
                                        <p:cTn id="41" dur="500" decel="50000">
                                          <p:stCondLst>
                                            <p:cond delay="500"/>
                                          </p:stCondLst>
                                        </p:cTn>
                                        <p:tgtEl>
                                          <p:spTgt spid="16"/>
                                        </p:tgtEl>
                                        <p:attrNameLst>
                                          <p:attrName>ppt_w</p:attrName>
                                        </p:attrNameLst>
                                      </p:cBhvr>
                                      <p:tavLst>
                                        <p:tav tm="0">
                                          <p:val>
                                            <p:strVal val="ppt_w"/>
                                          </p:val>
                                        </p:tav>
                                        <p:tav tm="100000">
                                          <p:val>
                                            <p:strVal val="ppt_w/.05"/>
                                          </p:val>
                                        </p:tav>
                                      </p:tavLst>
                                    </p:anim>
                                    <p:anim calcmode="lin" valueType="num">
                                      <p:cBhvr>
                                        <p:cTn id="42" dur="500" accel="50000">
                                          <p:stCondLst>
                                            <p:cond delay="500"/>
                                          </p:stCondLst>
                                        </p:cTn>
                                        <p:tgtEl>
                                          <p:spTgt spid="16"/>
                                        </p:tgtEl>
                                        <p:attrNameLst>
                                          <p:attrName>style.rotation</p:attrName>
                                        </p:attrNameLst>
                                      </p:cBhvr>
                                      <p:tavLst>
                                        <p:tav tm="0">
                                          <p:val>
                                            <p:fltVal val="0"/>
                                          </p:val>
                                        </p:tav>
                                        <p:tav tm="100000">
                                          <p:val>
                                            <p:fltVal val="-90"/>
                                          </p:val>
                                        </p:tav>
                                      </p:tavLst>
                                    </p:anim>
                                    <p:set>
                                      <p:cBhvr>
                                        <p:cTn id="43" dur="1" fill="hold">
                                          <p:stCondLst>
                                            <p:cond delay="999"/>
                                          </p:stCondLst>
                                        </p:cTn>
                                        <p:tgtEl>
                                          <p:spTgt spid="16"/>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47" presetClass="exit" presetSubtype="0" fill="hold" grpId="1" nodeType="clickEffect">
                                  <p:stCondLst>
                                    <p:cond delay="0"/>
                                  </p:stCondLst>
                                  <p:childTnLst>
                                    <p:animEffect transition="out" filter="fade">
                                      <p:cBhvr>
                                        <p:cTn id="47" dur="1000"/>
                                        <p:tgtEl>
                                          <p:spTgt spid="2"/>
                                        </p:tgtEl>
                                      </p:cBhvr>
                                    </p:animEffect>
                                    <p:anim calcmode="lin" valueType="num">
                                      <p:cBhvr>
                                        <p:cTn id="48" dur="1000"/>
                                        <p:tgtEl>
                                          <p:spTgt spid="2"/>
                                        </p:tgtEl>
                                        <p:attrNameLst>
                                          <p:attrName>ppt_x</p:attrName>
                                        </p:attrNameLst>
                                      </p:cBhvr>
                                      <p:tavLst>
                                        <p:tav tm="0">
                                          <p:val>
                                            <p:strVal val="ppt_x"/>
                                          </p:val>
                                        </p:tav>
                                        <p:tav tm="100000">
                                          <p:val>
                                            <p:strVal val="ppt_x"/>
                                          </p:val>
                                        </p:tav>
                                      </p:tavLst>
                                    </p:anim>
                                    <p:anim calcmode="lin" valueType="num">
                                      <p:cBhvr>
                                        <p:cTn id="49" dur="1000"/>
                                        <p:tgtEl>
                                          <p:spTgt spid="2"/>
                                        </p:tgtEl>
                                        <p:attrNameLst>
                                          <p:attrName>ppt_y</p:attrName>
                                        </p:attrNameLst>
                                      </p:cBhvr>
                                      <p:tavLst>
                                        <p:tav tm="0">
                                          <p:val>
                                            <p:strVal val="ppt_y"/>
                                          </p:val>
                                        </p:tav>
                                        <p:tav tm="100000">
                                          <p:val>
                                            <p:strVal val="ppt_y-.1"/>
                                          </p:val>
                                        </p:tav>
                                      </p:tavLst>
                                    </p:anim>
                                    <p:set>
                                      <p:cBhvr>
                                        <p:cTn id="50" dur="1" fill="hold">
                                          <p:stCondLst>
                                            <p:cond delay="999"/>
                                          </p:stCondLst>
                                        </p:cTn>
                                        <p:tgtEl>
                                          <p:spTgt spid="2"/>
                                        </p:tgtEl>
                                        <p:attrNameLst>
                                          <p:attrName>style.visibility</p:attrName>
                                        </p:attrNameLst>
                                      </p:cBhvr>
                                      <p:to>
                                        <p:strVal val="hidden"/>
                                      </p:to>
                                    </p:set>
                                  </p:childTnLst>
                                </p:cTn>
                              </p:par>
                              <p:par>
                                <p:cTn id="51" presetID="47" presetClass="exit" presetSubtype="0" fill="hold" nodeType="withEffect">
                                  <p:stCondLst>
                                    <p:cond delay="0"/>
                                  </p:stCondLst>
                                  <p:childTnLst>
                                    <p:animEffect transition="out" filter="fade">
                                      <p:cBhvr>
                                        <p:cTn id="52" dur="1000"/>
                                        <p:tgtEl>
                                          <p:spTgt spid="4"/>
                                        </p:tgtEl>
                                      </p:cBhvr>
                                    </p:animEffect>
                                    <p:anim calcmode="lin" valueType="num">
                                      <p:cBhvr>
                                        <p:cTn id="53" dur="1000"/>
                                        <p:tgtEl>
                                          <p:spTgt spid="4"/>
                                        </p:tgtEl>
                                        <p:attrNameLst>
                                          <p:attrName>ppt_x</p:attrName>
                                        </p:attrNameLst>
                                      </p:cBhvr>
                                      <p:tavLst>
                                        <p:tav tm="0">
                                          <p:val>
                                            <p:strVal val="ppt_x"/>
                                          </p:val>
                                        </p:tav>
                                        <p:tav tm="100000">
                                          <p:val>
                                            <p:strVal val="ppt_x"/>
                                          </p:val>
                                        </p:tav>
                                      </p:tavLst>
                                    </p:anim>
                                    <p:anim calcmode="lin" valueType="num">
                                      <p:cBhvr>
                                        <p:cTn id="54" dur="1000"/>
                                        <p:tgtEl>
                                          <p:spTgt spid="4"/>
                                        </p:tgtEl>
                                        <p:attrNameLst>
                                          <p:attrName>ppt_y</p:attrName>
                                        </p:attrNameLst>
                                      </p:cBhvr>
                                      <p:tavLst>
                                        <p:tav tm="0">
                                          <p:val>
                                            <p:strVal val="ppt_y"/>
                                          </p:val>
                                        </p:tav>
                                        <p:tav tm="100000">
                                          <p:val>
                                            <p:strVal val="ppt_y-.1"/>
                                          </p:val>
                                        </p:tav>
                                      </p:tavLst>
                                    </p:anim>
                                    <p:set>
                                      <p:cBhvr>
                                        <p:cTn id="55" dur="1" fill="hold">
                                          <p:stCondLst>
                                            <p:cond delay="999"/>
                                          </p:stCondLst>
                                        </p:cTn>
                                        <p:tgtEl>
                                          <p:spTgt spid="4"/>
                                        </p:tgtEl>
                                        <p:attrNameLst>
                                          <p:attrName>style.visibility</p:attrName>
                                        </p:attrNameLst>
                                      </p:cBhvr>
                                      <p:to>
                                        <p:strVal val="hidden"/>
                                      </p:to>
                                    </p:set>
                                  </p:childTnLst>
                                </p:cTn>
                              </p:par>
                              <p:par>
                                <p:cTn id="56" presetID="21" presetClass="entr" presetSubtype="1"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wheel(1)">
                                      <p:cBhvr>
                                        <p:cTn id="58" dur="1200"/>
                                        <p:tgtEl>
                                          <p:spTgt spid="17"/>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anim calcmode="lin" valueType="num">
                                      <p:cBhvr additive="base">
                                        <p:cTn id="63" dur="500" fill="hold"/>
                                        <p:tgtEl>
                                          <p:spTgt spid="24"/>
                                        </p:tgtEl>
                                        <p:attrNameLst>
                                          <p:attrName>ppt_x</p:attrName>
                                        </p:attrNameLst>
                                      </p:cBhvr>
                                      <p:tavLst>
                                        <p:tav tm="0">
                                          <p:val>
                                            <p:strVal val="#ppt_x"/>
                                          </p:val>
                                        </p:tav>
                                        <p:tav tm="100000">
                                          <p:val>
                                            <p:strVal val="#ppt_x"/>
                                          </p:val>
                                        </p:tav>
                                      </p:tavLst>
                                    </p:anim>
                                    <p:anim calcmode="lin" valueType="num">
                                      <p:cBhvr additive="base">
                                        <p:cTn id="64" dur="500" fill="hold"/>
                                        <p:tgtEl>
                                          <p:spTgt spid="24"/>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additive="base">
                                        <p:cTn id="67" dur="500" fill="hold"/>
                                        <p:tgtEl>
                                          <p:spTgt spid="19"/>
                                        </p:tgtEl>
                                        <p:attrNameLst>
                                          <p:attrName>ppt_x</p:attrName>
                                        </p:attrNameLst>
                                      </p:cBhvr>
                                      <p:tavLst>
                                        <p:tav tm="0">
                                          <p:val>
                                            <p:strVal val="#ppt_x"/>
                                          </p:val>
                                        </p:tav>
                                        <p:tav tm="100000">
                                          <p:val>
                                            <p:strVal val="#ppt_x"/>
                                          </p:val>
                                        </p:tav>
                                      </p:tavLst>
                                    </p:anim>
                                    <p:anim calcmode="lin" valueType="num">
                                      <p:cBhvr additive="base">
                                        <p:cTn id="68" dur="500" fill="hold"/>
                                        <p:tgtEl>
                                          <p:spTgt spid="19"/>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cBhvr additive="base">
                                        <p:cTn id="71" dur="500" fill="hold"/>
                                        <p:tgtEl>
                                          <p:spTgt spid="25"/>
                                        </p:tgtEl>
                                        <p:attrNameLst>
                                          <p:attrName>ppt_x</p:attrName>
                                        </p:attrNameLst>
                                      </p:cBhvr>
                                      <p:tavLst>
                                        <p:tav tm="0">
                                          <p:val>
                                            <p:strVal val="#ppt_x"/>
                                          </p:val>
                                        </p:tav>
                                        <p:tav tm="100000">
                                          <p:val>
                                            <p:strVal val="#ppt_x"/>
                                          </p:val>
                                        </p:tav>
                                      </p:tavLst>
                                    </p:anim>
                                    <p:anim calcmode="lin" valueType="num">
                                      <p:cBhvr additive="base">
                                        <p:cTn id="7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5" presetClass="exit" presetSubtype="0" fill="hold" grpId="1" nodeType="clickEffect">
                                  <p:stCondLst>
                                    <p:cond delay="0"/>
                                  </p:stCondLst>
                                  <p:childTnLst>
                                    <p:animEffect transition="out" filter="fade">
                                      <p:cBhvr>
                                        <p:cTn id="76" dur="1000" accel="50000">
                                          <p:stCondLst>
                                            <p:cond delay="0"/>
                                          </p:stCondLst>
                                        </p:cTn>
                                        <p:tgtEl>
                                          <p:spTgt spid="24"/>
                                        </p:tgtEl>
                                      </p:cBhvr>
                                    </p:animEffect>
                                    <p:anim calcmode="lin" valueType="num">
                                      <p:cBhvr>
                                        <p:cTn id="77" dur="500" accel="50000">
                                          <p:stCondLst>
                                            <p:cond delay="0"/>
                                          </p:stCondLst>
                                        </p:cTn>
                                        <p:tgtEl>
                                          <p:spTgt spid="24"/>
                                        </p:tgtEl>
                                        <p:attrNameLst>
                                          <p:attrName>ppt_y</p:attrName>
                                        </p:attrNameLst>
                                      </p:cBhvr>
                                      <p:tavLst>
                                        <p:tav tm="0">
                                          <p:val>
                                            <p:strVal val="ppt_y"/>
                                          </p:val>
                                        </p:tav>
                                        <p:tav tm="100000">
                                          <p:val>
                                            <p:strVal val="ppt_y+.1"/>
                                          </p:val>
                                        </p:tav>
                                      </p:tavLst>
                                    </p:anim>
                                    <p:anim calcmode="lin" valueType="num">
                                      <p:cBhvr>
                                        <p:cTn id="78" dur="500" decel="50000">
                                          <p:stCondLst>
                                            <p:cond delay="500"/>
                                          </p:stCondLst>
                                        </p:cTn>
                                        <p:tgtEl>
                                          <p:spTgt spid="24"/>
                                        </p:tgtEl>
                                        <p:attrNameLst>
                                          <p:attrName>ppt_y</p:attrName>
                                        </p:attrNameLst>
                                      </p:cBhvr>
                                      <p:tavLst>
                                        <p:tav tm="0">
                                          <p:val>
                                            <p:strVal val="ppt_y"/>
                                          </p:val>
                                        </p:tav>
                                        <p:tav tm="100000">
                                          <p:val>
                                            <p:strVal val="ppt_y-.1"/>
                                          </p:val>
                                        </p:tav>
                                      </p:tavLst>
                                    </p:anim>
                                    <p:anim calcmode="lin" valueType="num">
                                      <p:cBhvr>
                                        <p:cTn id="79" dur="500" accel="50000">
                                          <p:stCondLst>
                                            <p:cond delay="500"/>
                                          </p:stCondLst>
                                        </p:cTn>
                                        <p:tgtEl>
                                          <p:spTgt spid="24"/>
                                        </p:tgtEl>
                                        <p:attrNameLst>
                                          <p:attrName>ppt_x</p:attrName>
                                        </p:attrNameLst>
                                      </p:cBhvr>
                                      <p:tavLst>
                                        <p:tav tm="0">
                                          <p:val>
                                            <p:strVal val="ppt_x"/>
                                          </p:val>
                                        </p:tav>
                                        <p:tav tm="100000">
                                          <p:val>
                                            <p:strVal val="ppt_x+.4"/>
                                          </p:val>
                                        </p:tav>
                                      </p:tavLst>
                                    </p:anim>
                                    <p:anim calcmode="lin" valueType="num">
                                      <p:cBhvr>
                                        <p:cTn id="80" dur="1000"/>
                                        <p:tgtEl>
                                          <p:spTgt spid="24"/>
                                        </p:tgtEl>
                                        <p:attrNameLst>
                                          <p:attrName>ppt_h</p:attrName>
                                        </p:attrNameLst>
                                      </p:cBhvr>
                                      <p:tavLst>
                                        <p:tav tm="0">
                                          <p:val>
                                            <p:strVal val="ppt_h"/>
                                          </p:val>
                                        </p:tav>
                                        <p:tav tm="100000">
                                          <p:val>
                                            <p:strVal val="ppt_h"/>
                                          </p:val>
                                        </p:tav>
                                      </p:tavLst>
                                    </p:anim>
                                    <p:anim calcmode="lin" valueType="num">
                                      <p:cBhvr>
                                        <p:cTn id="81" dur="500" accel="50000">
                                          <p:stCondLst>
                                            <p:cond delay="0"/>
                                          </p:stCondLst>
                                        </p:cTn>
                                        <p:tgtEl>
                                          <p:spTgt spid="24"/>
                                        </p:tgtEl>
                                        <p:attrNameLst>
                                          <p:attrName>ppt_w</p:attrName>
                                        </p:attrNameLst>
                                      </p:cBhvr>
                                      <p:tavLst>
                                        <p:tav tm="0">
                                          <p:val>
                                            <p:strVal val="ppt_w"/>
                                          </p:val>
                                        </p:tav>
                                        <p:tav tm="100000">
                                          <p:val>
                                            <p:strVal val="ppt_w*.05"/>
                                          </p:val>
                                        </p:tav>
                                      </p:tavLst>
                                    </p:anim>
                                    <p:anim calcmode="lin" valueType="num">
                                      <p:cBhvr>
                                        <p:cTn id="82" dur="500" decel="50000">
                                          <p:stCondLst>
                                            <p:cond delay="500"/>
                                          </p:stCondLst>
                                        </p:cTn>
                                        <p:tgtEl>
                                          <p:spTgt spid="24"/>
                                        </p:tgtEl>
                                        <p:attrNameLst>
                                          <p:attrName>ppt_w</p:attrName>
                                        </p:attrNameLst>
                                      </p:cBhvr>
                                      <p:tavLst>
                                        <p:tav tm="0">
                                          <p:val>
                                            <p:strVal val="ppt_w"/>
                                          </p:val>
                                        </p:tav>
                                        <p:tav tm="100000">
                                          <p:val>
                                            <p:strVal val="ppt_w/.05"/>
                                          </p:val>
                                        </p:tav>
                                      </p:tavLst>
                                    </p:anim>
                                    <p:anim calcmode="lin" valueType="num">
                                      <p:cBhvr>
                                        <p:cTn id="83" dur="500" accel="50000">
                                          <p:stCondLst>
                                            <p:cond delay="500"/>
                                          </p:stCondLst>
                                        </p:cTn>
                                        <p:tgtEl>
                                          <p:spTgt spid="24"/>
                                        </p:tgtEl>
                                        <p:attrNameLst>
                                          <p:attrName>style.rotation</p:attrName>
                                        </p:attrNameLst>
                                      </p:cBhvr>
                                      <p:tavLst>
                                        <p:tav tm="0">
                                          <p:val>
                                            <p:fltVal val="0"/>
                                          </p:val>
                                        </p:tav>
                                        <p:tav tm="100000">
                                          <p:val>
                                            <p:fltVal val="-90"/>
                                          </p:val>
                                        </p:tav>
                                      </p:tavLst>
                                    </p:anim>
                                    <p:set>
                                      <p:cBhvr>
                                        <p:cTn id="84" dur="1" fill="hold">
                                          <p:stCondLst>
                                            <p:cond delay="999"/>
                                          </p:stCondLst>
                                        </p:cTn>
                                        <p:tgtEl>
                                          <p:spTgt spid="24"/>
                                        </p:tgtEl>
                                        <p:attrNameLst>
                                          <p:attrName>style.visibility</p:attrName>
                                        </p:attrNameLst>
                                      </p:cBhvr>
                                      <p:to>
                                        <p:strVal val="hidden"/>
                                      </p:to>
                                    </p:set>
                                  </p:childTnLst>
                                </p:cTn>
                              </p:par>
                              <p:par>
                                <p:cTn id="85" presetID="25" presetClass="exit" presetSubtype="0" fill="hold" grpId="1" nodeType="withEffect">
                                  <p:stCondLst>
                                    <p:cond delay="0"/>
                                  </p:stCondLst>
                                  <p:childTnLst>
                                    <p:animEffect transition="out" filter="fade">
                                      <p:cBhvr>
                                        <p:cTn id="86" dur="1000" accel="50000">
                                          <p:stCondLst>
                                            <p:cond delay="0"/>
                                          </p:stCondLst>
                                        </p:cTn>
                                        <p:tgtEl>
                                          <p:spTgt spid="25"/>
                                        </p:tgtEl>
                                      </p:cBhvr>
                                    </p:animEffect>
                                    <p:anim calcmode="lin" valueType="num">
                                      <p:cBhvr>
                                        <p:cTn id="87" dur="500" accel="50000">
                                          <p:stCondLst>
                                            <p:cond delay="0"/>
                                          </p:stCondLst>
                                        </p:cTn>
                                        <p:tgtEl>
                                          <p:spTgt spid="25"/>
                                        </p:tgtEl>
                                        <p:attrNameLst>
                                          <p:attrName>ppt_y</p:attrName>
                                        </p:attrNameLst>
                                      </p:cBhvr>
                                      <p:tavLst>
                                        <p:tav tm="0">
                                          <p:val>
                                            <p:strVal val="ppt_y"/>
                                          </p:val>
                                        </p:tav>
                                        <p:tav tm="100000">
                                          <p:val>
                                            <p:strVal val="ppt_y+.1"/>
                                          </p:val>
                                        </p:tav>
                                      </p:tavLst>
                                    </p:anim>
                                    <p:anim calcmode="lin" valueType="num">
                                      <p:cBhvr>
                                        <p:cTn id="88" dur="500" decel="50000">
                                          <p:stCondLst>
                                            <p:cond delay="500"/>
                                          </p:stCondLst>
                                        </p:cTn>
                                        <p:tgtEl>
                                          <p:spTgt spid="25"/>
                                        </p:tgtEl>
                                        <p:attrNameLst>
                                          <p:attrName>ppt_y</p:attrName>
                                        </p:attrNameLst>
                                      </p:cBhvr>
                                      <p:tavLst>
                                        <p:tav tm="0">
                                          <p:val>
                                            <p:strVal val="ppt_y"/>
                                          </p:val>
                                        </p:tav>
                                        <p:tav tm="100000">
                                          <p:val>
                                            <p:strVal val="ppt_y-.1"/>
                                          </p:val>
                                        </p:tav>
                                      </p:tavLst>
                                    </p:anim>
                                    <p:anim calcmode="lin" valueType="num">
                                      <p:cBhvr>
                                        <p:cTn id="89" dur="500" accel="50000">
                                          <p:stCondLst>
                                            <p:cond delay="500"/>
                                          </p:stCondLst>
                                        </p:cTn>
                                        <p:tgtEl>
                                          <p:spTgt spid="25"/>
                                        </p:tgtEl>
                                        <p:attrNameLst>
                                          <p:attrName>ppt_x</p:attrName>
                                        </p:attrNameLst>
                                      </p:cBhvr>
                                      <p:tavLst>
                                        <p:tav tm="0">
                                          <p:val>
                                            <p:strVal val="ppt_x"/>
                                          </p:val>
                                        </p:tav>
                                        <p:tav tm="100000">
                                          <p:val>
                                            <p:strVal val="ppt_x+.4"/>
                                          </p:val>
                                        </p:tav>
                                      </p:tavLst>
                                    </p:anim>
                                    <p:anim calcmode="lin" valueType="num">
                                      <p:cBhvr>
                                        <p:cTn id="90" dur="1000"/>
                                        <p:tgtEl>
                                          <p:spTgt spid="25"/>
                                        </p:tgtEl>
                                        <p:attrNameLst>
                                          <p:attrName>ppt_h</p:attrName>
                                        </p:attrNameLst>
                                      </p:cBhvr>
                                      <p:tavLst>
                                        <p:tav tm="0">
                                          <p:val>
                                            <p:strVal val="ppt_h"/>
                                          </p:val>
                                        </p:tav>
                                        <p:tav tm="100000">
                                          <p:val>
                                            <p:strVal val="ppt_h"/>
                                          </p:val>
                                        </p:tav>
                                      </p:tavLst>
                                    </p:anim>
                                    <p:anim calcmode="lin" valueType="num">
                                      <p:cBhvr>
                                        <p:cTn id="91" dur="500" accel="50000">
                                          <p:stCondLst>
                                            <p:cond delay="0"/>
                                          </p:stCondLst>
                                        </p:cTn>
                                        <p:tgtEl>
                                          <p:spTgt spid="25"/>
                                        </p:tgtEl>
                                        <p:attrNameLst>
                                          <p:attrName>ppt_w</p:attrName>
                                        </p:attrNameLst>
                                      </p:cBhvr>
                                      <p:tavLst>
                                        <p:tav tm="0">
                                          <p:val>
                                            <p:strVal val="ppt_w"/>
                                          </p:val>
                                        </p:tav>
                                        <p:tav tm="100000">
                                          <p:val>
                                            <p:strVal val="ppt_w*.05"/>
                                          </p:val>
                                        </p:tav>
                                      </p:tavLst>
                                    </p:anim>
                                    <p:anim calcmode="lin" valueType="num">
                                      <p:cBhvr>
                                        <p:cTn id="92" dur="500" decel="50000">
                                          <p:stCondLst>
                                            <p:cond delay="500"/>
                                          </p:stCondLst>
                                        </p:cTn>
                                        <p:tgtEl>
                                          <p:spTgt spid="25"/>
                                        </p:tgtEl>
                                        <p:attrNameLst>
                                          <p:attrName>ppt_w</p:attrName>
                                        </p:attrNameLst>
                                      </p:cBhvr>
                                      <p:tavLst>
                                        <p:tav tm="0">
                                          <p:val>
                                            <p:strVal val="ppt_w"/>
                                          </p:val>
                                        </p:tav>
                                        <p:tav tm="100000">
                                          <p:val>
                                            <p:strVal val="ppt_w/.05"/>
                                          </p:val>
                                        </p:tav>
                                      </p:tavLst>
                                    </p:anim>
                                    <p:anim calcmode="lin" valueType="num">
                                      <p:cBhvr>
                                        <p:cTn id="93" dur="500" accel="50000">
                                          <p:stCondLst>
                                            <p:cond delay="500"/>
                                          </p:stCondLst>
                                        </p:cTn>
                                        <p:tgtEl>
                                          <p:spTgt spid="25"/>
                                        </p:tgtEl>
                                        <p:attrNameLst>
                                          <p:attrName>style.rotation</p:attrName>
                                        </p:attrNameLst>
                                      </p:cBhvr>
                                      <p:tavLst>
                                        <p:tav tm="0">
                                          <p:val>
                                            <p:fltVal val="0"/>
                                          </p:val>
                                        </p:tav>
                                        <p:tav tm="100000">
                                          <p:val>
                                            <p:fltVal val="-90"/>
                                          </p:val>
                                        </p:tav>
                                      </p:tavLst>
                                    </p:anim>
                                    <p:set>
                                      <p:cBhvr>
                                        <p:cTn id="94" dur="1" fill="hold">
                                          <p:stCondLst>
                                            <p:cond delay="999"/>
                                          </p:stCondLst>
                                        </p:cTn>
                                        <p:tgtEl>
                                          <p:spTgt spid="25"/>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47" presetClass="exit" presetSubtype="0" fill="hold" grpId="1" nodeType="clickEffect">
                                  <p:stCondLst>
                                    <p:cond delay="0"/>
                                  </p:stCondLst>
                                  <p:childTnLst>
                                    <p:animEffect transition="out" filter="fade">
                                      <p:cBhvr>
                                        <p:cTn id="98" dur="1000"/>
                                        <p:tgtEl>
                                          <p:spTgt spid="17"/>
                                        </p:tgtEl>
                                      </p:cBhvr>
                                    </p:animEffect>
                                    <p:anim calcmode="lin" valueType="num">
                                      <p:cBhvr>
                                        <p:cTn id="99" dur="1000"/>
                                        <p:tgtEl>
                                          <p:spTgt spid="17"/>
                                        </p:tgtEl>
                                        <p:attrNameLst>
                                          <p:attrName>ppt_x</p:attrName>
                                        </p:attrNameLst>
                                      </p:cBhvr>
                                      <p:tavLst>
                                        <p:tav tm="0">
                                          <p:val>
                                            <p:strVal val="ppt_x"/>
                                          </p:val>
                                        </p:tav>
                                        <p:tav tm="100000">
                                          <p:val>
                                            <p:strVal val="ppt_x"/>
                                          </p:val>
                                        </p:tav>
                                      </p:tavLst>
                                    </p:anim>
                                    <p:anim calcmode="lin" valueType="num">
                                      <p:cBhvr>
                                        <p:cTn id="100" dur="1000"/>
                                        <p:tgtEl>
                                          <p:spTgt spid="17"/>
                                        </p:tgtEl>
                                        <p:attrNameLst>
                                          <p:attrName>ppt_y</p:attrName>
                                        </p:attrNameLst>
                                      </p:cBhvr>
                                      <p:tavLst>
                                        <p:tav tm="0">
                                          <p:val>
                                            <p:strVal val="ppt_y"/>
                                          </p:val>
                                        </p:tav>
                                        <p:tav tm="100000">
                                          <p:val>
                                            <p:strVal val="ppt_y-.1"/>
                                          </p:val>
                                        </p:tav>
                                      </p:tavLst>
                                    </p:anim>
                                    <p:set>
                                      <p:cBhvr>
                                        <p:cTn id="101" dur="1" fill="hold">
                                          <p:stCondLst>
                                            <p:cond delay="999"/>
                                          </p:stCondLst>
                                        </p:cTn>
                                        <p:tgtEl>
                                          <p:spTgt spid="17"/>
                                        </p:tgtEl>
                                        <p:attrNameLst>
                                          <p:attrName>style.visibility</p:attrName>
                                        </p:attrNameLst>
                                      </p:cBhvr>
                                      <p:to>
                                        <p:strVal val="hidden"/>
                                      </p:to>
                                    </p:set>
                                  </p:childTnLst>
                                </p:cTn>
                              </p:par>
                              <p:par>
                                <p:cTn id="102" presetID="47" presetClass="exit" presetSubtype="0" fill="hold" nodeType="withEffect">
                                  <p:stCondLst>
                                    <p:cond delay="0"/>
                                  </p:stCondLst>
                                  <p:childTnLst>
                                    <p:animEffect transition="out" filter="fade">
                                      <p:cBhvr>
                                        <p:cTn id="103" dur="1000"/>
                                        <p:tgtEl>
                                          <p:spTgt spid="19"/>
                                        </p:tgtEl>
                                      </p:cBhvr>
                                    </p:animEffect>
                                    <p:anim calcmode="lin" valueType="num">
                                      <p:cBhvr>
                                        <p:cTn id="104" dur="1000"/>
                                        <p:tgtEl>
                                          <p:spTgt spid="19"/>
                                        </p:tgtEl>
                                        <p:attrNameLst>
                                          <p:attrName>ppt_x</p:attrName>
                                        </p:attrNameLst>
                                      </p:cBhvr>
                                      <p:tavLst>
                                        <p:tav tm="0">
                                          <p:val>
                                            <p:strVal val="ppt_x"/>
                                          </p:val>
                                        </p:tav>
                                        <p:tav tm="100000">
                                          <p:val>
                                            <p:strVal val="ppt_x"/>
                                          </p:val>
                                        </p:tav>
                                      </p:tavLst>
                                    </p:anim>
                                    <p:anim calcmode="lin" valueType="num">
                                      <p:cBhvr>
                                        <p:cTn id="105" dur="1000"/>
                                        <p:tgtEl>
                                          <p:spTgt spid="19"/>
                                        </p:tgtEl>
                                        <p:attrNameLst>
                                          <p:attrName>ppt_y</p:attrName>
                                        </p:attrNameLst>
                                      </p:cBhvr>
                                      <p:tavLst>
                                        <p:tav tm="0">
                                          <p:val>
                                            <p:strVal val="ppt_y"/>
                                          </p:val>
                                        </p:tav>
                                        <p:tav tm="100000">
                                          <p:val>
                                            <p:strVal val="ppt_y-.1"/>
                                          </p:val>
                                        </p:tav>
                                      </p:tavLst>
                                    </p:anim>
                                    <p:set>
                                      <p:cBhvr>
                                        <p:cTn id="106" dur="1" fill="hold">
                                          <p:stCondLst>
                                            <p:cond delay="999"/>
                                          </p:stCondLst>
                                        </p:cTn>
                                        <p:tgtEl>
                                          <p:spTgt spid="19"/>
                                        </p:tgtEl>
                                        <p:attrNameLst>
                                          <p:attrName>style.visibility</p:attrName>
                                        </p:attrNameLst>
                                      </p:cBhvr>
                                      <p:to>
                                        <p:strVal val="hidden"/>
                                      </p:to>
                                    </p:set>
                                  </p:childTnLst>
                                </p:cTn>
                              </p:par>
                              <p:par>
                                <p:cTn id="107" presetID="21" presetClass="entr" presetSubtype="1" fill="hold" grpId="0" nodeType="withEffect">
                                  <p:stCondLst>
                                    <p:cond delay="0"/>
                                  </p:stCondLst>
                                  <p:childTnLst>
                                    <p:set>
                                      <p:cBhvr>
                                        <p:cTn id="108" dur="1" fill="hold">
                                          <p:stCondLst>
                                            <p:cond delay="0"/>
                                          </p:stCondLst>
                                        </p:cTn>
                                        <p:tgtEl>
                                          <p:spTgt spid="26"/>
                                        </p:tgtEl>
                                        <p:attrNameLst>
                                          <p:attrName>style.visibility</p:attrName>
                                        </p:attrNameLst>
                                      </p:cBhvr>
                                      <p:to>
                                        <p:strVal val="visible"/>
                                      </p:to>
                                    </p:set>
                                    <p:animEffect transition="in" filter="wheel(1)">
                                      <p:cBhvr>
                                        <p:cTn id="109" dur="1200"/>
                                        <p:tgtEl>
                                          <p:spTgt spid="26"/>
                                        </p:tgtEl>
                                      </p:cBhvr>
                                    </p:animEffect>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grpId="0" nodeType="clickEffect">
                                  <p:stCondLst>
                                    <p:cond delay="0"/>
                                  </p:stCondLst>
                                  <p:childTnLst>
                                    <p:set>
                                      <p:cBhvr>
                                        <p:cTn id="113" dur="1" fill="hold">
                                          <p:stCondLst>
                                            <p:cond delay="0"/>
                                          </p:stCondLst>
                                        </p:cTn>
                                        <p:tgtEl>
                                          <p:spTgt spid="32"/>
                                        </p:tgtEl>
                                        <p:attrNameLst>
                                          <p:attrName>style.visibility</p:attrName>
                                        </p:attrNameLst>
                                      </p:cBhvr>
                                      <p:to>
                                        <p:strVal val="visible"/>
                                      </p:to>
                                    </p:set>
                                    <p:anim calcmode="lin" valueType="num">
                                      <p:cBhvr additive="base">
                                        <p:cTn id="114" dur="500" fill="hold"/>
                                        <p:tgtEl>
                                          <p:spTgt spid="32"/>
                                        </p:tgtEl>
                                        <p:attrNameLst>
                                          <p:attrName>ppt_x</p:attrName>
                                        </p:attrNameLst>
                                      </p:cBhvr>
                                      <p:tavLst>
                                        <p:tav tm="0">
                                          <p:val>
                                            <p:strVal val="#ppt_x"/>
                                          </p:val>
                                        </p:tav>
                                        <p:tav tm="100000">
                                          <p:val>
                                            <p:strVal val="#ppt_x"/>
                                          </p:val>
                                        </p:tav>
                                      </p:tavLst>
                                    </p:anim>
                                    <p:anim calcmode="lin" valueType="num">
                                      <p:cBhvr additive="base">
                                        <p:cTn id="115" dur="500" fill="hold"/>
                                        <p:tgtEl>
                                          <p:spTgt spid="32"/>
                                        </p:tgtEl>
                                        <p:attrNameLst>
                                          <p:attrName>ppt_y</p:attrName>
                                        </p:attrNameLst>
                                      </p:cBhvr>
                                      <p:tavLst>
                                        <p:tav tm="0">
                                          <p:val>
                                            <p:strVal val="1+#ppt_h/2"/>
                                          </p:val>
                                        </p:tav>
                                        <p:tav tm="100000">
                                          <p:val>
                                            <p:strVal val="#ppt_y"/>
                                          </p:val>
                                        </p:tav>
                                      </p:tavLst>
                                    </p:anim>
                                  </p:childTnLst>
                                </p:cTn>
                              </p:par>
                              <p:par>
                                <p:cTn id="116" presetID="2" presetClass="entr" presetSubtype="4" fill="hold" nodeType="withEffect">
                                  <p:stCondLst>
                                    <p:cond delay="0"/>
                                  </p:stCondLst>
                                  <p:childTnLst>
                                    <p:set>
                                      <p:cBhvr>
                                        <p:cTn id="117" dur="1" fill="hold">
                                          <p:stCondLst>
                                            <p:cond delay="0"/>
                                          </p:stCondLst>
                                        </p:cTn>
                                        <p:tgtEl>
                                          <p:spTgt spid="28"/>
                                        </p:tgtEl>
                                        <p:attrNameLst>
                                          <p:attrName>style.visibility</p:attrName>
                                        </p:attrNameLst>
                                      </p:cBhvr>
                                      <p:to>
                                        <p:strVal val="visible"/>
                                      </p:to>
                                    </p:set>
                                    <p:anim calcmode="lin" valueType="num">
                                      <p:cBhvr additive="base">
                                        <p:cTn id="118" dur="500" fill="hold"/>
                                        <p:tgtEl>
                                          <p:spTgt spid="28"/>
                                        </p:tgtEl>
                                        <p:attrNameLst>
                                          <p:attrName>ppt_x</p:attrName>
                                        </p:attrNameLst>
                                      </p:cBhvr>
                                      <p:tavLst>
                                        <p:tav tm="0">
                                          <p:val>
                                            <p:strVal val="#ppt_x"/>
                                          </p:val>
                                        </p:tav>
                                        <p:tav tm="100000">
                                          <p:val>
                                            <p:strVal val="#ppt_x"/>
                                          </p:val>
                                        </p:tav>
                                      </p:tavLst>
                                    </p:anim>
                                    <p:anim calcmode="lin" valueType="num">
                                      <p:cBhvr additive="base">
                                        <p:cTn id="119" dur="500" fill="hold"/>
                                        <p:tgtEl>
                                          <p:spTgt spid="28"/>
                                        </p:tgtEl>
                                        <p:attrNameLst>
                                          <p:attrName>ppt_y</p:attrName>
                                        </p:attrNameLst>
                                      </p:cBhvr>
                                      <p:tavLst>
                                        <p:tav tm="0">
                                          <p:val>
                                            <p:strVal val="1+#ppt_h/2"/>
                                          </p:val>
                                        </p:tav>
                                        <p:tav tm="100000">
                                          <p:val>
                                            <p:strVal val="#ppt_y"/>
                                          </p:val>
                                        </p:tav>
                                      </p:tavLst>
                                    </p:anim>
                                  </p:childTnLst>
                                </p:cTn>
                              </p:par>
                              <p:par>
                                <p:cTn id="120" presetID="2" presetClass="entr" presetSubtype="4" fill="hold" grpId="0" nodeType="withEffect">
                                  <p:stCondLst>
                                    <p:cond delay="0"/>
                                  </p:stCondLst>
                                  <p:childTnLst>
                                    <p:set>
                                      <p:cBhvr>
                                        <p:cTn id="121" dur="1" fill="hold">
                                          <p:stCondLst>
                                            <p:cond delay="0"/>
                                          </p:stCondLst>
                                        </p:cTn>
                                        <p:tgtEl>
                                          <p:spTgt spid="33"/>
                                        </p:tgtEl>
                                        <p:attrNameLst>
                                          <p:attrName>style.visibility</p:attrName>
                                        </p:attrNameLst>
                                      </p:cBhvr>
                                      <p:to>
                                        <p:strVal val="visible"/>
                                      </p:to>
                                    </p:set>
                                    <p:anim calcmode="lin" valueType="num">
                                      <p:cBhvr additive="base">
                                        <p:cTn id="122" dur="500" fill="hold"/>
                                        <p:tgtEl>
                                          <p:spTgt spid="33"/>
                                        </p:tgtEl>
                                        <p:attrNameLst>
                                          <p:attrName>ppt_x</p:attrName>
                                        </p:attrNameLst>
                                      </p:cBhvr>
                                      <p:tavLst>
                                        <p:tav tm="0">
                                          <p:val>
                                            <p:strVal val="#ppt_x"/>
                                          </p:val>
                                        </p:tav>
                                        <p:tav tm="100000">
                                          <p:val>
                                            <p:strVal val="#ppt_x"/>
                                          </p:val>
                                        </p:tav>
                                      </p:tavLst>
                                    </p:anim>
                                    <p:anim calcmode="lin" valueType="num">
                                      <p:cBhvr additive="base">
                                        <p:cTn id="123"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25" presetClass="exit" presetSubtype="0" fill="hold" grpId="1" nodeType="clickEffect">
                                  <p:stCondLst>
                                    <p:cond delay="0"/>
                                  </p:stCondLst>
                                  <p:childTnLst>
                                    <p:animEffect transition="out" filter="fade">
                                      <p:cBhvr>
                                        <p:cTn id="127" dur="1000" accel="50000">
                                          <p:stCondLst>
                                            <p:cond delay="0"/>
                                          </p:stCondLst>
                                        </p:cTn>
                                        <p:tgtEl>
                                          <p:spTgt spid="32"/>
                                        </p:tgtEl>
                                      </p:cBhvr>
                                    </p:animEffect>
                                    <p:anim calcmode="lin" valueType="num">
                                      <p:cBhvr>
                                        <p:cTn id="128" dur="500" accel="50000">
                                          <p:stCondLst>
                                            <p:cond delay="0"/>
                                          </p:stCondLst>
                                        </p:cTn>
                                        <p:tgtEl>
                                          <p:spTgt spid="32"/>
                                        </p:tgtEl>
                                        <p:attrNameLst>
                                          <p:attrName>ppt_y</p:attrName>
                                        </p:attrNameLst>
                                      </p:cBhvr>
                                      <p:tavLst>
                                        <p:tav tm="0">
                                          <p:val>
                                            <p:strVal val="ppt_y"/>
                                          </p:val>
                                        </p:tav>
                                        <p:tav tm="100000">
                                          <p:val>
                                            <p:strVal val="ppt_y+.1"/>
                                          </p:val>
                                        </p:tav>
                                      </p:tavLst>
                                    </p:anim>
                                    <p:anim calcmode="lin" valueType="num">
                                      <p:cBhvr>
                                        <p:cTn id="129" dur="500" decel="50000">
                                          <p:stCondLst>
                                            <p:cond delay="500"/>
                                          </p:stCondLst>
                                        </p:cTn>
                                        <p:tgtEl>
                                          <p:spTgt spid="32"/>
                                        </p:tgtEl>
                                        <p:attrNameLst>
                                          <p:attrName>ppt_y</p:attrName>
                                        </p:attrNameLst>
                                      </p:cBhvr>
                                      <p:tavLst>
                                        <p:tav tm="0">
                                          <p:val>
                                            <p:strVal val="ppt_y"/>
                                          </p:val>
                                        </p:tav>
                                        <p:tav tm="100000">
                                          <p:val>
                                            <p:strVal val="ppt_y-.1"/>
                                          </p:val>
                                        </p:tav>
                                      </p:tavLst>
                                    </p:anim>
                                    <p:anim calcmode="lin" valueType="num">
                                      <p:cBhvr>
                                        <p:cTn id="130" dur="500" accel="50000">
                                          <p:stCondLst>
                                            <p:cond delay="500"/>
                                          </p:stCondLst>
                                        </p:cTn>
                                        <p:tgtEl>
                                          <p:spTgt spid="32"/>
                                        </p:tgtEl>
                                        <p:attrNameLst>
                                          <p:attrName>ppt_x</p:attrName>
                                        </p:attrNameLst>
                                      </p:cBhvr>
                                      <p:tavLst>
                                        <p:tav tm="0">
                                          <p:val>
                                            <p:strVal val="ppt_x"/>
                                          </p:val>
                                        </p:tav>
                                        <p:tav tm="100000">
                                          <p:val>
                                            <p:strVal val="ppt_x+.4"/>
                                          </p:val>
                                        </p:tav>
                                      </p:tavLst>
                                    </p:anim>
                                    <p:anim calcmode="lin" valueType="num">
                                      <p:cBhvr>
                                        <p:cTn id="131" dur="1000"/>
                                        <p:tgtEl>
                                          <p:spTgt spid="32"/>
                                        </p:tgtEl>
                                        <p:attrNameLst>
                                          <p:attrName>ppt_h</p:attrName>
                                        </p:attrNameLst>
                                      </p:cBhvr>
                                      <p:tavLst>
                                        <p:tav tm="0">
                                          <p:val>
                                            <p:strVal val="ppt_h"/>
                                          </p:val>
                                        </p:tav>
                                        <p:tav tm="100000">
                                          <p:val>
                                            <p:strVal val="ppt_h"/>
                                          </p:val>
                                        </p:tav>
                                      </p:tavLst>
                                    </p:anim>
                                    <p:anim calcmode="lin" valueType="num">
                                      <p:cBhvr>
                                        <p:cTn id="132" dur="500" accel="50000">
                                          <p:stCondLst>
                                            <p:cond delay="0"/>
                                          </p:stCondLst>
                                        </p:cTn>
                                        <p:tgtEl>
                                          <p:spTgt spid="32"/>
                                        </p:tgtEl>
                                        <p:attrNameLst>
                                          <p:attrName>ppt_w</p:attrName>
                                        </p:attrNameLst>
                                      </p:cBhvr>
                                      <p:tavLst>
                                        <p:tav tm="0">
                                          <p:val>
                                            <p:strVal val="ppt_w"/>
                                          </p:val>
                                        </p:tav>
                                        <p:tav tm="100000">
                                          <p:val>
                                            <p:strVal val="ppt_w*.05"/>
                                          </p:val>
                                        </p:tav>
                                      </p:tavLst>
                                    </p:anim>
                                    <p:anim calcmode="lin" valueType="num">
                                      <p:cBhvr>
                                        <p:cTn id="133" dur="500" decel="50000">
                                          <p:stCondLst>
                                            <p:cond delay="500"/>
                                          </p:stCondLst>
                                        </p:cTn>
                                        <p:tgtEl>
                                          <p:spTgt spid="32"/>
                                        </p:tgtEl>
                                        <p:attrNameLst>
                                          <p:attrName>ppt_w</p:attrName>
                                        </p:attrNameLst>
                                      </p:cBhvr>
                                      <p:tavLst>
                                        <p:tav tm="0">
                                          <p:val>
                                            <p:strVal val="ppt_w"/>
                                          </p:val>
                                        </p:tav>
                                        <p:tav tm="100000">
                                          <p:val>
                                            <p:strVal val="ppt_w/.05"/>
                                          </p:val>
                                        </p:tav>
                                      </p:tavLst>
                                    </p:anim>
                                    <p:anim calcmode="lin" valueType="num">
                                      <p:cBhvr>
                                        <p:cTn id="134" dur="500" accel="50000">
                                          <p:stCondLst>
                                            <p:cond delay="500"/>
                                          </p:stCondLst>
                                        </p:cTn>
                                        <p:tgtEl>
                                          <p:spTgt spid="32"/>
                                        </p:tgtEl>
                                        <p:attrNameLst>
                                          <p:attrName>style.rotation</p:attrName>
                                        </p:attrNameLst>
                                      </p:cBhvr>
                                      <p:tavLst>
                                        <p:tav tm="0">
                                          <p:val>
                                            <p:fltVal val="0"/>
                                          </p:val>
                                        </p:tav>
                                        <p:tav tm="100000">
                                          <p:val>
                                            <p:fltVal val="-90"/>
                                          </p:val>
                                        </p:tav>
                                      </p:tavLst>
                                    </p:anim>
                                    <p:set>
                                      <p:cBhvr>
                                        <p:cTn id="135" dur="1" fill="hold">
                                          <p:stCondLst>
                                            <p:cond delay="999"/>
                                          </p:stCondLst>
                                        </p:cTn>
                                        <p:tgtEl>
                                          <p:spTgt spid="32"/>
                                        </p:tgtEl>
                                        <p:attrNameLst>
                                          <p:attrName>style.visibility</p:attrName>
                                        </p:attrNameLst>
                                      </p:cBhvr>
                                      <p:to>
                                        <p:strVal val="hidden"/>
                                      </p:to>
                                    </p:set>
                                  </p:childTnLst>
                                </p:cTn>
                              </p:par>
                              <p:par>
                                <p:cTn id="136" presetID="25" presetClass="exit" presetSubtype="0" fill="hold" grpId="1" nodeType="withEffect">
                                  <p:stCondLst>
                                    <p:cond delay="0"/>
                                  </p:stCondLst>
                                  <p:childTnLst>
                                    <p:animEffect transition="out" filter="fade">
                                      <p:cBhvr>
                                        <p:cTn id="137" dur="1000" accel="50000">
                                          <p:stCondLst>
                                            <p:cond delay="0"/>
                                          </p:stCondLst>
                                        </p:cTn>
                                        <p:tgtEl>
                                          <p:spTgt spid="33"/>
                                        </p:tgtEl>
                                      </p:cBhvr>
                                    </p:animEffect>
                                    <p:anim calcmode="lin" valueType="num">
                                      <p:cBhvr>
                                        <p:cTn id="138" dur="500" accel="50000">
                                          <p:stCondLst>
                                            <p:cond delay="0"/>
                                          </p:stCondLst>
                                        </p:cTn>
                                        <p:tgtEl>
                                          <p:spTgt spid="33"/>
                                        </p:tgtEl>
                                        <p:attrNameLst>
                                          <p:attrName>ppt_y</p:attrName>
                                        </p:attrNameLst>
                                      </p:cBhvr>
                                      <p:tavLst>
                                        <p:tav tm="0">
                                          <p:val>
                                            <p:strVal val="ppt_y"/>
                                          </p:val>
                                        </p:tav>
                                        <p:tav tm="100000">
                                          <p:val>
                                            <p:strVal val="ppt_y+.1"/>
                                          </p:val>
                                        </p:tav>
                                      </p:tavLst>
                                    </p:anim>
                                    <p:anim calcmode="lin" valueType="num">
                                      <p:cBhvr>
                                        <p:cTn id="139" dur="500" decel="50000">
                                          <p:stCondLst>
                                            <p:cond delay="500"/>
                                          </p:stCondLst>
                                        </p:cTn>
                                        <p:tgtEl>
                                          <p:spTgt spid="33"/>
                                        </p:tgtEl>
                                        <p:attrNameLst>
                                          <p:attrName>ppt_y</p:attrName>
                                        </p:attrNameLst>
                                      </p:cBhvr>
                                      <p:tavLst>
                                        <p:tav tm="0">
                                          <p:val>
                                            <p:strVal val="ppt_y"/>
                                          </p:val>
                                        </p:tav>
                                        <p:tav tm="100000">
                                          <p:val>
                                            <p:strVal val="ppt_y-.1"/>
                                          </p:val>
                                        </p:tav>
                                      </p:tavLst>
                                    </p:anim>
                                    <p:anim calcmode="lin" valueType="num">
                                      <p:cBhvr>
                                        <p:cTn id="140" dur="500" accel="50000">
                                          <p:stCondLst>
                                            <p:cond delay="500"/>
                                          </p:stCondLst>
                                        </p:cTn>
                                        <p:tgtEl>
                                          <p:spTgt spid="33"/>
                                        </p:tgtEl>
                                        <p:attrNameLst>
                                          <p:attrName>ppt_x</p:attrName>
                                        </p:attrNameLst>
                                      </p:cBhvr>
                                      <p:tavLst>
                                        <p:tav tm="0">
                                          <p:val>
                                            <p:strVal val="ppt_x"/>
                                          </p:val>
                                        </p:tav>
                                        <p:tav tm="100000">
                                          <p:val>
                                            <p:strVal val="ppt_x+.4"/>
                                          </p:val>
                                        </p:tav>
                                      </p:tavLst>
                                    </p:anim>
                                    <p:anim calcmode="lin" valueType="num">
                                      <p:cBhvr>
                                        <p:cTn id="141" dur="1000"/>
                                        <p:tgtEl>
                                          <p:spTgt spid="33"/>
                                        </p:tgtEl>
                                        <p:attrNameLst>
                                          <p:attrName>ppt_h</p:attrName>
                                        </p:attrNameLst>
                                      </p:cBhvr>
                                      <p:tavLst>
                                        <p:tav tm="0">
                                          <p:val>
                                            <p:strVal val="ppt_h"/>
                                          </p:val>
                                        </p:tav>
                                        <p:tav tm="100000">
                                          <p:val>
                                            <p:strVal val="ppt_h"/>
                                          </p:val>
                                        </p:tav>
                                      </p:tavLst>
                                    </p:anim>
                                    <p:anim calcmode="lin" valueType="num">
                                      <p:cBhvr>
                                        <p:cTn id="142" dur="500" accel="50000">
                                          <p:stCondLst>
                                            <p:cond delay="0"/>
                                          </p:stCondLst>
                                        </p:cTn>
                                        <p:tgtEl>
                                          <p:spTgt spid="33"/>
                                        </p:tgtEl>
                                        <p:attrNameLst>
                                          <p:attrName>ppt_w</p:attrName>
                                        </p:attrNameLst>
                                      </p:cBhvr>
                                      <p:tavLst>
                                        <p:tav tm="0">
                                          <p:val>
                                            <p:strVal val="ppt_w"/>
                                          </p:val>
                                        </p:tav>
                                        <p:tav tm="100000">
                                          <p:val>
                                            <p:strVal val="ppt_w*.05"/>
                                          </p:val>
                                        </p:tav>
                                      </p:tavLst>
                                    </p:anim>
                                    <p:anim calcmode="lin" valueType="num">
                                      <p:cBhvr>
                                        <p:cTn id="143" dur="500" decel="50000">
                                          <p:stCondLst>
                                            <p:cond delay="500"/>
                                          </p:stCondLst>
                                        </p:cTn>
                                        <p:tgtEl>
                                          <p:spTgt spid="33"/>
                                        </p:tgtEl>
                                        <p:attrNameLst>
                                          <p:attrName>ppt_w</p:attrName>
                                        </p:attrNameLst>
                                      </p:cBhvr>
                                      <p:tavLst>
                                        <p:tav tm="0">
                                          <p:val>
                                            <p:strVal val="ppt_w"/>
                                          </p:val>
                                        </p:tav>
                                        <p:tav tm="100000">
                                          <p:val>
                                            <p:strVal val="ppt_w/.05"/>
                                          </p:val>
                                        </p:tav>
                                      </p:tavLst>
                                    </p:anim>
                                    <p:anim calcmode="lin" valueType="num">
                                      <p:cBhvr>
                                        <p:cTn id="144" dur="500" accel="50000">
                                          <p:stCondLst>
                                            <p:cond delay="500"/>
                                          </p:stCondLst>
                                        </p:cTn>
                                        <p:tgtEl>
                                          <p:spTgt spid="33"/>
                                        </p:tgtEl>
                                        <p:attrNameLst>
                                          <p:attrName>style.rotation</p:attrName>
                                        </p:attrNameLst>
                                      </p:cBhvr>
                                      <p:tavLst>
                                        <p:tav tm="0">
                                          <p:val>
                                            <p:fltVal val="0"/>
                                          </p:val>
                                        </p:tav>
                                        <p:tav tm="100000">
                                          <p:val>
                                            <p:fltVal val="-90"/>
                                          </p:val>
                                        </p:tav>
                                      </p:tavLst>
                                    </p:anim>
                                    <p:set>
                                      <p:cBhvr>
                                        <p:cTn id="145" dur="1" fill="hold">
                                          <p:stCondLst>
                                            <p:cond delay="999"/>
                                          </p:stCondLst>
                                        </p:cTn>
                                        <p:tgtEl>
                                          <p:spTgt spid="33"/>
                                        </p:tgtEl>
                                        <p:attrNameLst>
                                          <p:attrName>style.visibility</p:attrName>
                                        </p:attrNameLst>
                                      </p:cBhvr>
                                      <p:to>
                                        <p:strVal val="hidden"/>
                                      </p:to>
                                    </p:set>
                                  </p:childTnLst>
                                </p:cTn>
                              </p:par>
                            </p:childTnLst>
                          </p:cTn>
                        </p:par>
                      </p:childTnLst>
                    </p:cTn>
                  </p:par>
                  <p:par>
                    <p:cTn id="146" fill="hold">
                      <p:stCondLst>
                        <p:cond delay="indefinite"/>
                      </p:stCondLst>
                      <p:childTnLst>
                        <p:par>
                          <p:cTn id="147" fill="hold">
                            <p:stCondLst>
                              <p:cond delay="0"/>
                            </p:stCondLst>
                            <p:childTnLst>
                              <p:par>
                                <p:cTn id="148" presetID="47" presetClass="exit" presetSubtype="0" fill="hold" grpId="1" nodeType="clickEffect">
                                  <p:stCondLst>
                                    <p:cond delay="0"/>
                                  </p:stCondLst>
                                  <p:childTnLst>
                                    <p:animEffect transition="out" filter="fade">
                                      <p:cBhvr>
                                        <p:cTn id="149" dur="1000"/>
                                        <p:tgtEl>
                                          <p:spTgt spid="26"/>
                                        </p:tgtEl>
                                      </p:cBhvr>
                                    </p:animEffect>
                                    <p:anim calcmode="lin" valueType="num">
                                      <p:cBhvr>
                                        <p:cTn id="150" dur="1000"/>
                                        <p:tgtEl>
                                          <p:spTgt spid="26"/>
                                        </p:tgtEl>
                                        <p:attrNameLst>
                                          <p:attrName>ppt_x</p:attrName>
                                        </p:attrNameLst>
                                      </p:cBhvr>
                                      <p:tavLst>
                                        <p:tav tm="0">
                                          <p:val>
                                            <p:strVal val="ppt_x"/>
                                          </p:val>
                                        </p:tav>
                                        <p:tav tm="100000">
                                          <p:val>
                                            <p:strVal val="ppt_x"/>
                                          </p:val>
                                        </p:tav>
                                      </p:tavLst>
                                    </p:anim>
                                    <p:anim calcmode="lin" valueType="num">
                                      <p:cBhvr>
                                        <p:cTn id="151" dur="1000"/>
                                        <p:tgtEl>
                                          <p:spTgt spid="26"/>
                                        </p:tgtEl>
                                        <p:attrNameLst>
                                          <p:attrName>ppt_y</p:attrName>
                                        </p:attrNameLst>
                                      </p:cBhvr>
                                      <p:tavLst>
                                        <p:tav tm="0">
                                          <p:val>
                                            <p:strVal val="ppt_y"/>
                                          </p:val>
                                        </p:tav>
                                        <p:tav tm="100000">
                                          <p:val>
                                            <p:strVal val="ppt_y-.1"/>
                                          </p:val>
                                        </p:tav>
                                      </p:tavLst>
                                    </p:anim>
                                    <p:set>
                                      <p:cBhvr>
                                        <p:cTn id="152" dur="1" fill="hold">
                                          <p:stCondLst>
                                            <p:cond delay="999"/>
                                          </p:stCondLst>
                                        </p:cTn>
                                        <p:tgtEl>
                                          <p:spTgt spid="26"/>
                                        </p:tgtEl>
                                        <p:attrNameLst>
                                          <p:attrName>style.visibility</p:attrName>
                                        </p:attrNameLst>
                                      </p:cBhvr>
                                      <p:to>
                                        <p:strVal val="hidden"/>
                                      </p:to>
                                    </p:set>
                                  </p:childTnLst>
                                </p:cTn>
                              </p:par>
                              <p:par>
                                <p:cTn id="153" presetID="47" presetClass="exit" presetSubtype="0" fill="hold" nodeType="withEffect">
                                  <p:stCondLst>
                                    <p:cond delay="0"/>
                                  </p:stCondLst>
                                  <p:childTnLst>
                                    <p:animEffect transition="out" filter="fade">
                                      <p:cBhvr>
                                        <p:cTn id="154" dur="1000"/>
                                        <p:tgtEl>
                                          <p:spTgt spid="28"/>
                                        </p:tgtEl>
                                      </p:cBhvr>
                                    </p:animEffect>
                                    <p:anim calcmode="lin" valueType="num">
                                      <p:cBhvr>
                                        <p:cTn id="155" dur="1000"/>
                                        <p:tgtEl>
                                          <p:spTgt spid="28"/>
                                        </p:tgtEl>
                                        <p:attrNameLst>
                                          <p:attrName>ppt_x</p:attrName>
                                        </p:attrNameLst>
                                      </p:cBhvr>
                                      <p:tavLst>
                                        <p:tav tm="0">
                                          <p:val>
                                            <p:strVal val="ppt_x"/>
                                          </p:val>
                                        </p:tav>
                                        <p:tav tm="100000">
                                          <p:val>
                                            <p:strVal val="ppt_x"/>
                                          </p:val>
                                        </p:tav>
                                      </p:tavLst>
                                    </p:anim>
                                    <p:anim calcmode="lin" valueType="num">
                                      <p:cBhvr>
                                        <p:cTn id="156" dur="1000"/>
                                        <p:tgtEl>
                                          <p:spTgt spid="28"/>
                                        </p:tgtEl>
                                        <p:attrNameLst>
                                          <p:attrName>ppt_y</p:attrName>
                                        </p:attrNameLst>
                                      </p:cBhvr>
                                      <p:tavLst>
                                        <p:tav tm="0">
                                          <p:val>
                                            <p:strVal val="ppt_y"/>
                                          </p:val>
                                        </p:tav>
                                        <p:tav tm="100000">
                                          <p:val>
                                            <p:strVal val="ppt_y-.1"/>
                                          </p:val>
                                        </p:tav>
                                      </p:tavLst>
                                    </p:anim>
                                    <p:set>
                                      <p:cBhvr>
                                        <p:cTn id="157" dur="1" fill="hold">
                                          <p:stCondLst>
                                            <p:cond delay="999"/>
                                          </p:stCondLst>
                                        </p:cTn>
                                        <p:tgtEl>
                                          <p:spTgt spid="28"/>
                                        </p:tgtEl>
                                        <p:attrNameLst>
                                          <p:attrName>style.visibility</p:attrName>
                                        </p:attrNameLst>
                                      </p:cBhvr>
                                      <p:to>
                                        <p:strVal val="hidden"/>
                                      </p:to>
                                    </p:set>
                                  </p:childTnLst>
                                </p:cTn>
                              </p:par>
                              <p:par>
                                <p:cTn id="158" presetID="21" presetClass="entr" presetSubtype="1" fill="hold" grpId="0" nodeType="withEffect">
                                  <p:stCondLst>
                                    <p:cond delay="0"/>
                                  </p:stCondLst>
                                  <p:childTnLst>
                                    <p:set>
                                      <p:cBhvr>
                                        <p:cTn id="159" dur="1" fill="hold">
                                          <p:stCondLst>
                                            <p:cond delay="0"/>
                                          </p:stCondLst>
                                        </p:cTn>
                                        <p:tgtEl>
                                          <p:spTgt spid="46"/>
                                        </p:tgtEl>
                                        <p:attrNameLst>
                                          <p:attrName>style.visibility</p:attrName>
                                        </p:attrNameLst>
                                      </p:cBhvr>
                                      <p:to>
                                        <p:strVal val="visible"/>
                                      </p:to>
                                    </p:set>
                                    <p:animEffect transition="in" filter="wheel(1)">
                                      <p:cBhvr>
                                        <p:cTn id="160" dur="1200"/>
                                        <p:tgtEl>
                                          <p:spTgt spid="46"/>
                                        </p:tgtEl>
                                      </p:cBhvr>
                                    </p:animEffect>
                                  </p:childTnLst>
                                </p:cTn>
                              </p:par>
                            </p:childTnLst>
                          </p:cTn>
                        </p:par>
                      </p:childTnLst>
                    </p:cTn>
                  </p:par>
                  <p:par>
                    <p:cTn id="161" fill="hold">
                      <p:stCondLst>
                        <p:cond delay="indefinite"/>
                      </p:stCondLst>
                      <p:childTnLst>
                        <p:par>
                          <p:cTn id="162" fill="hold">
                            <p:stCondLst>
                              <p:cond delay="0"/>
                            </p:stCondLst>
                            <p:childTnLst>
                              <p:par>
                                <p:cTn id="163" presetID="2" presetClass="entr" presetSubtype="4" fill="hold" grpId="0" nodeType="clickEffect">
                                  <p:stCondLst>
                                    <p:cond delay="0"/>
                                  </p:stCondLst>
                                  <p:childTnLst>
                                    <p:set>
                                      <p:cBhvr>
                                        <p:cTn id="164" dur="1" fill="hold">
                                          <p:stCondLst>
                                            <p:cond delay="0"/>
                                          </p:stCondLst>
                                        </p:cTn>
                                        <p:tgtEl>
                                          <p:spTgt spid="51"/>
                                        </p:tgtEl>
                                        <p:attrNameLst>
                                          <p:attrName>style.visibility</p:attrName>
                                        </p:attrNameLst>
                                      </p:cBhvr>
                                      <p:to>
                                        <p:strVal val="visible"/>
                                      </p:to>
                                    </p:set>
                                    <p:anim calcmode="lin" valueType="num">
                                      <p:cBhvr additive="base">
                                        <p:cTn id="165" dur="500" fill="hold"/>
                                        <p:tgtEl>
                                          <p:spTgt spid="51"/>
                                        </p:tgtEl>
                                        <p:attrNameLst>
                                          <p:attrName>ppt_x</p:attrName>
                                        </p:attrNameLst>
                                      </p:cBhvr>
                                      <p:tavLst>
                                        <p:tav tm="0">
                                          <p:val>
                                            <p:strVal val="#ppt_x"/>
                                          </p:val>
                                        </p:tav>
                                        <p:tav tm="100000">
                                          <p:val>
                                            <p:strVal val="#ppt_x"/>
                                          </p:val>
                                        </p:tav>
                                      </p:tavLst>
                                    </p:anim>
                                    <p:anim calcmode="lin" valueType="num">
                                      <p:cBhvr additive="base">
                                        <p:cTn id="166" dur="500" fill="hold"/>
                                        <p:tgtEl>
                                          <p:spTgt spid="51"/>
                                        </p:tgtEl>
                                        <p:attrNameLst>
                                          <p:attrName>ppt_y</p:attrName>
                                        </p:attrNameLst>
                                      </p:cBhvr>
                                      <p:tavLst>
                                        <p:tav tm="0">
                                          <p:val>
                                            <p:strVal val="1+#ppt_h/2"/>
                                          </p:val>
                                        </p:tav>
                                        <p:tav tm="100000">
                                          <p:val>
                                            <p:strVal val="#ppt_y"/>
                                          </p:val>
                                        </p:tav>
                                      </p:tavLst>
                                    </p:anim>
                                  </p:childTnLst>
                                </p:cTn>
                              </p:par>
                              <p:par>
                                <p:cTn id="167" presetID="2" presetClass="entr" presetSubtype="4" fill="hold" nodeType="withEffect">
                                  <p:stCondLst>
                                    <p:cond delay="0"/>
                                  </p:stCondLst>
                                  <p:childTnLst>
                                    <p:set>
                                      <p:cBhvr>
                                        <p:cTn id="168" dur="1" fill="hold">
                                          <p:stCondLst>
                                            <p:cond delay="0"/>
                                          </p:stCondLst>
                                        </p:cTn>
                                        <p:tgtEl>
                                          <p:spTgt spid="48"/>
                                        </p:tgtEl>
                                        <p:attrNameLst>
                                          <p:attrName>style.visibility</p:attrName>
                                        </p:attrNameLst>
                                      </p:cBhvr>
                                      <p:to>
                                        <p:strVal val="visible"/>
                                      </p:to>
                                    </p:set>
                                    <p:anim calcmode="lin" valueType="num">
                                      <p:cBhvr additive="base">
                                        <p:cTn id="169" dur="500" fill="hold"/>
                                        <p:tgtEl>
                                          <p:spTgt spid="48"/>
                                        </p:tgtEl>
                                        <p:attrNameLst>
                                          <p:attrName>ppt_x</p:attrName>
                                        </p:attrNameLst>
                                      </p:cBhvr>
                                      <p:tavLst>
                                        <p:tav tm="0">
                                          <p:val>
                                            <p:strVal val="#ppt_x"/>
                                          </p:val>
                                        </p:tav>
                                        <p:tav tm="100000">
                                          <p:val>
                                            <p:strVal val="#ppt_x"/>
                                          </p:val>
                                        </p:tav>
                                      </p:tavLst>
                                    </p:anim>
                                    <p:anim calcmode="lin" valueType="num">
                                      <p:cBhvr additive="base">
                                        <p:cTn id="170" dur="500" fill="hold"/>
                                        <p:tgtEl>
                                          <p:spTgt spid="48"/>
                                        </p:tgtEl>
                                        <p:attrNameLst>
                                          <p:attrName>ppt_y</p:attrName>
                                        </p:attrNameLst>
                                      </p:cBhvr>
                                      <p:tavLst>
                                        <p:tav tm="0">
                                          <p:val>
                                            <p:strVal val="1+#ppt_h/2"/>
                                          </p:val>
                                        </p:tav>
                                        <p:tav tm="100000">
                                          <p:val>
                                            <p:strVal val="#ppt_y"/>
                                          </p:val>
                                        </p:tav>
                                      </p:tavLst>
                                    </p:anim>
                                  </p:childTnLst>
                                </p:cTn>
                              </p:par>
                              <p:par>
                                <p:cTn id="171" presetID="2" presetClass="entr" presetSubtype="4" fill="hold" grpId="0" nodeType="withEffect">
                                  <p:stCondLst>
                                    <p:cond delay="0"/>
                                  </p:stCondLst>
                                  <p:childTnLst>
                                    <p:set>
                                      <p:cBhvr>
                                        <p:cTn id="172" dur="1" fill="hold">
                                          <p:stCondLst>
                                            <p:cond delay="0"/>
                                          </p:stCondLst>
                                        </p:cTn>
                                        <p:tgtEl>
                                          <p:spTgt spid="52"/>
                                        </p:tgtEl>
                                        <p:attrNameLst>
                                          <p:attrName>style.visibility</p:attrName>
                                        </p:attrNameLst>
                                      </p:cBhvr>
                                      <p:to>
                                        <p:strVal val="visible"/>
                                      </p:to>
                                    </p:set>
                                    <p:anim calcmode="lin" valueType="num">
                                      <p:cBhvr additive="base">
                                        <p:cTn id="173" dur="500" fill="hold"/>
                                        <p:tgtEl>
                                          <p:spTgt spid="52"/>
                                        </p:tgtEl>
                                        <p:attrNameLst>
                                          <p:attrName>ppt_x</p:attrName>
                                        </p:attrNameLst>
                                      </p:cBhvr>
                                      <p:tavLst>
                                        <p:tav tm="0">
                                          <p:val>
                                            <p:strVal val="#ppt_x"/>
                                          </p:val>
                                        </p:tav>
                                        <p:tav tm="100000">
                                          <p:val>
                                            <p:strVal val="#ppt_x"/>
                                          </p:val>
                                        </p:tav>
                                      </p:tavLst>
                                    </p:anim>
                                    <p:anim calcmode="lin" valueType="num">
                                      <p:cBhvr additive="base">
                                        <p:cTn id="174"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175" fill="hold">
                      <p:stCondLst>
                        <p:cond delay="indefinite"/>
                      </p:stCondLst>
                      <p:childTnLst>
                        <p:par>
                          <p:cTn id="176" fill="hold">
                            <p:stCondLst>
                              <p:cond delay="0"/>
                            </p:stCondLst>
                            <p:childTnLst>
                              <p:par>
                                <p:cTn id="177" presetID="25" presetClass="exit" presetSubtype="0" fill="hold" grpId="1" nodeType="clickEffect">
                                  <p:stCondLst>
                                    <p:cond delay="0"/>
                                  </p:stCondLst>
                                  <p:childTnLst>
                                    <p:animEffect transition="out" filter="fade">
                                      <p:cBhvr>
                                        <p:cTn id="178" dur="1000" accel="50000">
                                          <p:stCondLst>
                                            <p:cond delay="0"/>
                                          </p:stCondLst>
                                        </p:cTn>
                                        <p:tgtEl>
                                          <p:spTgt spid="51"/>
                                        </p:tgtEl>
                                      </p:cBhvr>
                                    </p:animEffect>
                                    <p:anim calcmode="lin" valueType="num">
                                      <p:cBhvr>
                                        <p:cTn id="179" dur="500" accel="50000">
                                          <p:stCondLst>
                                            <p:cond delay="0"/>
                                          </p:stCondLst>
                                        </p:cTn>
                                        <p:tgtEl>
                                          <p:spTgt spid="51"/>
                                        </p:tgtEl>
                                        <p:attrNameLst>
                                          <p:attrName>ppt_y</p:attrName>
                                        </p:attrNameLst>
                                      </p:cBhvr>
                                      <p:tavLst>
                                        <p:tav tm="0">
                                          <p:val>
                                            <p:strVal val="ppt_y"/>
                                          </p:val>
                                        </p:tav>
                                        <p:tav tm="100000">
                                          <p:val>
                                            <p:strVal val="ppt_y+.1"/>
                                          </p:val>
                                        </p:tav>
                                      </p:tavLst>
                                    </p:anim>
                                    <p:anim calcmode="lin" valueType="num">
                                      <p:cBhvr>
                                        <p:cTn id="180" dur="500" decel="50000">
                                          <p:stCondLst>
                                            <p:cond delay="500"/>
                                          </p:stCondLst>
                                        </p:cTn>
                                        <p:tgtEl>
                                          <p:spTgt spid="51"/>
                                        </p:tgtEl>
                                        <p:attrNameLst>
                                          <p:attrName>ppt_y</p:attrName>
                                        </p:attrNameLst>
                                      </p:cBhvr>
                                      <p:tavLst>
                                        <p:tav tm="0">
                                          <p:val>
                                            <p:strVal val="ppt_y"/>
                                          </p:val>
                                        </p:tav>
                                        <p:tav tm="100000">
                                          <p:val>
                                            <p:strVal val="ppt_y-.1"/>
                                          </p:val>
                                        </p:tav>
                                      </p:tavLst>
                                    </p:anim>
                                    <p:anim calcmode="lin" valueType="num">
                                      <p:cBhvr>
                                        <p:cTn id="181" dur="500" accel="50000">
                                          <p:stCondLst>
                                            <p:cond delay="500"/>
                                          </p:stCondLst>
                                        </p:cTn>
                                        <p:tgtEl>
                                          <p:spTgt spid="51"/>
                                        </p:tgtEl>
                                        <p:attrNameLst>
                                          <p:attrName>ppt_x</p:attrName>
                                        </p:attrNameLst>
                                      </p:cBhvr>
                                      <p:tavLst>
                                        <p:tav tm="0">
                                          <p:val>
                                            <p:strVal val="ppt_x"/>
                                          </p:val>
                                        </p:tav>
                                        <p:tav tm="100000">
                                          <p:val>
                                            <p:strVal val="ppt_x+.4"/>
                                          </p:val>
                                        </p:tav>
                                      </p:tavLst>
                                    </p:anim>
                                    <p:anim calcmode="lin" valueType="num">
                                      <p:cBhvr>
                                        <p:cTn id="182" dur="1000"/>
                                        <p:tgtEl>
                                          <p:spTgt spid="51"/>
                                        </p:tgtEl>
                                        <p:attrNameLst>
                                          <p:attrName>ppt_h</p:attrName>
                                        </p:attrNameLst>
                                      </p:cBhvr>
                                      <p:tavLst>
                                        <p:tav tm="0">
                                          <p:val>
                                            <p:strVal val="ppt_h"/>
                                          </p:val>
                                        </p:tav>
                                        <p:tav tm="100000">
                                          <p:val>
                                            <p:strVal val="ppt_h"/>
                                          </p:val>
                                        </p:tav>
                                      </p:tavLst>
                                    </p:anim>
                                    <p:anim calcmode="lin" valueType="num">
                                      <p:cBhvr>
                                        <p:cTn id="183" dur="500" accel="50000">
                                          <p:stCondLst>
                                            <p:cond delay="0"/>
                                          </p:stCondLst>
                                        </p:cTn>
                                        <p:tgtEl>
                                          <p:spTgt spid="51"/>
                                        </p:tgtEl>
                                        <p:attrNameLst>
                                          <p:attrName>ppt_w</p:attrName>
                                        </p:attrNameLst>
                                      </p:cBhvr>
                                      <p:tavLst>
                                        <p:tav tm="0">
                                          <p:val>
                                            <p:strVal val="ppt_w"/>
                                          </p:val>
                                        </p:tav>
                                        <p:tav tm="100000">
                                          <p:val>
                                            <p:strVal val="ppt_w*.05"/>
                                          </p:val>
                                        </p:tav>
                                      </p:tavLst>
                                    </p:anim>
                                    <p:anim calcmode="lin" valueType="num">
                                      <p:cBhvr>
                                        <p:cTn id="184" dur="500" decel="50000">
                                          <p:stCondLst>
                                            <p:cond delay="500"/>
                                          </p:stCondLst>
                                        </p:cTn>
                                        <p:tgtEl>
                                          <p:spTgt spid="51"/>
                                        </p:tgtEl>
                                        <p:attrNameLst>
                                          <p:attrName>ppt_w</p:attrName>
                                        </p:attrNameLst>
                                      </p:cBhvr>
                                      <p:tavLst>
                                        <p:tav tm="0">
                                          <p:val>
                                            <p:strVal val="ppt_w"/>
                                          </p:val>
                                        </p:tav>
                                        <p:tav tm="100000">
                                          <p:val>
                                            <p:strVal val="ppt_w/.05"/>
                                          </p:val>
                                        </p:tav>
                                      </p:tavLst>
                                    </p:anim>
                                    <p:anim calcmode="lin" valueType="num">
                                      <p:cBhvr>
                                        <p:cTn id="185" dur="500" accel="50000">
                                          <p:stCondLst>
                                            <p:cond delay="500"/>
                                          </p:stCondLst>
                                        </p:cTn>
                                        <p:tgtEl>
                                          <p:spTgt spid="51"/>
                                        </p:tgtEl>
                                        <p:attrNameLst>
                                          <p:attrName>style.rotation</p:attrName>
                                        </p:attrNameLst>
                                      </p:cBhvr>
                                      <p:tavLst>
                                        <p:tav tm="0">
                                          <p:val>
                                            <p:fltVal val="0"/>
                                          </p:val>
                                        </p:tav>
                                        <p:tav tm="100000">
                                          <p:val>
                                            <p:fltVal val="-90"/>
                                          </p:val>
                                        </p:tav>
                                      </p:tavLst>
                                    </p:anim>
                                    <p:set>
                                      <p:cBhvr>
                                        <p:cTn id="186" dur="1" fill="hold">
                                          <p:stCondLst>
                                            <p:cond delay="999"/>
                                          </p:stCondLst>
                                        </p:cTn>
                                        <p:tgtEl>
                                          <p:spTgt spid="51"/>
                                        </p:tgtEl>
                                        <p:attrNameLst>
                                          <p:attrName>style.visibility</p:attrName>
                                        </p:attrNameLst>
                                      </p:cBhvr>
                                      <p:to>
                                        <p:strVal val="hidden"/>
                                      </p:to>
                                    </p:set>
                                  </p:childTnLst>
                                </p:cTn>
                              </p:par>
                              <p:par>
                                <p:cTn id="187" presetID="25" presetClass="exit" presetSubtype="0" fill="hold" grpId="1" nodeType="withEffect">
                                  <p:stCondLst>
                                    <p:cond delay="0"/>
                                  </p:stCondLst>
                                  <p:childTnLst>
                                    <p:animEffect transition="out" filter="fade">
                                      <p:cBhvr>
                                        <p:cTn id="188" dur="1000" accel="50000">
                                          <p:stCondLst>
                                            <p:cond delay="0"/>
                                          </p:stCondLst>
                                        </p:cTn>
                                        <p:tgtEl>
                                          <p:spTgt spid="52"/>
                                        </p:tgtEl>
                                      </p:cBhvr>
                                    </p:animEffect>
                                    <p:anim calcmode="lin" valueType="num">
                                      <p:cBhvr>
                                        <p:cTn id="189" dur="500" accel="50000">
                                          <p:stCondLst>
                                            <p:cond delay="0"/>
                                          </p:stCondLst>
                                        </p:cTn>
                                        <p:tgtEl>
                                          <p:spTgt spid="52"/>
                                        </p:tgtEl>
                                        <p:attrNameLst>
                                          <p:attrName>ppt_y</p:attrName>
                                        </p:attrNameLst>
                                      </p:cBhvr>
                                      <p:tavLst>
                                        <p:tav tm="0">
                                          <p:val>
                                            <p:strVal val="ppt_y"/>
                                          </p:val>
                                        </p:tav>
                                        <p:tav tm="100000">
                                          <p:val>
                                            <p:strVal val="ppt_y+.1"/>
                                          </p:val>
                                        </p:tav>
                                      </p:tavLst>
                                    </p:anim>
                                    <p:anim calcmode="lin" valueType="num">
                                      <p:cBhvr>
                                        <p:cTn id="190" dur="500" decel="50000">
                                          <p:stCondLst>
                                            <p:cond delay="500"/>
                                          </p:stCondLst>
                                        </p:cTn>
                                        <p:tgtEl>
                                          <p:spTgt spid="52"/>
                                        </p:tgtEl>
                                        <p:attrNameLst>
                                          <p:attrName>ppt_y</p:attrName>
                                        </p:attrNameLst>
                                      </p:cBhvr>
                                      <p:tavLst>
                                        <p:tav tm="0">
                                          <p:val>
                                            <p:strVal val="ppt_y"/>
                                          </p:val>
                                        </p:tav>
                                        <p:tav tm="100000">
                                          <p:val>
                                            <p:strVal val="ppt_y-.1"/>
                                          </p:val>
                                        </p:tav>
                                      </p:tavLst>
                                    </p:anim>
                                    <p:anim calcmode="lin" valueType="num">
                                      <p:cBhvr>
                                        <p:cTn id="191" dur="500" accel="50000">
                                          <p:stCondLst>
                                            <p:cond delay="500"/>
                                          </p:stCondLst>
                                        </p:cTn>
                                        <p:tgtEl>
                                          <p:spTgt spid="52"/>
                                        </p:tgtEl>
                                        <p:attrNameLst>
                                          <p:attrName>ppt_x</p:attrName>
                                        </p:attrNameLst>
                                      </p:cBhvr>
                                      <p:tavLst>
                                        <p:tav tm="0">
                                          <p:val>
                                            <p:strVal val="ppt_x"/>
                                          </p:val>
                                        </p:tav>
                                        <p:tav tm="100000">
                                          <p:val>
                                            <p:strVal val="ppt_x+.4"/>
                                          </p:val>
                                        </p:tav>
                                      </p:tavLst>
                                    </p:anim>
                                    <p:anim calcmode="lin" valueType="num">
                                      <p:cBhvr>
                                        <p:cTn id="192" dur="1000"/>
                                        <p:tgtEl>
                                          <p:spTgt spid="52"/>
                                        </p:tgtEl>
                                        <p:attrNameLst>
                                          <p:attrName>ppt_h</p:attrName>
                                        </p:attrNameLst>
                                      </p:cBhvr>
                                      <p:tavLst>
                                        <p:tav tm="0">
                                          <p:val>
                                            <p:strVal val="ppt_h"/>
                                          </p:val>
                                        </p:tav>
                                        <p:tav tm="100000">
                                          <p:val>
                                            <p:strVal val="ppt_h"/>
                                          </p:val>
                                        </p:tav>
                                      </p:tavLst>
                                    </p:anim>
                                    <p:anim calcmode="lin" valueType="num">
                                      <p:cBhvr>
                                        <p:cTn id="193" dur="500" accel="50000">
                                          <p:stCondLst>
                                            <p:cond delay="0"/>
                                          </p:stCondLst>
                                        </p:cTn>
                                        <p:tgtEl>
                                          <p:spTgt spid="52"/>
                                        </p:tgtEl>
                                        <p:attrNameLst>
                                          <p:attrName>ppt_w</p:attrName>
                                        </p:attrNameLst>
                                      </p:cBhvr>
                                      <p:tavLst>
                                        <p:tav tm="0">
                                          <p:val>
                                            <p:strVal val="ppt_w"/>
                                          </p:val>
                                        </p:tav>
                                        <p:tav tm="100000">
                                          <p:val>
                                            <p:strVal val="ppt_w*.05"/>
                                          </p:val>
                                        </p:tav>
                                      </p:tavLst>
                                    </p:anim>
                                    <p:anim calcmode="lin" valueType="num">
                                      <p:cBhvr>
                                        <p:cTn id="194" dur="500" decel="50000">
                                          <p:stCondLst>
                                            <p:cond delay="500"/>
                                          </p:stCondLst>
                                        </p:cTn>
                                        <p:tgtEl>
                                          <p:spTgt spid="52"/>
                                        </p:tgtEl>
                                        <p:attrNameLst>
                                          <p:attrName>ppt_w</p:attrName>
                                        </p:attrNameLst>
                                      </p:cBhvr>
                                      <p:tavLst>
                                        <p:tav tm="0">
                                          <p:val>
                                            <p:strVal val="ppt_w"/>
                                          </p:val>
                                        </p:tav>
                                        <p:tav tm="100000">
                                          <p:val>
                                            <p:strVal val="ppt_w/.05"/>
                                          </p:val>
                                        </p:tav>
                                      </p:tavLst>
                                    </p:anim>
                                    <p:anim calcmode="lin" valueType="num">
                                      <p:cBhvr>
                                        <p:cTn id="195" dur="500" accel="50000">
                                          <p:stCondLst>
                                            <p:cond delay="500"/>
                                          </p:stCondLst>
                                        </p:cTn>
                                        <p:tgtEl>
                                          <p:spTgt spid="52"/>
                                        </p:tgtEl>
                                        <p:attrNameLst>
                                          <p:attrName>style.rotation</p:attrName>
                                        </p:attrNameLst>
                                      </p:cBhvr>
                                      <p:tavLst>
                                        <p:tav tm="0">
                                          <p:val>
                                            <p:fltVal val="0"/>
                                          </p:val>
                                        </p:tav>
                                        <p:tav tm="100000">
                                          <p:val>
                                            <p:fltVal val="-90"/>
                                          </p:val>
                                        </p:tav>
                                      </p:tavLst>
                                    </p:anim>
                                    <p:set>
                                      <p:cBhvr>
                                        <p:cTn id="196" dur="1" fill="hold">
                                          <p:stCondLst>
                                            <p:cond delay="999"/>
                                          </p:stCondLst>
                                        </p:cTn>
                                        <p:tgtEl>
                                          <p:spTgt spid="52"/>
                                        </p:tgtEl>
                                        <p:attrNameLst>
                                          <p:attrName>style.visibility</p:attrName>
                                        </p:attrNameLst>
                                      </p:cBhvr>
                                      <p:to>
                                        <p:strVal val="hidden"/>
                                      </p:to>
                                    </p:set>
                                  </p:childTnLst>
                                </p:cTn>
                              </p:par>
                            </p:childTnLst>
                          </p:cTn>
                        </p:par>
                      </p:childTnLst>
                    </p:cTn>
                  </p:par>
                  <p:par>
                    <p:cTn id="197" fill="hold">
                      <p:stCondLst>
                        <p:cond delay="indefinite"/>
                      </p:stCondLst>
                      <p:childTnLst>
                        <p:par>
                          <p:cTn id="198" fill="hold">
                            <p:stCondLst>
                              <p:cond delay="0"/>
                            </p:stCondLst>
                            <p:childTnLst>
                              <p:par>
                                <p:cTn id="199" presetID="47" presetClass="exit" presetSubtype="0" fill="hold" grpId="1" nodeType="clickEffect">
                                  <p:stCondLst>
                                    <p:cond delay="0"/>
                                  </p:stCondLst>
                                  <p:childTnLst>
                                    <p:animEffect transition="out" filter="fade">
                                      <p:cBhvr>
                                        <p:cTn id="200" dur="1000"/>
                                        <p:tgtEl>
                                          <p:spTgt spid="46"/>
                                        </p:tgtEl>
                                      </p:cBhvr>
                                    </p:animEffect>
                                    <p:anim calcmode="lin" valueType="num">
                                      <p:cBhvr>
                                        <p:cTn id="201" dur="1000"/>
                                        <p:tgtEl>
                                          <p:spTgt spid="46"/>
                                        </p:tgtEl>
                                        <p:attrNameLst>
                                          <p:attrName>ppt_x</p:attrName>
                                        </p:attrNameLst>
                                      </p:cBhvr>
                                      <p:tavLst>
                                        <p:tav tm="0">
                                          <p:val>
                                            <p:strVal val="ppt_x"/>
                                          </p:val>
                                        </p:tav>
                                        <p:tav tm="100000">
                                          <p:val>
                                            <p:strVal val="ppt_x"/>
                                          </p:val>
                                        </p:tav>
                                      </p:tavLst>
                                    </p:anim>
                                    <p:anim calcmode="lin" valueType="num">
                                      <p:cBhvr>
                                        <p:cTn id="202" dur="1000"/>
                                        <p:tgtEl>
                                          <p:spTgt spid="46"/>
                                        </p:tgtEl>
                                        <p:attrNameLst>
                                          <p:attrName>ppt_y</p:attrName>
                                        </p:attrNameLst>
                                      </p:cBhvr>
                                      <p:tavLst>
                                        <p:tav tm="0">
                                          <p:val>
                                            <p:strVal val="ppt_y"/>
                                          </p:val>
                                        </p:tav>
                                        <p:tav tm="100000">
                                          <p:val>
                                            <p:strVal val="ppt_y-.1"/>
                                          </p:val>
                                        </p:tav>
                                      </p:tavLst>
                                    </p:anim>
                                    <p:set>
                                      <p:cBhvr>
                                        <p:cTn id="203" dur="1" fill="hold">
                                          <p:stCondLst>
                                            <p:cond delay="999"/>
                                          </p:stCondLst>
                                        </p:cTn>
                                        <p:tgtEl>
                                          <p:spTgt spid="46"/>
                                        </p:tgtEl>
                                        <p:attrNameLst>
                                          <p:attrName>style.visibility</p:attrName>
                                        </p:attrNameLst>
                                      </p:cBhvr>
                                      <p:to>
                                        <p:strVal val="hidden"/>
                                      </p:to>
                                    </p:set>
                                  </p:childTnLst>
                                </p:cTn>
                              </p:par>
                              <p:par>
                                <p:cTn id="204" presetID="47" presetClass="exit" presetSubtype="0" fill="hold" nodeType="withEffect">
                                  <p:stCondLst>
                                    <p:cond delay="0"/>
                                  </p:stCondLst>
                                  <p:childTnLst>
                                    <p:animEffect transition="out" filter="fade">
                                      <p:cBhvr>
                                        <p:cTn id="205" dur="1000"/>
                                        <p:tgtEl>
                                          <p:spTgt spid="48"/>
                                        </p:tgtEl>
                                      </p:cBhvr>
                                    </p:animEffect>
                                    <p:anim calcmode="lin" valueType="num">
                                      <p:cBhvr>
                                        <p:cTn id="206" dur="1000"/>
                                        <p:tgtEl>
                                          <p:spTgt spid="48"/>
                                        </p:tgtEl>
                                        <p:attrNameLst>
                                          <p:attrName>ppt_x</p:attrName>
                                        </p:attrNameLst>
                                      </p:cBhvr>
                                      <p:tavLst>
                                        <p:tav tm="0">
                                          <p:val>
                                            <p:strVal val="ppt_x"/>
                                          </p:val>
                                        </p:tav>
                                        <p:tav tm="100000">
                                          <p:val>
                                            <p:strVal val="ppt_x"/>
                                          </p:val>
                                        </p:tav>
                                      </p:tavLst>
                                    </p:anim>
                                    <p:anim calcmode="lin" valueType="num">
                                      <p:cBhvr>
                                        <p:cTn id="207" dur="1000"/>
                                        <p:tgtEl>
                                          <p:spTgt spid="48"/>
                                        </p:tgtEl>
                                        <p:attrNameLst>
                                          <p:attrName>ppt_y</p:attrName>
                                        </p:attrNameLst>
                                      </p:cBhvr>
                                      <p:tavLst>
                                        <p:tav tm="0">
                                          <p:val>
                                            <p:strVal val="ppt_y"/>
                                          </p:val>
                                        </p:tav>
                                        <p:tav tm="100000">
                                          <p:val>
                                            <p:strVal val="ppt_y-.1"/>
                                          </p:val>
                                        </p:tav>
                                      </p:tavLst>
                                    </p:anim>
                                    <p:set>
                                      <p:cBhvr>
                                        <p:cTn id="208" dur="1" fill="hold">
                                          <p:stCondLst>
                                            <p:cond delay="999"/>
                                          </p:stCondLst>
                                        </p:cTn>
                                        <p:tgtEl>
                                          <p:spTgt spid="48"/>
                                        </p:tgtEl>
                                        <p:attrNameLst>
                                          <p:attrName>style.visibility</p:attrName>
                                        </p:attrNameLst>
                                      </p:cBhvr>
                                      <p:to>
                                        <p:strVal val="hidden"/>
                                      </p:to>
                                    </p:set>
                                  </p:childTnLst>
                                </p:cTn>
                              </p:par>
                              <p:par>
                                <p:cTn id="209" presetID="21" presetClass="entr" presetSubtype="1" fill="hold" grpId="0" nodeType="withEffect">
                                  <p:stCondLst>
                                    <p:cond delay="0"/>
                                  </p:stCondLst>
                                  <p:childTnLst>
                                    <p:set>
                                      <p:cBhvr>
                                        <p:cTn id="210" dur="1" fill="hold">
                                          <p:stCondLst>
                                            <p:cond delay="0"/>
                                          </p:stCondLst>
                                        </p:cTn>
                                        <p:tgtEl>
                                          <p:spTgt spid="34"/>
                                        </p:tgtEl>
                                        <p:attrNameLst>
                                          <p:attrName>style.visibility</p:attrName>
                                        </p:attrNameLst>
                                      </p:cBhvr>
                                      <p:to>
                                        <p:strVal val="visible"/>
                                      </p:to>
                                    </p:set>
                                    <p:animEffect transition="in" filter="wheel(1)">
                                      <p:cBhvr>
                                        <p:cTn id="211" dur="1200"/>
                                        <p:tgtEl>
                                          <p:spTgt spid="34"/>
                                        </p:tgtEl>
                                      </p:cBhvr>
                                    </p:animEffect>
                                  </p:childTnLst>
                                </p:cTn>
                              </p:par>
                            </p:childTnLst>
                          </p:cTn>
                        </p:par>
                      </p:childTnLst>
                    </p:cTn>
                  </p:par>
                  <p:par>
                    <p:cTn id="212" fill="hold">
                      <p:stCondLst>
                        <p:cond delay="indefinite"/>
                      </p:stCondLst>
                      <p:childTnLst>
                        <p:par>
                          <p:cTn id="213" fill="hold">
                            <p:stCondLst>
                              <p:cond delay="0"/>
                            </p:stCondLst>
                            <p:childTnLst>
                              <p:par>
                                <p:cTn id="214" presetID="2" presetClass="entr" presetSubtype="4" fill="hold" grpId="0" nodeType="clickEffect">
                                  <p:stCondLst>
                                    <p:cond delay="0"/>
                                  </p:stCondLst>
                                  <p:childTnLst>
                                    <p:set>
                                      <p:cBhvr>
                                        <p:cTn id="215" dur="1" fill="hold">
                                          <p:stCondLst>
                                            <p:cond delay="0"/>
                                          </p:stCondLst>
                                        </p:cTn>
                                        <p:tgtEl>
                                          <p:spTgt spid="42"/>
                                        </p:tgtEl>
                                        <p:attrNameLst>
                                          <p:attrName>style.visibility</p:attrName>
                                        </p:attrNameLst>
                                      </p:cBhvr>
                                      <p:to>
                                        <p:strVal val="visible"/>
                                      </p:to>
                                    </p:set>
                                    <p:anim calcmode="lin" valueType="num">
                                      <p:cBhvr additive="base">
                                        <p:cTn id="216" dur="500" fill="hold"/>
                                        <p:tgtEl>
                                          <p:spTgt spid="42"/>
                                        </p:tgtEl>
                                        <p:attrNameLst>
                                          <p:attrName>ppt_x</p:attrName>
                                        </p:attrNameLst>
                                      </p:cBhvr>
                                      <p:tavLst>
                                        <p:tav tm="0">
                                          <p:val>
                                            <p:strVal val="#ppt_x"/>
                                          </p:val>
                                        </p:tav>
                                        <p:tav tm="100000">
                                          <p:val>
                                            <p:strVal val="#ppt_x"/>
                                          </p:val>
                                        </p:tav>
                                      </p:tavLst>
                                    </p:anim>
                                    <p:anim calcmode="lin" valueType="num">
                                      <p:cBhvr additive="base">
                                        <p:cTn id="217" dur="500" fill="hold"/>
                                        <p:tgtEl>
                                          <p:spTgt spid="42"/>
                                        </p:tgtEl>
                                        <p:attrNameLst>
                                          <p:attrName>ppt_y</p:attrName>
                                        </p:attrNameLst>
                                      </p:cBhvr>
                                      <p:tavLst>
                                        <p:tav tm="0">
                                          <p:val>
                                            <p:strVal val="1+#ppt_h/2"/>
                                          </p:val>
                                        </p:tav>
                                        <p:tav tm="100000">
                                          <p:val>
                                            <p:strVal val="#ppt_y"/>
                                          </p:val>
                                        </p:tav>
                                      </p:tavLst>
                                    </p:anim>
                                  </p:childTnLst>
                                </p:cTn>
                              </p:par>
                              <p:par>
                                <p:cTn id="218" presetID="2" presetClass="entr" presetSubtype="4" fill="hold" nodeType="withEffect">
                                  <p:stCondLst>
                                    <p:cond delay="0"/>
                                  </p:stCondLst>
                                  <p:childTnLst>
                                    <p:set>
                                      <p:cBhvr>
                                        <p:cTn id="219" dur="1" fill="hold">
                                          <p:stCondLst>
                                            <p:cond delay="0"/>
                                          </p:stCondLst>
                                        </p:cTn>
                                        <p:tgtEl>
                                          <p:spTgt spid="38"/>
                                        </p:tgtEl>
                                        <p:attrNameLst>
                                          <p:attrName>style.visibility</p:attrName>
                                        </p:attrNameLst>
                                      </p:cBhvr>
                                      <p:to>
                                        <p:strVal val="visible"/>
                                      </p:to>
                                    </p:set>
                                    <p:anim calcmode="lin" valueType="num">
                                      <p:cBhvr additive="base">
                                        <p:cTn id="220" dur="500" fill="hold"/>
                                        <p:tgtEl>
                                          <p:spTgt spid="38"/>
                                        </p:tgtEl>
                                        <p:attrNameLst>
                                          <p:attrName>ppt_x</p:attrName>
                                        </p:attrNameLst>
                                      </p:cBhvr>
                                      <p:tavLst>
                                        <p:tav tm="0">
                                          <p:val>
                                            <p:strVal val="#ppt_x"/>
                                          </p:val>
                                        </p:tav>
                                        <p:tav tm="100000">
                                          <p:val>
                                            <p:strVal val="#ppt_x"/>
                                          </p:val>
                                        </p:tav>
                                      </p:tavLst>
                                    </p:anim>
                                    <p:anim calcmode="lin" valueType="num">
                                      <p:cBhvr additive="base">
                                        <p:cTn id="221" dur="500" fill="hold"/>
                                        <p:tgtEl>
                                          <p:spTgt spid="38"/>
                                        </p:tgtEl>
                                        <p:attrNameLst>
                                          <p:attrName>ppt_y</p:attrName>
                                        </p:attrNameLst>
                                      </p:cBhvr>
                                      <p:tavLst>
                                        <p:tav tm="0">
                                          <p:val>
                                            <p:strVal val="1+#ppt_h/2"/>
                                          </p:val>
                                        </p:tav>
                                        <p:tav tm="100000">
                                          <p:val>
                                            <p:strVal val="#ppt_y"/>
                                          </p:val>
                                        </p:tav>
                                      </p:tavLst>
                                    </p:anim>
                                  </p:childTnLst>
                                </p:cTn>
                              </p:par>
                              <p:par>
                                <p:cTn id="222" presetID="2" presetClass="entr" presetSubtype="4" fill="hold" grpId="0" nodeType="withEffect">
                                  <p:stCondLst>
                                    <p:cond delay="0"/>
                                  </p:stCondLst>
                                  <p:childTnLst>
                                    <p:set>
                                      <p:cBhvr>
                                        <p:cTn id="223" dur="1" fill="hold">
                                          <p:stCondLst>
                                            <p:cond delay="0"/>
                                          </p:stCondLst>
                                        </p:cTn>
                                        <p:tgtEl>
                                          <p:spTgt spid="45"/>
                                        </p:tgtEl>
                                        <p:attrNameLst>
                                          <p:attrName>style.visibility</p:attrName>
                                        </p:attrNameLst>
                                      </p:cBhvr>
                                      <p:to>
                                        <p:strVal val="visible"/>
                                      </p:to>
                                    </p:set>
                                    <p:anim calcmode="lin" valueType="num">
                                      <p:cBhvr additive="base">
                                        <p:cTn id="224" dur="500" fill="hold"/>
                                        <p:tgtEl>
                                          <p:spTgt spid="45"/>
                                        </p:tgtEl>
                                        <p:attrNameLst>
                                          <p:attrName>ppt_x</p:attrName>
                                        </p:attrNameLst>
                                      </p:cBhvr>
                                      <p:tavLst>
                                        <p:tav tm="0">
                                          <p:val>
                                            <p:strVal val="#ppt_x"/>
                                          </p:val>
                                        </p:tav>
                                        <p:tav tm="100000">
                                          <p:val>
                                            <p:strVal val="#ppt_x"/>
                                          </p:val>
                                        </p:tav>
                                      </p:tavLst>
                                    </p:anim>
                                    <p:anim calcmode="lin" valueType="num">
                                      <p:cBhvr additive="base">
                                        <p:cTn id="225"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26" fill="hold">
                      <p:stCondLst>
                        <p:cond delay="indefinite"/>
                      </p:stCondLst>
                      <p:childTnLst>
                        <p:par>
                          <p:cTn id="227" fill="hold">
                            <p:stCondLst>
                              <p:cond delay="0"/>
                            </p:stCondLst>
                            <p:childTnLst>
                              <p:par>
                                <p:cTn id="228" presetID="25" presetClass="exit" presetSubtype="0" fill="hold" grpId="1" nodeType="clickEffect">
                                  <p:stCondLst>
                                    <p:cond delay="0"/>
                                  </p:stCondLst>
                                  <p:childTnLst>
                                    <p:animEffect transition="out" filter="fade">
                                      <p:cBhvr>
                                        <p:cTn id="229" dur="1000" accel="50000">
                                          <p:stCondLst>
                                            <p:cond delay="0"/>
                                          </p:stCondLst>
                                        </p:cTn>
                                        <p:tgtEl>
                                          <p:spTgt spid="42"/>
                                        </p:tgtEl>
                                      </p:cBhvr>
                                    </p:animEffect>
                                    <p:anim calcmode="lin" valueType="num">
                                      <p:cBhvr>
                                        <p:cTn id="230" dur="500" accel="50000">
                                          <p:stCondLst>
                                            <p:cond delay="0"/>
                                          </p:stCondLst>
                                        </p:cTn>
                                        <p:tgtEl>
                                          <p:spTgt spid="42"/>
                                        </p:tgtEl>
                                        <p:attrNameLst>
                                          <p:attrName>ppt_y</p:attrName>
                                        </p:attrNameLst>
                                      </p:cBhvr>
                                      <p:tavLst>
                                        <p:tav tm="0">
                                          <p:val>
                                            <p:strVal val="ppt_y"/>
                                          </p:val>
                                        </p:tav>
                                        <p:tav tm="100000">
                                          <p:val>
                                            <p:strVal val="ppt_y+.1"/>
                                          </p:val>
                                        </p:tav>
                                      </p:tavLst>
                                    </p:anim>
                                    <p:anim calcmode="lin" valueType="num">
                                      <p:cBhvr>
                                        <p:cTn id="231" dur="500" decel="50000">
                                          <p:stCondLst>
                                            <p:cond delay="500"/>
                                          </p:stCondLst>
                                        </p:cTn>
                                        <p:tgtEl>
                                          <p:spTgt spid="42"/>
                                        </p:tgtEl>
                                        <p:attrNameLst>
                                          <p:attrName>ppt_y</p:attrName>
                                        </p:attrNameLst>
                                      </p:cBhvr>
                                      <p:tavLst>
                                        <p:tav tm="0">
                                          <p:val>
                                            <p:strVal val="ppt_y"/>
                                          </p:val>
                                        </p:tav>
                                        <p:tav tm="100000">
                                          <p:val>
                                            <p:strVal val="ppt_y-.1"/>
                                          </p:val>
                                        </p:tav>
                                      </p:tavLst>
                                    </p:anim>
                                    <p:anim calcmode="lin" valueType="num">
                                      <p:cBhvr>
                                        <p:cTn id="232" dur="500" accel="50000">
                                          <p:stCondLst>
                                            <p:cond delay="500"/>
                                          </p:stCondLst>
                                        </p:cTn>
                                        <p:tgtEl>
                                          <p:spTgt spid="42"/>
                                        </p:tgtEl>
                                        <p:attrNameLst>
                                          <p:attrName>ppt_x</p:attrName>
                                        </p:attrNameLst>
                                      </p:cBhvr>
                                      <p:tavLst>
                                        <p:tav tm="0">
                                          <p:val>
                                            <p:strVal val="ppt_x"/>
                                          </p:val>
                                        </p:tav>
                                        <p:tav tm="100000">
                                          <p:val>
                                            <p:strVal val="ppt_x+.4"/>
                                          </p:val>
                                        </p:tav>
                                      </p:tavLst>
                                    </p:anim>
                                    <p:anim calcmode="lin" valueType="num">
                                      <p:cBhvr>
                                        <p:cTn id="233" dur="1000"/>
                                        <p:tgtEl>
                                          <p:spTgt spid="42"/>
                                        </p:tgtEl>
                                        <p:attrNameLst>
                                          <p:attrName>ppt_h</p:attrName>
                                        </p:attrNameLst>
                                      </p:cBhvr>
                                      <p:tavLst>
                                        <p:tav tm="0">
                                          <p:val>
                                            <p:strVal val="ppt_h"/>
                                          </p:val>
                                        </p:tav>
                                        <p:tav tm="100000">
                                          <p:val>
                                            <p:strVal val="ppt_h"/>
                                          </p:val>
                                        </p:tav>
                                      </p:tavLst>
                                    </p:anim>
                                    <p:anim calcmode="lin" valueType="num">
                                      <p:cBhvr>
                                        <p:cTn id="234" dur="500" accel="50000">
                                          <p:stCondLst>
                                            <p:cond delay="0"/>
                                          </p:stCondLst>
                                        </p:cTn>
                                        <p:tgtEl>
                                          <p:spTgt spid="42"/>
                                        </p:tgtEl>
                                        <p:attrNameLst>
                                          <p:attrName>ppt_w</p:attrName>
                                        </p:attrNameLst>
                                      </p:cBhvr>
                                      <p:tavLst>
                                        <p:tav tm="0">
                                          <p:val>
                                            <p:strVal val="ppt_w"/>
                                          </p:val>
                                        </p:tav>
                                        <p:tav tm="100000">
                                          <p:val>
                                            <p:strVal val="ppt_w*.05"/>
                                          </p:val>
                                        </p:tav>
                                      </p:tavLst>
                                    </p:anim>
                                    <p:anim calcmode="lin" valueType="num">
                                      <p:cBhvr>
                                        <p:cTn id="235" dur="500" decel="50000">
                                          <p:stCondLst>
                                            <p:cond delay="500"/>
                                          </p:stCondLst>
                                        </p:cTn>
                                        <p:tgtEl>
                                          <p:spTgt spid="42"/>
                                        </p:tgtEl>
                                        <p:attrNameLst>
                                          <p:attrName>ppt_w</p:attrName>
                                        </p:attrNameLst>
                                      </p:cBhvr>
                                      <p:tavLst>
                                        <p:tav tm="0">
                                          <p:val>
                                            <p:strVal val="ppt_w"/>
                                          </p:val>
                                        </p:tav>
                                        <p:tav tm="100000">
                                          <p:val>
                                            <p:strVal val="ppt_w/.05"/>
                                          </p:val>
                                        </p:tav>
                                      </p:tavLst>
                                    </p:anim>
                                    <p:anim calcmode="lin" valueType="num">
                                      <p:cBhvr>
                                        <p:cTn id="236" dur="500" accel="50000">
                                          <p:stCondLst>
                                            <p:cond delay="500"/>
                                          </p:stCondLst>
                                        </p:cTn>
                                        <p:tgtEl>
                                          <p:spTgt spid="42"/>
                                        </p:tgtEl>
                                        <p:attrNameLst>
                                          <p:attrName>style.rotation</p:attrName>
                                        </p:attrNameLst>
                                      </p:cBhvr>
                                      <p:tavLst>
                                        <p:tav tm="0">
                                          <p:val>
                                            <p:fltVal val="0"/>
                                          </p:val>
                                        </p:tav>
                                        <p:tav tm="100000">
                                          <p:val>
                                            <p:fltVal val="-90"/>
                                          </p:val>
                                        </p:tav>
                                      </p:tavLst>
                                    </p:anim>
                                    <p:set>
                                      <p:cBhvr>
                                        <p:cTn id="237" dur="1" fill="hold">
                                          <p:stCondLst>
                                            <p:cond delay="999"/>
                                          </p:stCondLst>
                                        </p:cTn>
                                        <p:tgtEl>
                                          <p:spTgt spid="42"/>
                                        </p:tgtEl>
                                        <p:attrNameLst>
                                          <p:attrName>style.visibility</p:attrName>
                                        </p:attrNameLst>
                                      </p:cBhvr>
                                      <p:to>
                                        <p:strVal val="hidden"/>
                                      </p:to>
                                    </p:set>
                                  </p:childTnLst>
                                </p:cTn>
                              </p:par>
                              <p:par>
                                <p:cTn id="238" presetID="25" presetClass="exit" presetSubtype="0" fill="hold" grpId="1" nodeType="withEffect">
                                  <p:stCondLst>
                                    <p:cond delay="0"/>
                                  </p:stCondLst>
                                  <p:childTnLst>
                                    <p:animEffect transition="out" filter="fade">
                                      <p:cBhvr>
                                        <p:cTn id="239" dur="1000" accel="50000">
                                          <p:stCondLst>
                                            <p:cond delay="0"/>
                                          </p:stCondLst>
                                        </p:cTn>
                                        <p:tgtEl>
                                          <p:spTgt spid="45"/>
                                        </p:tgtEl>
                                      </p:cBhvr>
                                    </p:animEffect>
                                    <p:anim calcmode="lin" valueType="num">
                                      <p:cBhvr>
                                        <p:cTn id="240" dur="500" accel="50000">
                                          <p:stCondLst>
                                            <p:cond delay="0"/>
                                          </p:stCondLst>
                                        </p:cTn>
                                        <p:tgtEl>
                                          <p:spTgt spid="45"/>
                                        </p:tgtEl>
                                        <p:attrNameLst>
                                          <p:attrName>ppt_y</p:attrName>
                                        </p:attrNameLst>
                                      </p:cBhvr>
                                      <p:tavLst>
                                        <p:tav tm="0">
                                          <p:val>
                                            <p:strVal val="ppt_y"/>
                                          </p:val>
                                        </p:tav>
                                        <p:tav tm="100000">
                                          <p:val>
                                            <p:strVal val="ppt_y+.1"/>
                                          </p:val>
                                        </p:tav>
                                      </p:tavLst>
                                    </p:anim>
                                    <p:anim calcmode="lin" valueType="num">
                                      <p:cBhvr>
                                        <p:cTn id="241" dur="500" decel="50000">
                                          <p:stCondLst>
                                            <p:cond delay="500"/>
                                          </p:stCondLst>
                                        </p:cTn>
                                        <p:tgtEl>
                                          <p:spTgt spid="45"/>
                                        </p:tgtEl>
                                        <p:attrNameLst>
                                          <p:attrName>ppt_y</p:attrName>
                                        </p:attrNameLst>
                                      </p:cBhvr>
                                      <p:tavLst>
                                        <p:tav tm="0">
                                          <p:val>
                                            <p:strVal val="ppt_y"/>
                                          </p:val>
                                        </p:tav>
                                        <p:tav tm="100000">
                                          <p:val>
                                            <p:strVal val="ppt_y-.1"/>
                                          </p:val>
                                        </p:tav>
                                      </p:tavLst>
                                    </p:anim>
                                    <p:anim calcmode="lin" valueType="num">
                                      <p:cBhvr>
                                        <p:cTn id="242" dur="500" accel="50000">
                                          <p:stCondLst>
                                            <p:cond delay="500"/>
                                          </p:stCondLst>
                                        </p:cTn>
                                        <p:tgtEl>
                                          <p:spTgt spid="45"/>
                                        </p:tgtEl>
                                        <p:attrNameLst>
                                          <p:attrName>ppt_x</p:attrName>
                                        </p:attrNameLst>
                                      </p:cBhvr>
                                      <p:tavLst>
                                        <p:tav tm="0">
                                          <p:val>
                                            <p:strVal val="ppt_x"/>
                                          </p:val>
                                        </p:tav>
                                        <p:tav tm="100000">
                                          <p:val>
                                            <p:strVal val="ppt_x+.4"/>
                                          </p:val>
                                        </p:tav>
                                      </p:tavLst>
                                    </p:anim>
                                    <p:anim calcmode="lin" valueType="num">
                                      <p:cBhvr>
                                        <p:cTn id="243" dur="1000"/>
                                        <p:tgtEl>
                                          <p:spTgt spid="45"/>
                                        </p:tgtEl>
                                        <p:attrNameLst>
                                          <p:attrName>ppt_h</p:attrName>
                                        </p:attrNameLst>
                                      </p:cBhvr>
                                      <p:tavLst>
                                        <p:tav tm="0">
                                          <p:val>
                                            <p:strVal val="ppt_h"/>
                                          </p:val>
                                        </p:tav>
                                        <p:tav tm="100000">
                                          <p:val>
                                            <p:strVal val="ppt_h"/>
                                          </p:val>
                                        </p:tav>
                                      </p:tavLst>
                                    </p:anim>
                                    <p:anim calcmode="lin" valueType="num">
                                      <p:cBhvr>
                                        <p:cTn id="244" dur="500" accel="50000">
                                          <p:stCondLst>
                                            <p:cond delay="0"/>
                                          </p:stCondLst>
                                        </p:cTn>
                                        <p:tgtEl>
                                          <p:spTgt spid="45"/>
                                        </p:tgtEl>
                                        <p:attrNameLst>
                                          <p:attrName>ppt_w</p:attrName>
                                        </p:attrNameLst>
                                      </p:cBhvr>
                                      <p:tavLst>
                                        <p:tav tm="0">
                                          <p:val>
                                            <p:strVal val="ppt_w"/>
                                          </p:val>
                                        </p:tav>
                                        <p:tav tm="100000">
                                          <p:val>
                                            <p:strVal val="ppt_w*.05"/>
                                          </p:val>
                                        </p:tav>
                                      </p:tavLst>
                                    </p:anim>
                                    <p:anim calcmode="lin" valueType="num">
                                      <p:cBhvr>
                                        <p:cTn id="245" dur="500" decel="50000">
                                          <p:stCondLst>
                                            <p:cond delay="500"/>
                                          </p:stCondLst>
                                        </p:cTn>
                                        <p:tgtEl>
                                          <p:spTgt spid="45"/>
                                        </p:tgtEl>
                                        <p:attrNameLst>
                                          <p:attrName>ppt_w</p:attrName>
                                        </p:attrNameLst>
                                      </p:cBhvr>
                                      <p:tavLst>
                                        <p:tav tm="0">
                                          <p:val>
                                            <p:strVal val="ppt_w"/>
                                          </p:val>
                                        </p:tav>
                                        <p:tav tm="100000">
                                          <p:val>
                                            <p:strVal val="ppt_w/.05"/>
                                          </p:val>
                                        </p:tav>
                                      </p:tavLst>
                                    </p:anim>
                                    <p:anim calcmode="lin" valueType="num">
                                      <p:cBhvr>
                                        <p:cTn id="246" dur="500" accel="50000">
                                          <p:stCondLst>
                                            <p:cond delay="500"/>
                                          </p:stCondLst>
                                        </p:cTn>
                                        <p:tgtEl>
                                          <p:spTgt spid="45"/>
                                        </p:tgtEl>
                                        <p:attrNameLst>
                                          <p:attrName>style.rotation</p:attrName>
                                        </p:attrNameLst>
                                      </p:cBhvr>
                                      <p:tavLst>
                                        <p:tav tm="0">
                                          <p:val>
                                            <p:fltVal val="0"/>
                                          </p:val>
                                        </p:tav>
                                        <p:tav tm="100000">
                                          <p:val>
                                            <p:fltVal val="-90"/>
                                          </p:val>
                                        </p:tav>
                                      </p:tavLst>
                                    </p:anim>
                                    <p:set>
                                      <p:cBhvr>
                                        <p:cTn id="247" dur="1" fill="hold">
                                          <p:stCondLst>
                                            <p:cond delay="999"/>
                                          </p:stCondLst>
                                        </p:cTn>
                                        <p:tgtEl>
                                          <p:spTgt spid="45"/>
                                        </p:tgtEl>
                                        <p:attrNameLst>
                                          <p:attrName>style.visibility</p:attrName>
                                        </p:attrNameLst>
                                      </p:cBhvr>
                                      <p:to>
                                        <p:strVal val="hidden"/>
                                      </p:to>
                                    </p:set>
                                  </p:childTnLst>
                                </p:cTn>
                              </p:par>
                            </p:childTnLst>
                          </p:cTn>
                        </p:par>
                      </p:childTnLst>
                    </p:cTn>
                  </p:par>
                  <p:par>
                    <p:cTn id="248" fill="hold">
                      <p:stCondLst>
                        <p:cond delay="indefinite"/>
                      </p:stCondLst>
                      <p:childTnLst>
                        <p:par>
                          <p:cTn id="249" fill="hold">
                            <p:stCondLst>
                              <p:cond delay="0"/>
                            </p:stCondLst>
                            <p:childTnLst>
                              <p:par>
                                <p:cTn id="250" presetID="47" presetClass="exit" presetSubtype="0" fill="hold" grpId="1" nodeType="clickEffect">
                                  <p:stCondLst>
                                    <p:cond delay="0"/>
                                  </p:stCondLst>
                                  <p:childTnLst>
                                    <p:animEffect transition="out" filter="fade">
                                      <p:cBhvr>
                                        <p:cTn id="251" dur="1000"/>
                                        <p:tgtEl>
                                          <p:spTgt spid="34"/>
                                        </p:tgtEl>
                                      </p:cBhvr>
                                    </p:animEffect>
                                    <p:anim calcmode="lin" valueType="num">
                                      <p:cBhvr>
                                        <p:cTn id="252" dur="1000"/>
                                        <p:tgtEl>
                                          <p:spTgt spid="34"/>
                                        </p:tgtEl>
                                        <p:attrNameLst>
                                          <p:attrName>ppt_x</p:attrName>
                                        </p:attrNameLst>
                                      </p:cBhvr>
                                      <p:tavLst>
                                        <p:tav tm="0">
                                          <p:val>
                                            <p:strVal val="ppt_x"/>
                                          </p:val>
                                        </p:tav>
                                        <p:tav tm="100000">
                                          <p:val>
                                            <p:strVal val="ppt_x"/>
                                          </p:val>
                                        </p:tav>
                                      </p:tavLst>
                                    </p:anim>
                                    <p:anim calcmode="lin" valueType="num">
                                      <p:cBhvr>
                                        <p:cTn id="253" dur="1000"/>
                                        <p:tgtEl>
                                          <p:spTgt spid="34"/>
                                        </p:tgtEl>
                                        <p:attrNameLst>
                                          <p:attrName>ppt_y</p:attrName>
                                        </p:attrNameLst>
                                      </p:cBhvr>
                                      <p:tavLst>
                                        <p:tav tm="0">
                                          <p:val>
                                            <p:strVal val="ppt_y"/>
                                          </p:val>
                                        </p:tav>
                                        <p:tav tm="100000">
                                          <p:val>
                                            <p:strVal val="ppt_y-.1"/>
                                          </p:val>
                                        </p:tav>
                                      </p:tavLst>
                                    </p:anim>
                                    <p:set>
                                      <p:cBhvr>
                                        <p:cTn id="254" dur="1" fill="hold">
                                          <p:stCondLst>
                                            <p:cond delay="999"/>
                                          </p:stCondLst>
                                        </p:cTn>
                                        <p:tgtEl>
                                          <p:spTgt spid="34"/>
                                        </p:tgtEl>
                                        <p:attrNameLst>
                                          <p:attrName>style.visibility</p:attrName>
                                        </p:attrNameLst>
                                      </p:cBhvr>
                                      <p:to>
                                        <p:strVal val="hidden"/>
                                      </p:to>
                                    </p:set>
                                  </p:childTnLst>
                                </p:cTn>
                              </p:par>
                              <p:par>
                                <p:cTn id="255" presetID="47" presetClass="exit" presetSubtype="0" fill="hold" nodeType="withEffect">
                                  <p:stCondLst>
                                    <p:cond delay="0"/>
                                  </p:stCondLst>
                                  <p:childTnLst>
                                    <p:animEffect transition="out" filter="fade">
                                      <p:cBhvr>
                                        <p:cTn id="256" dur="1000"/>
                                        <p:tgtEl>
                                          <p:spTgt spid="38"/>
                                        </p:tgtEl>
                                      </p:cBhvr>
                                    </p:animEffect>
                                    <p:anim calcmode="lin" valueType="num">
                                      <p:cBhvr>
                                        <p:cTn id="257" dur="1000"/>
                                        <p:tgtEl>
                                          <p:spTgt spid="38"/>
                                        </p:tgtEl>
                                        <p:attrNameLst>
                                          <p:attrName>ppt_x</p:attrName>
                                        </p:attrNameLst>
                                      </p:cBhvr>
                                      <p:tavLst>
                                        <p:tav tm="0">
                                          <p:val>
                                            <p:strVal val="ppt_x"/>
                                          </p:val>
                                        </p:tav>
                                        <p:tav tm="100000">
                                          <p:val>
                                            <p:strVal val="ppt_x"/>
                                          </p:val>
                                        </p:tav>
                                      </p:tavLst>
                                    </p:anim>
                                    <p:anim calcmode="lin" valueType="num">
                                      <p:cBhvr>
                                        <p:cTn id="258" dur="1000"/>
                                        <p:tgtEl>
                                          <p:spTgt spid="38"/>
                                        </p:tgtEl>
                                        <p:attrNameLst>
                                          <p:attrName>ppt_y</p:attrName>
                                        </p:attrNameLst>
                                      </p:cBhvr>
                                      <p:tavLst>
                                        <p:tav tm="0">
                                          <p:val>
                                            <p:strVal val="ppt_y"/>
                                          </p:val>
                                        </p:tav>
                                        <p:tav tm="100000">
                                          <p:val>
                                            <p:strVal val="ppt_y-.1"/>
                                          </p:val>
                                        </p:tav>
                                      </p:tavLst>
                                    </p:anim>
                                    <p:set>
                                      <p:cBhvr>
                                        <p:cTn id="259" dur="1" fill="hold">
                                          <p:stCondLst>
                                            <p:cond delay="9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5" grpId="0" animBg="1"/>
      <p:bldP spid="15" grpId="1" animBg="1"/>
      <p:bldP spid="16" grpId="0"/>
      <p:bldP spid="16" grpId="1"/>
      <p:bldP spid="17" grpId="0" animBg="1"/>
      <p:bldP spid="17" grpId="1" animBg="1"/>
      <p:bldP spid="24" grpId="0" animBg="1"/>
      <p:bldP spid="24" grpId="1" animBg="1"/>
      <p:bldP spid="25" grpId="0"/>
      <p:bldP spid="25" grpId="1"/>
      <p:bldP spid="26" grpId="0" animBg="1"/>
      <p:bldP spid="26" grpId="1" animBg="1"/>
      <p:bldP spid="32" grpId="0" animBg="1"/>
      <p:bldP spid="32" grpId="1" animBg="1"/>
      <p:bldP spid="33" grpId="0"/>
      <p:bldP spid="33" grpId="1"/>
      <p:bldP spid="34" grpId="0" animBg="1"/>
      <p:bldP spid="34" grpId="1" animBg="1"/>
      <p:bldP spid="42" grpId="0" animBg="1"/>
      <p:bldP spid="42" grpId="1" animBg="1"/>
      <p:bldP spid="45" grpId="0"/>
      <p:bldP spid="45" grpId="1"/>
      <p:bldP spid="46" grpId="0" animBg="1"/>
      <p:bldP spid="46" grpId="1" animBg="1"/>
      <p:bldP spid="51" grpId="0" animBg="1"/>
      <p:bldP spid="51" grpId="1" animBg="1"/>
      <p:bldP spid="52" grpId="0"/>
      <p:bldP spid="52"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2664825" y="633590"/>
            <a:ext cx="184730" cy="646331"/>
          </a:xfrm>
          <a:prstGeom prst="rect">
            <a:avLst/>
          </a:prstGeom>
          <a:noFill/>
        </p:spPr>
        <p:txBody>
          <a:bodyPr wrap="none" rtlCol="0">
            <a:spAutoFit/>
          </a:bodyPr>
          <a:lstStyle/>
          <a:p>
            <a:pPr algn="ctr"/>
            <a:endParaRPr lang="en-US" sz="3600" dirty="0">
              <a:solidFill>
                <a:srgbClr val="C00000"/>
              </a:solidFill>
              <a:latin typeface="Times New Roman" pitchFamily="18" charset="0"/>
              <a:cs typeface="Times New Roman" pitchFamily="18" charset="0"/>
            </a:endParaRPr>
          </a:p>
        </p:txBody>
      </p:sp>
      <p:sp>
        <p:nvSpPr>
          <p:cNvPr id="4" name="TextBox 3"/>
          <p:cNvSpPr txBox="1"/>
          <p:nvPr/>
        </p:nvSpPr>
        <p:spPr>
          <a:xfrm>
            <a:off x="850755" y="633590"/>
            <a:ext cx="5854873" cy="5632311"/>
          </a:xfrm>
          <a:prstGeom prst="rect">
            <a:avLst/>
          </a:prstGeom>
          <a:noFill/>
        </p:spPr>
        <p:txBody>
          <a:bodyPr wrap="none" rtlCol="0">
            <a:spAutoFit/>
          </a:bodyPr>
          <a:lstStyle/>
          <a:p>
            <a:pPr algn="ctr"/>
            <a:r>
              <a:rPr lang="en-US" sz="3200" dirty="0">
                <a:solidFill>
                  <a:srgbClr val="C00000"/>
                </a:solidFill>
                <a:latin typeface="+mj-lt"/>
                <a:cs typeface="Times New Roman" pitchFamily="18" charset="0"/>
              </a:rPr>
              <a:t>FACTOR 1 </a:t>
            </a:r>
          </a:p>
          <a:p>
            <a:pPr algn="ctr"/>
            <a:r>
              <a:rPr lang="en-US" sz="3200" dirty="0">
                <a:solidFill>
                  <a:srgbClr val="C00000"/>
                </a:solidFill>
                <a:latin typeface="+mj-lt"/>
                <a:cs typeface="Times New Roman" pitchFamily="18" charset="0"/>
              </a:rPr>
              <a:t>(Customer friendly Services</a:t>
            </a:r>
            <a:r>
              <a:rPr lang="en-US" sz="3200" dirty="0" smtClean="0">
                <a:solidFill>
                  <a:srgbClr val="C00000"/>
                </a:solidFill>
                <a:latin typeface="+mj-lt"/>
                <a:cs typeface="Times New Roman" pitchFamily="18" charset="0"/>
              </a:rPr>
              <a:t>)</a:t>
            </a:r>
            <a:endParaRPr lang="en-US" sz="4000" dirty="0" smtClean="0">
              <a:solidFill>
                <a:srgbClr val="C00000"/>
              </a:solidFill>
              <a:latin typeface="+mj-lt"/>
              <a:cs typeface="Times New Roman" pitchFamily="18" charset="0"/>
            </a:endParaRPr>
          </a:p>
          <a:p>
            <a:pPr algn="ctr"/>
            <a:endParaRPr lang="en-US" sz="2000" dirty="0" smtClean="0">
              <a:solidFill>
                <a:prstClr val="black"/>
              </a:solidFill>
            </a:endParaRPr>
          </a:p>
          <a:p>
            <a:pPr marL="342900" indent="-342900">
              <a:buFont typeface="Wingdings" panose="05000000000000000000" pitchFamily="2" charset="2"/>
              <a:buChar char="§"/>
            </a:pPr>
            <a:r>
              <a:rPr lang="en-US" sz="2000" dirty="0" smtClean="0">
                <a:solidFill>
                  <a:prstClr val="black"/>
                </a:solidFill>
              </a:rPr>
              <a:t>Low </a:t>
            </a:r>
            <a:r>
              <a:rPr lang="en-US" sz="2000" dirty="0">
                <a:solidFill>
                  <a:prstClr val="black"/>
                </a:solidFill>
              </a:rPr>
              <a:t>interest rate on </a:t>
            </a:r>
            <a:r>
              <a:rPr lang="en-US" sz="2000" dirty="0" smtClean="0">
                <a:solidFill>
                  <a:prstClr val="black"/>
                </a:solidFill>
              </a:rPr>
              <a:t>loans.</a:t>
            </a:r>
            <a:endParaRPr lang="en-US" sz="2000" dirty="0">
              <a:solidFill>
                <a:prstClr val="black"/>
              </a:solidFill>
            </a:endParaRPr>
          </a:p>
          <a:p>
            <a:pPr marL="342900" indent="-342900">
              <a:buFont typeface="Wingdings" panose="05000000000000000000" pitchFamily="2" charset="2"/>
              <a:buChar char="§"/>
            </a:pPr>
            <a:r>
              <a:rPr lang="en-US" sz="2000" dirty="0" smtClean="0">
                <a:solidFill>
                  <a:prstClr val="black"/>
                </a:solidFill>
              </a:rPr>
              <a:t>High </a:t>
            </a:r>
            <a:r>
              <a:rPr lang="en-US" sz="2000" dirty="0">
                <a:solidFill>
                  <a:prstClr val="black"/>
                </a:solidFill>
              </a:rPr>
              <a:t>interest rate on </a:t>
            </a:r>
            <a:r>
              <a:rPr lang="en-US" sz="2000" dirty="0" smtClean="0">
                <a:solidFill>
                  <a:prstClr val="black"/>
                </a:solidFill>
              </a:rPr>
              <a:t>saving.</a:t>
            </a:r>
            <a:endParaRPr lang="en-US" sz="2000" dirty="0">
              <a:solidFill>
                <a:prstClr val="black"/>
              </a:solidFill>
            </a:endParaRPr>
          </a:p>
          <a:p>
            <a:pPr marL="342900" indent="-342900">
              <a:buFont typeface="Wingdings" panose="05000000000000000000" pitchFamily="2" charset="2"/>
              <a:buChar char="§"/>
            </a:pPr>
            <a:r>
              <a:rPr lang="en-US" sz="2000" dirty="0" smtClean="0">
                <a:solidFill>
                  <a:prstClr val="black"/>
                </a:solidFill>
              </a:rPr>
              <a:t>Ease </a:t>
            </a:r>
            <a:r>
              <a:rPr lang="en-US" sz="2000" dirty="0">
                <a:solidFill>
                  <a:prstClr val="black"/>
                </a:solidFill>
              </a:rPr>
              <a:t>of obtaining </a:t>
            </a:r>
            <a:r>
              <a:rPr lang="en-US" sz="2000" dirty="0" smtClean="0">
                <a:solidFill>
                  <a:prstClr val="black"/>
                </a:solidFill>
              </a:rPr>
              <a:t>loan.</a:t>
            </a:r>
          </a:p>
          <a:p>
            <a:pPr marL="342900" indent="-342900">
              <a:buFont typeface="Wingdings" panose="05000000000000000000" pitchFamily="2" charset="2"/>
              <a:buChar char="§"/>
            </a:pPr>
            <a:r>
              <a:rPr lang="en-US" sz="2000" dirty="0" smtClean="0">
                <a:solidFill>
                  <a:prstClr val="black"/>
                </a:solidFill>
              </a:rPr>
              <a:t>Security management.</a:t>
            </a:r>
            <a:endParaRPr lang="en-US" sz="2000" dirty="0">
              <a:solidFill>
                <a:prstClr val="black"/>
              </a:solidFill>
            </a:endParaRPr>
          </a:p>
          <a:p>
            <a:pPr marL="342900" indent="-342900">
              <a:buFont typeface="Wingdings" panose="05000000000000000000" pitchFamily="2" charset="2"/>
              <a:buChar char="§"/>
            </a:pPr>
            <a:r>
              <a:rPr lang="en-US" sz="2000" dirty="0">
                <a:solidFill>
                  <a:prstClr val="black"/>
                </a:solidFill>
              </a:rPr>
              <a:t>Low service charge on </a:t>
            </a:r>
            <a:r>
              <a:rPr lang="en-US" sz="2000" dirty="0" smtClean="0">
                <a:solidFill>
                  <a:prstClr val="black"/>
                </a:solidFill>
              </a:rPr>
              <a:t>product/service.</a:t>
            </a:r>
            <a:endParaRPr lang="en-US" sz="2000" dirty="0">
              <a:solidFill>
                <a:prstClr val="black"/>
              </a:solidFill>
            </a:endParaRPr>
          </a:p>
          <a:p>
            <a:pPr marL="342900" indent="-342900">
              <a:buFont typeface="Wingdings" panose="05000000000000000000" pitchFamily="2" charset="2"/>
              <a:buChar char="§"/>
            </a:pPr>
            <a:r>
              <a:rPr lang="en-US" sz="2000" dirty="0">
                <a:solidFill>
                  <a:prstClr val="black"/>
                </a:solidFill>
              </a:rPr>
              <a:t>Reliability of </a:t>
            </a:r>
            <a:r>
              <a:rPr lang="en-US" sz="2000" dirty="0" smtClean="0">
                <a:solidFill>
                  <a:prstClr val="black"/>
                </a:solidFill>
              </a:rPr>
              <a:t>staff.</a:t>
            </a:r>
            <a:endParaRPr lang="en-US" sz="2000" dirty="0">
              <a:solidFill>
                <a:prstClr val="black"/>
              </a:solidFill>
            </a:endParaRPr>
          </a:p>
          <a:p>
            <a:pPr marL="342900" indent="-342900">
              <a:buFont typeface="Wingdings" panose="05000000000000000000" pitchFamily="2" charset="2"/>
              <a:buChar char="§"/>
            </a:pPr>
            <a:r>
              <a:rPr lang="en-US" sz="2000" dirty="0">
                <a:solidFill>
                  <a:prstClr val="black"/>
                </a:solidFill>
              </a:rPr>
              <a:t>Financial stability of </a:t>
            </a:r>
            <a:r>
              <a:rPr lang="en-US" sz="2000" dirty="0" smtClean="0">
                <a:solidFill>
                  <a:prstClr val="black"/>
                </a:solidFill>
              </a:rPr>
              <a:t>Bank.</a:t>
            </a:r>
            <a:endParaRPr lang="en-US" sz="2000" dirty="0">
              <a:solidFill>
                <a:prstClr val="black"/>
              </a:solidFill>
            </a:endParaRPr>
          </a:p>
          <a:p>
            <a:pPr marL="342900" indent="-342900">
              <a:buFont typeface="Wingdings" panose="05000000000000000000" pitchFamily="2" charset="2"/>
              <a:buChar char="§"/>
            </a:pPr>
            <a:r>
              <a:rPr lang="en-US" sz="2000" dirty="0" smtClean="0">
                <a:solidFill>
                  <a:prstClr val="black"/>
                </a:solidFill>
              </a:rPr>
              <a:t>Friendly/pleasing </a:t>
            </a:r>
            <a:r>
              <a:rPr lang="en-US" sz="2000" dirty="0">
                <a:solidFill>
                  <a:prstClr val="black"/>
                </a:solidFill>
              </a:rPr>
              <a:t>manners of </a:t>
            </a:r>
            <a:r>
              <a:rPr lang="en-US" sz="2000" dirty="0" smtClean="0">
                <a:solidFill>
                  <a:prstClr val="black"/>
                </a:solidFill>
              </a:rPr>
              <a:t>staff.</a:t>
            </a:r>
            <a:endParaRPr lang="en-US" sz="2000" dirty="0">
              <a:solidFill>
                <a:prstClr val="black"/>
              </a:solidFill>
            </a:endParaRPr>
          </a:p>
          <a:p>
            <a:pPr marL="342900" indent="-342900">
              <a:buFont typeface="Wingdings" panose="05000000000000000000" pitchFamily="2" charset="2"/>
              <a:buChar char="§"/>
            </a:pPr>
            <a:r>
              <a:rPr lang="en-US" sz="2000" dirty="0" smtClean="0">
                <a:solidFill>
                  <a:prstClr val="black"/>
                </a:solidFill>
              </a:rPr>
              <a:t>Fast </a:t>
            </a:r>
            <a:r>
              <a:rPr lang="en-US" sz="2000" dirty="0">
                <a:solidFill>
                  <a:prstClr val="black"/>
                </a:solidFill>
              </a:rPr>
              <a:t>and Efficiency </a:t>
            </a:r>
            <a:r>
              <a:rPr lang="en-US" sz="2000" dirty="0" smtClean="0">
                <a:solidFill>
                  <a:prstClr val="black"/>
                </a:solidFill>
              </a:rPr>
              <a:t>services.</a:t>
            </a:r>
            <a:endParaRPr lang="en-US" sz="2000" dirty="0">
              <a:solidFill>
                <a:prstClr val="black"/>
              </a:solidFill>
            </a:endParaRPr>
          </a:p>
          <a:p>
            <a:pPr marL="342900" indent="-342900">
              <a:buFont typeface="Wingdings" panose="05000000000000000000" pitchFamily="2" charset="2"/>
              <a:buChar char="§"/>
            </a:pPr>
            <a:r>
              <a:rPr lang="en-US" sz="2000" dirty="0">
                <a:solidFill>
                  <a:prstClr val="black"/>
                </a:solidFill>
              </a:rPr>
              <a:t>Knowledge/skill and expertise of </a:t>
            </a:r>
            <a:r>
              <a:rPr lang="en-US" sz="2000" dirty="0" smtClean="0">
                <a:solidFill>
                  <a:prstClr val="black"/>
                </a:solidFill>
              </a:rPr>
              <a:t>staff.</a:t>
            </a:r>
            <a:endParaRPr lang="en-US" sz="2000" dirty="0">
              <a:solidFill>
                <a:prstClr val="black"/>
              </a:solidFill>
            </a:endParaRPr>
          </a:p>
          <a:p>
            <a:pPr marL="342900" indent="-342900">
              <a:buFont typeface="Wingdings" panose="05000000000000000000" pitchFamily="2" charset="2"/>
              <a:buChar char="§"/>
            </a:pPr>
            <a:r>
              <a:rPr lang="en-US" sz="2000" dirty="0" smtClean="0">
                <a:solidFill>
                  <a:prstClr val="black"/>
                </a:solidFill>
              </a:rPr>
              <a:t>Extended </a:t>
            </a:r>
            <a:r>
              <a:rPr lang="en-US" sz="2000" dirty="0">
                <a:solidFill>
                  <a:prstClr val="black"/>
                </a:solidFill>
              </a:rPr>
              <a:t>operation </a:t>
            </a:r>
            <a:r>
              <a:rPr lang="en-US" sz="2000" dirty="0" smtClean="0">
                <a:solidFill>
                  <a:prstClr val="black"/>
                </a:solidFill>
              </a:rPr>
              <a:t>hours.</a:t>
            </a:r>
            <a:endParaRPr lang="en-US" sz="2000" dirty="0">
              <a:solidFill>
                <a:prstClr val="black"/>
              </a:solidFill>
            </a:endParaRPr>
          </a:p>
          <a:p>
            <a:pPr marL="342900" indent="-342900">
              <a:buFont typeface="Wingdings" panose="05000000000000000000" pitchFamily="2" charset="2"/>
              <a:buChar char="§"/>
            </a:pPr>
            <a:r>
              <a:rPr lang="en-US" sz="2000" dirty="0" smtClean="0">
                <a:solidFill>
                  <a:prstClr val="black"/>
                </a:solidFill>
              </a:rPr>
              <a:t>Convenient </a:t>
            </a:r>
            <a:r>
              <a:rPr lang="en-US" sz="2000" dirty="0">
                <a:solidFill>
                  <a:prstClr val="black"/>
                </a:solidFill>
              </a:rPr>
              <a:t>location of bank and its main </a:t>
            </a:r>
            <a:r>
              <a:rPr lang="en-US" sz="2000" dirty="0" smtClean="0">
                <a:solidFill>
                  <a:prstClr val="black"/>
                </a:solidFill>
              </a:rPr>
              <a:t>branches.</a:t>
            </a:r>
            <a:endParaRPr lang="en-US" sz="2000" dirty="0">
              <a:solidFill>
                <a:prstClr val="black"/>
              </a:solidFill>
            </a:endParaRPr>
          </a:p>
          <a:p>
            <a:pPr marL="342900" indent="-342900">
              <a:buFont typeface="Wingdings" panose="05000000000000000000" pitchFamily="2" charset="2"/>
              <a:buChar char="§"/>
            </a:pPr>
            <a:r>
              <a:rPr lang="en-US" sz="2000" dirty="0" smtClean="0">
                <a:solidFill>
                  <a:prstClr val="black"/>
                </a:solidFill>
                <a:cs typeface="Times New Roman" pitchFamily="18" charset="0"/>
              </a:rPr>
              <a:t>Ease </a:t>
            </a:r>
            <a:r>
              <a:rPr lang="en-US" sz="2000" dirty="0">
                <a:solidFill>
                  <a:prstClr val="black"/>
                </a:solidFill>
                <a:cs typeface="Times New Roman" pitchFamily="18" charset="0"/>
              </a:rPr>
              <a:t>of opening an </a:t>
            </a:r>
            <a:r>
              <a:rPr lang="en-US" sz="2000" dirty="0" smtClean="0">
                <a:solidFill>
                  <a:prstClr val="black"/>
                </a:solidFill>
                <a:cs typeface="Times New Roman" pitchFamily="18" charset="0"/>
              </a:rPr>
              <a:t>account.</a:t>
            </a:r>
            <a:endParaRPr lang="en-US" sz="2000" dirty="0">
              <a:solidFill>
                <a:prstClr val="black"/>
              </a:solidFill>
              <a:cs typeface="Times New Roman" pitchFamily="18" charset="0"/>
            </a:endParaRPr>
          </a:p>
          <a:p>
            <a:endParaRPr lang="en-US" sz="1600" dirty="0">
              <a:solidFill>
                <a:prstClr val="black"/>
              </a:solidFill>
            </a:endParaRPr>
          </a:p>
        </p:txBody>
      </p:sp>
      <p:sp>
        <p:nvSpPr>
          <p:cNvPr id="5" name="TextBox 4"/>
          <p:cNvSpPr txBox="1"/>
          <p:nvPr/>
        </p:nvSpPr>
        <p:spPr>
          <a:xfrm>
            <a:off x="6996545" y="633590"/>
            <a:ext cx="4424124" cy="4862870"/>
          </a:xfrm>
          <a:prstGeom prst="rect">
            <a:avLst/>
          </a:prstGeom>
          <a:noFill/>
        </p:spPr>
        <p:txBody>
          <a:bodyPr wrap="square" rtlCol="0">
            <a:spAutoFit/>
          </a:bodyPr>
          <a:lstStyle/>
          <a:p>
            <a:pPr algn="ctr"/>
            <a:r>
              <a:rPr lang="en-US" sz="3200" dirty="0">
                <a:solidFill>
                  <a:srgbClr val="C09200"/>
                </a:solidFill>
                <a:latin typeface="+mj-lt"/>
                <a:cs typeface="Times New Roman" pitchFamily="18" charset="0"/>
              </a:rPr>
              <a:t>FACTOR </a:t>
            </a:r>
            <a:r>
              <a:rPr lang="en-US" sz="3200" dirty="0" smtClean="0">
                <a:solidFill>
                  <a:srgbClr val="C09200"/>
                </a:solidFill>
                <a:latin typeface="+mj-lt"/>
                <a:cs typeface="Times New Roman" pitchFamily="18" charset="0"/>
              </a:rPr>
              <a:t>2</a:t>
            </a:r>
          </a:p>
          <a:p>
            <a:pPr algn="ctr"/>
            <a:r>
              <a:rPr lang="en-US" sz="3200" dirty="0" smtClean="0">
                <a:solidFill>
                  <a:srgbClr val="C09200"/>
                </a:solidFill>
                <a:latin typeface="+mj-lt"/>
                <a:cs typeface="Times New Roman" pitchFamily="18" charset="0"/>
              </a:rPr>
              <a:t>(Characteristics of Bank)</a:t>
            </a:r>
            <a:endParaRPr lang="en-US" sz="3200" dirty="0">
              <a:solidFill>
                <a:srgbClr val="C09200"/>
              </a:solidFill>
              <a:latin typeface="+mj-lt"/>
              <a:cs typeface="Times New Roman" pitchFamily="18" charset="0"/>
            </a:endParaRPr>
          </a:p>
          <a:p>
            <a:endParaRPr lang="en-US" sz="2000" dirty="0">
              <a:solidFill>
                <a:prstClr val="black"/>
              </a:solidFill>
              <a:latin typeface="Times New Roman" pitchFamily="18" charset="0"/>
              <a:cs typeface="Times New Roman" pitchFamily="18" charset="0"/>
            </a:endParaRPr>
          </a:p>
          <a:p>
            <a:pPr marL="342900" indent="-342900">
              <a:buFont typeface="Wingdings" panose="05000000000000000000" pitchFamily="2" charset="2"/>
              <a:buChar char="§"/>
            </a:pPr>
            <a:r>
              <a:rPr lang="en-US" sz="2000" dirty="0">
                <a:solidFill>
                  <a:prstClr val="black"/>
                </a:solidFill>
                <a:cs typeface="Times New Roman" pitchFamily="18" charset="0"/>
              </a:rPr>
              <a:t>Interior design of </a:t>
            </a:r>
            <a:r>
              <a:rPr lang="en-US" sz="2000" dirty="0" smtClean="0">
                <a:solidFill>
                  <a:prstClr val="black"/>
                </a:solidFill>
                <a:cs typeface="Times New Roman" pitchFamily="18" charset="0"/>
              </a:rPr>
              <a:t>Bank.</a:t>
            </a:r>
            <a:endParaRPr lang="en-US" sz="2000" dirty="0">
              <a:solidFill>
                <a:prstClr val="black"/>
              </a:solidFill>
              <a:cs typeface="Times New Roman" pitchFamily="18" charset="0"/>
            </a:endParaRPr>
          </a:p>
          <a:p>
            <a:pPr marL="342900" indent="-342900">
              <a:buFont typeface="Wingdings" panose="05000000000000000000" pitchFamily="2" charset="2"/>
              <a:buChar char="§"/>
            </a:pPr>
            <a:r>
              <a:rPr lang="en-US" sz="2000" dirty="0" smtClean="0">
                <a:solidFill>
                  <a:prstClr val="black"/>
                </a:solidFill>
                <a:cs typeface="Times New Roman" pitchFamily="18" charset="0"/>
              </a:rPr>
              <a:t>Appearance </a:t>
            </a:r>
            <a:r>
              <a:rPr lang="en-US" sz="2000" dirty="0">
                <a:solidFill>
                  <a:prstClr val="black"/>
                </a:solidFill>
                <a:cs typeface="Times New Roman" pitchFamily="18" charset="0"/>
              </a:rPr>
              <a:t>and attire of </a:t>
            </a:r>
            <a:r>
              <a:rPr lang="en-US" sz="2000" dirty="0" smtClean="0">
                <a:solidFill>
                  <a:prstClr val="black"/>
                </a:solidFill>
                <a:cs typeface="Times New Roman" pitchFamily="18" charset="0"/>
              </a:rPr>
              <a:t>staff.</a:t>
            </a:r>
            <a:endParaRPr lang="en-US" sz="2000" dirty="0">
              <a:solidFill>
                <a:prstClr val="black"/>
              </a:solidFill>
              <a:cs typeface="Times New Roman" pitchFamily="18" charset="0"/>
            </a:endParaRPr>
          </a:p>
          <a:p>
            <a:pPr marL="342900" indent="-342900">
              <a:buFont typeface="Wingdings" panose="05000000000000000000" pitchFamily="2" charset="2"/>
              <a:buChar char="§"/>
            </a:pPr>
            <a:r>
              <a:rPr lang="en-US" sz="2000" dirty="0" smtClean="0">
                <a:solidFill>
                  <a:prstClr val="black"/>
                </a:solidFill>
                <a:cs typeface="Times New Roman" pitchFamily="18" charset="0"/>
              </a:rPr>
              <a:t>Seating arrangement.</a:t>
            </a:r>
            <a:endParaRPr lang="en-US" sz="2000" dirty="0">
              <a:solidFill>
                <a:prstClr val="black"/>
              </a:solidFill>
              <a:cs typeface="Times New Roman" pitchFamily="18" charset="0"/>
            </a:endParaRPr>
          </a:p>
          <a:p>
            <a:pPr marL="342900" indent="-342900">
              <a:buFont typeface="Arial" panose="020B0604020202020204" pitchFamily="34" charset="0"/>
              <a:buChar char="•"/>
            </a:pPr>
            <a:r>
              <a:rPr lang="en-US" sz="2000" dirty="0" smtClean="0">
                <a:solidFill>
                  <a:prstClr val="black"/>
                </a:solidFill>
                <a:cs typeface="Times New Roman" pitchFamily="18" charset="0"/>
              </a:rPr>
              <a:t> External appearance of Bank.</a:t>
            </a:r>
          </a:p>
          <a:p>
            <a:pPr marL="342900" indent="-342900">
              <a:buFont typeface="Wingdings" panose="05000000000000000000" pitchFamily="2" charset="2"/>
              <a:buChar char="§"/>
            </a:pPr>
            <a:r>
              <a:rPr lang="en-US" sz="2000" dirty="0" smtClean="0">
                <a:solidFill>
                  <a:prstClr val="black"/>
                </a:solidFill>
                <a:cs typeface="Times New Roman" pitchFamily="18" charset="0"/>
              </a:rPr>
              <a:t>Types </a:t>
            </a:r>
            <a:r>
              <a:rPr lang="en-US" sz="2000" dirty="0">
                <a:solidFill>
                  <a:prstClr val="black"/>
                </a:solidFill>
                <a:cs typeface="Times New Roman" pitchFamily="18" charset="0"/>
              </a:rPr>
              <a:t>of Bank (Public/Private).</a:t>
            </a:r>
          </a:p>
          <a:p>
            <a:pPr marL="342900" indent="-342900">
              <a:buFont typeface="Wingdings" panose="05000000000000000000" pitchFamily="2" charset="2"/>
              <a:buChar char="§"/>
            </a:pPr>
            <a:r>
              <a:rPr lang="en-US" sz="2000" dirty="0" smtClean="0">
                <a:solidFill>
                  <a:prstClr val="black"/>
                </a:solidFill>
                <a:cs typeface="Times New Roman" pitchFamily="18" charset="0"/>
              </a:rPr>
              <a:t>Pleasant </a:t>
            </a:r>
            <a:r>
              <a:rPr lang="en-US" sz="2000" dirty="0">
                <a:solidFill>
                  <a:prstClr val="black"/>
                </a:solidFill>
                <a:cs typeface="Times New Roman" pitchFamily="18" charset="0"/>
              </a:rPr>
              <a:t>bank atmosphere </a:t>
            </a:r>
            <a:r>
              <a:rPr lang="en-US" sz="2000" dirty="0" smtClean="0">
                <a:solidFill>
                  <a:prstClr val="black"/>
                </a:solidFill>
                <a:cs typeface="Times New Roman" pitchFamily="18" charset="0"/>
              </a:rPr>
              <a:t>and sufficient facilities.</a:t>
            </a:r>
            <a:endParaRPr lang="en-US" sz="2000" dirty="0">
              <a:solidFill>
                <a:prstClr val="black"/>
              </a:solidFill>
              <a:cs typeface="Times New Roman" pitchFamily="18" charset="0"/>
            </a:endParaRPr>
          </a:p>
          <a:p>
            <a:pPr marL="342900" indent="-342900">
              <a:buFont typeface="Wingdings" panose="05000000000000000000" pitchFamily="2" charset="2"/>
              <a:buChar char="§"/>
            </a:pPr>
            <a:r>
              <a:rPr lang="en-US" sz="2000" dirty="0" smtClean="0">
                <a:solidFill>
                  <a:prstClr val="black"/>
                </a:solidFill>
                <a:cs typeface="Times New Roman" pitchFamily="18" charset="0"/>
              </a:rPr>
              <a:t>Reputation </a:t>
            </a:r>
            <a:r>
              <a:rPr lang="en-US" sz="2000" dirty="0">
                <a:solidFill>
                  <a:prstClr val="black"/>
                </a:solidFill>
                <a:cs typeface="Times New Roman" pitchFamily="18" charset="0"/>
              </a:rPr>
              <a:t>and image of </a:t>
            </a:r>
            <a:r>
              <a:rPr lang="en-US" sz="2000" dirty="0" smtClean="0">
                <a:solidFill>
                  <a:prstClr val="black"/>
                </a:solidFill>
                <a:cs typeface="Times New Roman" pitchFamily="18" charset="0"/>
              </a:rPr>
              <a:t>Bank.</a:t>
            </a:r>
            <a:endParaRPr lang="en-US" sz="2000" dirty="0">
              <a:solidFill>
                <a:prstClr val="black"/>
              </a:solidFill>
              <a:cs typeface="Times New Roman" pitchFamily="18" charset="0"/>
            </a:endParaRPr>
          </a:p>
          <a:p>
            <a:pPr marL="342900" indent="-342900">
              <a:buFont typeface="Wingdings" panose="05000000000000000000" pitchFamily="2" charset="2"/>
              <a:buChar char="§"/>
            </a:pPr>
            <a:r>
              <a:rPr lang="en-US" sz="2000" dirty="0">
                <a:solidFill>
                  <a:prstClr val="black"/>
                </a:solidFill>
                <a:cs typeface="Times New Roman" pitchFamily="18" charset="0"/>
              </a:rPr>
              <a:t>Minimum account </a:t>
            </a:r>
            <a:r>
              <a:rPr lang="en-US" sz="2000" dirty="0" smtClean="0">
                <a:solidFill>
                  <a:prstClr val="black"/>
                </a:solidFill>
                <a:cs typeface="Times New Roman" pitchFamily="18" charset="0"/>
              </a:rPr>
              <a:t>balance.</a:t>
            </a:r>
            <a:endParaRPr lang="en-US" sz="2000" dirty="0">
              <a:solidFill>
                <a:prstClr val="black"/>
              </a:solidFill>
              <a:cs typeface="Times New Roman" pitchFamily="18" charset="0"/>
            </a:endParaRPr>
          </a:p>
          <a:p>
            <a:endParaRPr lang="en-US" dirty="0">
              <a:solidFill>
                <a:prstClr val="black"/>
              </a:solidFill>
              <a:cs typeface="Times New Roman" pitchFamily="18" charset="0"/>
            </a:endParaRPr>
          </a:p>
          <a:p>
            <a:endParaRPr lang="en-US" sz="2800"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412595843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anim calcmode="lin" valueType="num">
                                      <p:cBhvr>
                                        <p:cTn id="16"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7" dur="500" fill="hold"/>
                                        <p:tgtEl>
                                          <p:spTgt spid="4">
                                            <p:txEl>
                                              <p:pRg st="3" end="3"/>
                                            </p:txEl>
                                          </p:spTgt>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anim calcmode="lin" valueType="num">
                                      <p:cBhvr>
                                        <p:cTn id="2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2" dur="500" fill="hold"/>
                                        <p:tgtEl>
                                          <p:spTgt spid="4">
                                            <p:txEl>
                                              <p:pRg st="4" end="4"/>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fade">
                                      <p:cBhvr>
                                        <p:cTn id="25" dur="500"/>
                                        <p:tgtEl>
                                          <p:spTgt spid="4">
                                            <p:txEl>
                                              <p:pRg st="5" end="5"/>
                                            </p:txEl>
                                          </p:spTgt>
                                        </p:tgtEl>
                                      </p:cBhvr>
                                    </p:animEffect>
                                    <p:anim calcmode="lin" valueType="num">
                                      <p:cBhvr>
                                        <p:cTn id="26"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7" dur="500" fill="hold"/>
                                        <p:tgtEl>
                                          <p:spTgt spid="4">
                                            <p:txEl>
                                              <p:pRg st="5" end="5"/>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4">
                                            <p:txEl>
                                              <p:pRg st="6" end="6"/>
                                            </p:txEl>
                                          </p:spTgt>
                                        </p:tgtEl>
                                        <p:attrNameLst>
                                          <p:attrName>style.visibility</p:attrName>
                                        </p:attrNameLst>
                                      </p:cBhvr>
                                      <p:to>
                                        <p:strVal val="visible"/>
                                      </p:to>
                                    </p:set>
                                    <p:animEffect transition="in" filter="fade">
                                      <p:cBhvr>
                                        <p:cTn id="30" dur="500"/>
                                        <p:tgtEl>
                                          <p:spTgt spid="4">
                                            <p:txEl>
                                              <p:pRg st="6" end="6"/>
                                            </p:txEl>
                                          </p:spTgt>
                                        </p:tgtEl>
                                      </p:cBhvr>
                                    </p:animEffect>
                                    <p:anim calcmode="lin" valueType="num">
                                      <p:cBhvr>
                                        <p:cTn id="3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32" dur="500" fill="hold"/>
                                        <p:tgtEl>
                                          <p:spTgt spid="4">
                                            <p:txEl>
                                              <p:pRg st="6" end="6"/>
                                            </p:txEl>
                                          </p:spTgt>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Effect transition="in" filter="fade">
                                      <p:cBhvr>
                                        <p:cTn id="35" dur="500"/>
                                        <p:tgtEl>
                                          <p:spTgt spid="4">
                                            <p:txEl>
                                              <p:pRg st="7" end="7"/>
                                            </p:txEl>
                                          </p:spTgt>
                                        </p:tgtEl>
                                      </p:cBhvr>
                                    </p:animEffect>
                                    <p:anim calcmode="lin" valueType="num">
                                      <p:cBhvr>
                                        <p:cTn id="36"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37" dur="500" fill="hold"/>
                                        <p:tgtEl>
                                          <p:spTgt spid="4">
                                            <p:txEl>
                                              <p:pRg st="7" end="7"/>
                                            </p:txEl>
                                          </p:spTgt>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4">
                                            <p:txEl>
                                              <p:pRg st="8" end="8"/>
                                            </p:txEl>
                                          </p:spTgt>
                                        </p:tgtEl>
                                        <p:attrNameLst>
                                          <p:attrName>style.visibility</p:attrName>
                                        </p:attrNameLst>
                                      </p:cBhvr>
                                      <p:to>
                                        <p:strVal val="visible"/>
                                      </p:to>
                                    </p:set>
                                    <p:animEffect transition="in" filter="fade">
                                      <p:cBhvr>
                                        <p:cTn id="40" dur="500"/>
                                        <p:tgtEl>
                                          <p:spTgt spid="4">
                                            <p:txEl>
                                              <p:pRg st="8" end="8"/>
                                            </p:txEl>
                                          </p:spTgt>
                                        </p:tgtEl>
                                      </p:cBhvr>
                                    </p:animEffect>
                                    <p:anim calcmode="lin" valueType="num">
                                      <p:cBhvr>
                                        <p:cTn id="41"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42" dur="500" fill="hold"/>
                                        <p:tgtEl>
                                          <p:spTgt spid="4">
                                            <p:txEl>
                                              <p:pRg st="8" end="8"/>
                                            </p:txEl>
                                          </p:spTgt>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4">
                                            <p:txEl>
                                              <p:pRg st="9" end="9"/>
                                            </p:txEl>
                                          </p:spTgt>
                                        </p:tgtEl>
                                        <p:attrNameLst>
                                          <p:attrName>style.visibility</p:attrName>
                                        </p:attrNameLst>
                                      </p:cBhvr>
                                      <p:to>
                                        <p:strVal val="visible"/>
                                      </p:to>
                                    </p:set>
                                    <p:animEffect transition="in" filter="fade">
                                      <p:cBhvr>
                                        <p:cTn id="45" dur="500"/>
                                        <p:tgtEl>
                                          <p:spTgt spid="4">
                                            <p:txEl>
                                              <p:pRg st="9" end="9"/>
                                            </p:txEl>
                                          </p:spTgt>
                                        </p:tgtEl>
                                      </p:cBhvr>
                                    </p:animEffect>
                                    <p:anim calcmode="lin" valueType="num">
                                      <p:cBhvr>
                                        <p:cTn id="46"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47" dur="500" fill="hold"/>
                                        <p:tgtEl>
                                          <p:spTgt spid="4">
                                            <p:txEl>
                                              <p:pRg st="9" end="9"/>
                                            </p:txEl>
                                          </p:spTgt>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4">
                                            <p:txEl>
                                              <p:pRg st="10" end="10"/>
                                            </p:txEl>
                                          </p:spTgt>
                                        </p:tgtEl>
                                        <p:attrNameLst>
                                          <p:attrName>style.visibility</p:attrName>
                                        </p:attrNameLst>
                                      </p:cBhvr>
                                      <p:to>
                                        <p:strVal val="visible"/>
                                      </p:to>
                                    </p:set>
                                    <p:animEffect transition="in" filter="fade">
                                      <p:cBhvr>
                                        <p:cTn id="50" dur="500"/>
                                        <p:tgtEl>
                                          <p:spTgt spid="4">
                                            <p:txEl>
                                              <p:pRg st="10" end="10"/>
                                            </p:txEl>
                                          </p:spTgt>
                                        </p:tgtEl>
                                      </p:cBhvr>
                                    </p:animEffect>
                                    <p:anim calcmode="lin" valueType="num">
                                      <p:cBhvr>
                                        <p:cTn id="51"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52" dur="500" fill="hold"/>
                                        <p:tgtEl>
                                          <p:spTgt spid="4">
                                            <p:txEl>
                                              <p:pRg st="10" end="10"/>
                                            </p:txEl>
                                          </p:spTgt>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4">
                                            <p:txEl>
                                              <p:pRg st="11" end="11"/>
                                            </p:txEl>
                                          </p:spTgt>
                                        </p:tgtEl>
                                        <p:attrNameLst>
                                          <p:attrName>style.visibility</p:attrName>
                                        </p:attrNameLst>
                                      </p:cBhvr>
                                      <p:to>
                                        <p:strVal val="visible"/>
                                      </p:to>
                                    </p:set>
                                    <p:animEffect transition="in" filter="fade">
                                      <p:cBhvr>
                                        <p:cTn id="55" dur="500"/>
                                        <p:tgtEl>
                                          <p:spTgt spid="4">
                                            <p:txEl>
                                              <p:pRg st="11" end="11"/>
                                            </p:txEl>
                                          </p:spTgt>
                                        </p:tgtEl>
                                      </p:cBhvr>
                                    </p:animEffect>
                                    <p:anim calcmode="lin" valueType="num">
                                      <p:cBhvr>
                                        <p:cTn id="56"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p:cTn id="57" dur="500" fill="hold"/>
                                        <p:tgtEl>
                                          <p:spTgt spid="4">
                                            <p:txEl>
                                              <p:pRg st="11" end="11"/>
                                            </p:txEl>
                                          </p:spTgt>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4">
                                            <p:txEl>
                                              <p:pRg st="12" end="12"/>
                                            </p:txEl>
                                          </p:spTgt>
                                        </p:tgtEl>
                                        <p:attrNameLst>
                                          <p:attrName>style.visibility</p:attrName>
                                        </p:attrNameLst>
                                      </p:cBhvr>
                                      <p:to>
                                        <p:strVal val="visible"/>
                                      </p:to>
                                    </p:set>
                                    <p:animEffect transition="in" filter="fade">
                                      <p:cBhvr>
                                        <p:cTn id="60" dur="500"/>
                                        <p:tgtEl>
                                          <p:spTgt spid="4">
                                            <p:txEl>
                                              <p:pRg st="12" end="12"/>
                                            </p:txEl>
                                          </p:spTgt>
                                        </p:tgtEl>
                                      </p:cBhvr>
                                    </p:animEffect>
                                    <p:anim calcmode="lin" valueType="num">
                                      <p:cBhvr>
                                        <p:cTn id="61" dur="500" fill="hold"/>
                                        <p:tgtEl>
                                          <p:spTgt spid="4">
                                            <p:txEl>
                                              <p:pRg st="12" end="12"/>
                                            </p:txEl>
                                          </p:spTgt>
                                        </p:tgtEl>
                                        <p:attrNameLst>
                                          <p:attrName>ppt_x</p:attrName>
                                        </p:attrNameLst>
                                      </p:cBhvr>
                                      <p:tavLst>
                                        <p:tav tm="0">
                                          <p:val>
                                            <p:strVal val="#ppt_x"/>
                                          </p:val>
                                        </p:tav>
                                        <p:tav tm="100000">
                                          <p:val>
                                            <p:strVal val="#ppt_x"/>
                                          </p:val>
                                        </p:tav>
                                      </p:tavLst>
                                    </p:anim>
                                    <p:anim calcmode="lin" valueType="num">
                                      <p:cBhvr>
                                        <p:cTn id="62" dur="500" fill="hold"/>
                                        <p:tgtEl>
                                          <p:spTgt spid="4">
                                            <p:txEl>
                                              <p:pRg st="12" end="12"/>
                                            </p:txEl>
                                          </p:spTgt>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4">
                                            <p:txEl>
                                              <p:pRg st="13" end="13"/>
                                            </p:txEl>
                                          </p:spTgt>
                                        </p:tgtEl>
                                        <p:attrNameLst>
                                          <p:attrName>style.visibility</p:attrName>
                                        </p:attrNameLst>
                                      </p:cBhvr>
                                      <p:to>
                                        <p:strVal val="visible"/>
                                      </p:to>
                                    </p:set>
                                    <p:animEffect transition="in" filter="fade">
                                      <p:cBhvr>
                                        <p:cTn id="65" dur="500"/>
                                        <p:tgtEl>
                                          <p:spTgt spid="4">
                                            <p:txEl>
                                              <p:pRg st="13" end="13"/>
                                            </p:txEl>
                                          </p:spTgt>
                                        </p:tgtEl>
                                      </p:cBhvr>
                                    </p:animEffect>
                                    <p:anim calcmode="lin" valueType="num">
                                      <p:cBhvr>
                                        <p:cTn id="66" dur="500" fill="hold"/>
                                        <p:tgtEl>
                                          <p:spTgt spid="4">
                                            <p:txEl>
                                              <p:pRg st="13" end="13"/>
                                            </p:txEl>
                                          </p:spTgt>
                                        </p:tgtEl>
                                        <p:attrNameLst>
                                          <p:attrName>ppt_x</p:attrName>
                                        </p:attrNameLst>
                                      </p:cBhvr>
                                      <p:tavLst>
                                        <p:tav tm="0">
                                          <p:val>
                                            <p:strVal val="#ppt_x"/>
                                          </p:val>
                                        </p:tav>
                                        <p:tav tm="100000">
                                          <p:val>
                                            <p:strVal val="#ppt_x"/>
                                          </p:val>
                                        </p:tav>
                                      </p:tavLst>
                                    </p:anim>
                                    <p:anim calcmode="lin" valueType="num">
                                      <p:cBhvr>
                                        <p:cTn id="67" dur="500" fill="hold"/>
                                        <p:tgtEl>
                                          <p:spTgt spid="4">
                                            <p:txEl>
                                              <p:pRg st="13" end="13"/>
                                            </p:txEl>
                                          </p:spTgt>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4">
                                            <p:txEl>
                                              <p:pRg st="14" end="14"/>
                                            </p:txEl>
                                          </p:spTgt>
                                        </p:tgtEl>
                                        <p:attrNameLst>
                                          <p:attrName>style.visibility</p:attrName>
                                        </p:attrNameLst>
                                      </p:cBhvr>
                                      <p:to>
                                        <p:strVal val="visible"/>
                                      </p:to>
                                    </p:set>
                                    <p:animEffect transition="in" filter="fade">
                                      <p:cBhvr>
                                        <p:cTn id="70" dur="500"/>
                                        <p:tgtEl>
                                          <p:spTgt spid="4">
                                            <p:txEl>
                                              <p:pRg st="14" end="14"/>
                                            </p:txEl>
                                          </p:spTgt>
                                        </p:tgtEl>
                                      </p:cBhvr>
                                    </p:animEffect>
                                    <p:anim calcmode="lin" valueType="num">
                                      <p:cBhvr>
                                        <p:cTn id="71" dur="500" fill="hold"/>
                                        <p:tgtEl>
                                          <p:spTgt spid="4">
                                            <p:txEl>
                                              <p:pRg st="14" end="14"/>
                                            </p:txEl>
                                          </p:spTgt>
                                        </p:tgtEl>
                                        <p:attrNameLst>
                                          <p:attrName>ppt_x</p:attrName>
                                        </p:attrNameLst>
                                      </p:cBhvr>
                                      <p:tavLst>
                                        <p:tav tm="0">
                                          <p:val>
                                            <p:strVal val="#ppt_x"/>
                                          </p:val>
                                        </p:tav>
                                        <p:tav tm="100000">
                                          <p:val>
                                            <p:strVal val="#ppt_x"/>
                                          </p:val>
                                        </p:tav>
                                      </p:tavLst>
                                    </p:anim>
                                    <p:anim calcmode="lin" valueType="num">
                                      <p:cBhvr>
                                        <p:cTn id="72" dur="500" fill="hold"/>
                                        <p:tgtEl>
                                          <p:spTgt spid="4">
                                            <p:txEl>
                                              <p:pRg st="14" end="14"/>
                                            </p:txEl>
                                          </p:spTgt>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0"/>
                                  </p:stCondLst>
                                  <p:childTnLst>
                                    <p:set>
                                      <p:cBhvr>
                                        <p:cTn id="74" dur="1" fill="hold">
                                          <p:stCondLst>
                                            <p:cond delay="0"/>
                                          </p:stCondLst>
                                        </p:cTn>
                                        <p:tgtEl>
                                          <p:spTgt spid="4">
                                            <p:txEl>
                                              <p:pRg st="15" end="15"/>
                                            </p:txEl>
                                          </p:spTgt>
                                        </p:tgtEl>
                                        <p:attrNameLst>
                                          <p:attrName>style.visibility</p:attrName>
                                        </p:attrNameLst>
                                      </p:cBhvr>
                                      <p:to>
                                        <p:strVal val="visible"/>
                                      </p:to>
                                    </p:set>
                                    <p:animEffect transition="in" filter="fade">
                                      <p:cBhvr>
                                        <p:cTn id="75" dur="500"/>
                                        <p:tgtEl>
                                          <p:spTgt spid="4">
                                            <p:txEl>
                                              <p:pRg st="15" end="15"/>
                                            </p:txEl>
                                          </p:spTgt>
                                        </p:tgtEl>
                                      </p:cBhvr>
                                    </p:animEffect>
                                    <p:anim calcmode="lin" valueType="num">
                                      <p:cBhvr>
                                        <p:cTn id="76" dur="500" fill="hold"/>
                                        <p:tgtEl>
                                          <p:spTgt spid="4">
                                            <p:txEl>
                                              <p:pRg st="15" end="15"/>
                                            </p:txEl>
                                          </p:spTgt>
                                        </p:tgtEl>
                                        <p:attrNameLst>
                                          <p:attrName>ppt_x</p:attrName>
                                        </p:attrNameLst>
                                      </p:cBhvr>
                                      <p:tavLst>
                                        <p:tav tm="0">
                                          <p:val>
                                            <p:strVal val="#ppt_x"/>
                                          </p:val>
                                        </p:tav>
                                        <p:tav tm="100000">
                                          <p:val>
                                            <p:strVal val="#ppt_x"/>
                                          </p:val>
                                        </p:tav>
                                      </p:tavLst>
                                    </p:anim>
                                    <p:anim calcmode="lin" valueType="num">
                                      <p:cBhvr>
                                        <p:cTn id="77" dur="500" fill="hold"/>
                                        <p:tgtEl>
                                          <p:spTgt spid="4">
                                            <p:txEl>
                                              <p:pRg st="15" end="15"/>
                                            </p:txEl>
                                          </p:spTgt>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5">
                                            <p:txEl>
                                              <p:pRg st="0" end="0"/>
                                            </p:txEl>
                                          </p:spTgt>
                                        </p:tgtEl>
                                        <p:attrNameLst>
                                          <p:attrName>style.visibility</p:attrName>
                                        </p:attrNameLst>
                                      </p:cBhvr>
                                      <p:to>
                                        <p:strVal val="visible"/>
                                      </p:to>
                                    </p:set>
                                    <p:animEffect transition="in" filter="fade">
                                      <p:cBhvr>
                                        <p:cTn id="82" dur="500"/>
                                        <p:tgtEl>
                                          <p:spTgt spid="5">
                                            <p:txEl>
                                              <p:pRg st="0" end="0"/>
                                            </p:txEl>
                                          </p:spTgt>
                                        </p:tgtEl>
                                      </p:cBhvr>
                                    </p:animEffect>
                                  </p:childTnLst>
                                </p:cTn>
                              </p:par>
                              <p:par>
                                <p:cTn id="83" presetID="10" presetClass="entr" presetSubtype="0" fill="hold" nodeType="withEffect">
                                  <p:stCondLst>
                                    <p:cond delay="0"/>
                                  </p:stCondLst>
                                  <p:childTnLst>
                                    <p:set>
                                      <p:cBhvr>
                                        <p:cTn id="84" dur="1" fill="hold">
                                          <p:stCondLst>
                                            <p:cond delay="0"/>
                                          </p:stCondLst>
                                        </p:cTn>
                                        <p:tgtEl>
                                          <p:spTgt spid="5">
                                            <p:txEl>
                                              <p:pRg st="1" end="1"/>
                                            </p:txEl>
                                          </p:spTgt>
                                        </p:tgtEl>
                                        <p:attrNameLst>
                                          <p:attrName>style.visibility</p:attrName>
                                        </p:attrNameLst>
                                      </p:cBhvr>
                                      <p:to>
                                        <p:strVal val="visible"/>
                                      </p:to>
                                    </p:set>
                                    <p:animEffect transition="in" filter="fade">
                                      <p:cBhvr>
                                        <p:cTn id="85" dur="500"/>
                                        <p:tgtEl>
                                          <p:spTgt spid="5">
                                            <p:txEl>
                                              <p:pRg st="1" end="1"/>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nodeType="clickEffect">
                                  <p:stCondLst>
                                    <p:cond delay="0"/>
                                  </p:stCondLst>
                                  <p:childTnLst>
                                    <p:set>
                                      <p:cBhvr>
                                        <p:cTn id="89" dur="1" fill="hold">
                                          <p:stCondLst>
                                            <p:cond delay="0"/>
                                          </p:stCondLst>
                                        </p:cTn>
                                        <p:tgtEl>
                                          <p:spTgt spid="5">
                                            <p:txEl>
                                              <p:pRg st="3" end="3"/>
                                            </p:txEl>
                                          </p:spTgt>
                                        </p:tgtEl>
                                        <p:attrNameLst>
                                          <p:attrName>style.visibility</p:attrName>
                                        </p:attrNameLst>
                                      </p:cBhvr>
                                      <p:to>
                                        <p:strVal val="visible"/>
                                      </p:to>
                                    </p:set>
                                    <p:animEffect transition="in" filter="fade">
                                      <p:cBhvr>
                                        <p:cTn id="90" dur="500"/>
                                        <p:tgtEl>
                                          <p:spTgt spid="5">
                                            <p:txEl>
                                              <p:pRg st="3" end="3"/>
                                            </p:txEl>
                                          </p:spTgt>
                                        </p:tgtEl>
                                      </p:cBhvr>
                                    </p:animEffect>
                                    <p:anim calcmode="lin" valueType="num">
                                      <p:cBhvr>
                                        <p:cTn id="9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92" dur="500" fill="hold"/>
                                        <p:tgtEl>
                                          <p:spTgt spid="5">
                                            <p:txEl>
                                              <p:pRg st="3" end="3"/>
                                            </p:txEl>
                                          </p:spTgt>
                                        </p:tgtEl>
                                        <p:attrNameLst>
                                          <p:attrName>ppt_y</p:attrName>
                                        </p:attrNameLst>
                                      </p:cBhvr>
                                      <p:tavLst>
                                        <p:tav tm="0">
                                          <p:val>
                                            <p:strVal val="#ppt_y+.1"/>
                                          </p:val>
                                        </p:tav>
                                        <p:tav tm="100000">
                                          <p:val>
                                            <p:strVal val="#ppt_y"/>
                                          </p:val>
                                        </p:tav>
                                      </p:tavLst>
                                    </p:anim>
                                  </p:childTnLst>
                                </p:cTn>
                              </p:par>
                              <p:par>
                                <p:cTn id="93" presetID="42" presetClass="entr" presetSubtype="0" fill="hold" nodeType="withEffect">
                                  <p:stCondLst>
                                    <p:cond delay="0"/>
                                  </p:stCondLst>
                                  <p:childTnLst>
                                    <p:set>
                                      <p:cBhvr>
                                        <p:cTn id="94" dur="1" fill="hold">
                                          <p:stCondLst>
                                            <p:cond delay="0"/>
                                          </p:stCondLst>
                                        </p:cTn>
                                        <p:tgtEl>
                                          <p:spTgt spid="5">
                                            <p:txEl>
                                              <p:pRg st="4" end="4"/>
                                            </p:txEl>
                                          </p:spTgt>
                                        </p:tgtEl>
                                        <p:attrNameLst>
                                          <p:attrName>style.visibility</p:attrName>
                                        </p:attrNameLst>
                                      </p:cBhvr>
                                      <p:to>
                                        <p:strVal val="visible"/>
                                      </p:to>
                                    </p:set>
                                    <p:animEffect transition="in" filter="fade">
                                      <p:cBhvr>
                                        <p:cTn id="95" dur="500"/>
                                        <p:tgtEl>
                                          <p:spTgt spid="5">
                                            <p:txEl>
                                              <p:pRg st="4" end="4"/>
                                            </p:txEl>
                                          </p:spTgt>
                                        </p:tgtEl>
                                      </p:cBhvr>
                                    </p:animEffect>
                                    <p:anim calcmode="lin" valueType="num">
                                      <p:cBhvr>
                                        <p:cTn id="96"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97" dur="500" fill="hold"/>
                                        <p:tgtEl>
                                          <p:spTgt spid="5">
                                            <p:txEl>
                                              <p:pRg st="4" end="4"/>
                                            </p:txEl>
                                          </p:spTgt>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5">
                                            <p:txEl>
                                              <p:pRg st="5" end="5"/>
                                            </p:txEl>
                                          </p:spTgt>
                                        </p:tgtEl>
                                        <p:attrNameLst>
                                          <p:attrName>style.visibility</p:attrName>
                                        </p:attrNameLst>
                                      </p:cBhvr>
                                      <p:to>
                                        <p:strVal val="visible"/>
                                      </p:to>
                                    </p:set>
                                    <p:animEffect transition="in" filter="fade">
                                      <p:cBhvr>
                                        <p:cTn id="100" dur="500"/>
                                        <p:tgtEl>
                                          <p:spTgt spid="5">
                                            <p:txEl>
                                              <p:pRg st="5" end="5"/>
                                            </p:txEl>
                                          </p:spTgt>
                                        </p:tgtEl>
                                      </p:cBhvr>
                                    </p:animEffect>
                                    <p:anim calcmode="lin" valueType="num">
                                      <p:cBhvr>
                                        <p:cTn id="101"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102" dur="500" fill="hold"/>
                                        <p:tgtEl>
                                          <p:spTgt spid="5">
                                            <p:txEl>
                                              <p:pRg st="5" end="5"/>
                                            </p:txEl>
                                          </p:spTgt>
                                        </p:tgtEl>
                                        <p:attrNameLst>
                                          <p:attrName>ppt_y</p:attrName>
                                        </p:attrNameLst>
                                      </p:cBhvr>
                                      <p:tavLst>
                                        <p:tav tm="0">
                                          <p:val>
                                            <p:strVal val="#ppt_y+.1"/>
                                          </p:val>
                                        </p:tav>
                                        <p:tav tm="100000">
                                          <p:val>
                                            <p:strVal val="#ppt_y"/>
                                          </p:val>
                                        </p:tav>
                                      </p:tavLst>
                                    </p:anim>
                                  </p:childTnLst>
                                </p:cTn>
                              </p:par>
                              <p:par>
                                <p:cTn id="103" presetID="42" presetClass="entr" presetSubtype="0" fill="hold" nodeType="withEffect">
                                  <p:stCondLst>
                                    <p:cond delay="0"/>
                                  </p:stCondLst>
                                  <p:childTnLst>
                                    <p:set>
                                      <p:cBhvr>
                                        <p:cTn id="104" dur="1" fill="hold">
                                          <p:stCondLst>
                                            <p:cond delay="0"/>
                                          </p:stCondLst>
                                        </p:cTn>
                                        <p:tgtEl>
                                          <p:spTgt spid="5">
                                            <p:txEl>
                                              <p:pRg st="6" end="6"/>
                                            </p:txEl>
                                          </p:spTgt>
                                        </p:tgtEl>
                                        <p:attrNameLst>
                                          <p:attrName>style.visibility</p:attrName>
                                        </p:attrNameLst>
                                      </p:cBhvr>
                                      <p:to>
                                        <p:strVal val="visible"/>
                                      </p:to>
                                    </p:set>
                                    <p:animEffect transition="in" filter="fade">
                                      <p:cBhvr>
                                        <p:cTn id="105" dur="500"/>
                                        <p:tgtEl>
                                          <p:spTgt spid="5">
                                            <p:txEl>
                                              <p:pRg st="6" end="6"/>
                                            </p:txEl>
                                          </p:spTgt>
                                        </p:tgtEl>
                                      </p:cBhvr>
                                    </p:animEffect>
                                    <p:anim calcmode="lin" valueType="num">
                                      <p:cBhvr>
                                        <p:cTn id="106"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107" dur="500" fill="hold"/>
                                        <p:tgtEl>
                                          <p:spTgt spid="5">
                                            <p:txEl>
                                              <p:pRg st="6" end="6"/>
                                            </p:txEl>
                                          </p:spTgt>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0"/>
                                  </p:stCondLst>
                                  <p:childTnLst>
                                    <p:set>
                                      <p:cBhvr>
                                        <p:cTn id="109" dur="1" fill="hold">
                                          <p:stCondLst>
                                            <p:cond delay="0"/>
                                          </p:stCondLst>
                                        </p:cTn>
                                        <p:tgtEl>
                                          <p:spTgt spid="5">
                                            <p:txEl>
                                              <p:pRg st="7" end="7"/>
                                            </p:txEl>
                                          </p:spTgt>
                                        </p:tgtEl>
                                        <p:attrNameLst>
                                          <p:attrName>style.visibility</p:attrName>
                                        </p:attrNameLst>
                                      </p:cBhvr>
                                      <p:to>
                                        <p:strVal val="visible"/>
                                      </p:to>
                                    </p:set>
                                    <p:animEffect transition="in" filter="fade">
                                      <p:cBhvr>
                                        <p:cTn id="110" dur="500"/>
                                        <p:tgtEl>
                                          <p:spTgt spid="5">
                                            <p:txEl>
                                              <p:pRg st="7" end="7"/>
                                            </p:txEl>
                                          </p:spTgt>
                                        </p:tgtEl>
                                      </p:cBhvr>
                                    </p:animEffect>
                                    <p:anim calcmode="lin" valueType="num">
                                      <p:cBhvr>
                                        <p:cTn id="111"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112" dur="500" fill="hold"/>
                                        <p:tgtEl>
                                          <p:spTgt spid="5">
                                            <p:txEl>
                                              <p:pRg st="7" end="7"/>
                                            </p:txEl>
                                          </p:spTgt>
                                        </p:tgtEl>
                                        <p:attrNameLst>
                                          <p:attrName>ppt_y</p:attrName>
                                        </p:attrNameLst>
                                      </p:cBhvr>
                                      <p:tavLst>
                                        <p:tav tm="0">
                                          <p:val>
                                            <p:strVal val="#ppt_y+.1"/>
                                          </p:val>
                                        </p:tav>
                                        <p:tav tm="100000">
                                          <p:val>
                                            <p:strVal val="#ppt_y"/>
                                          </p:val>
                                        </p:tav>
                                      </p:tavLst>
                                    </p:anim>
                                  </p:childTnLst>
                                </p:cTn>
                              </p:par>
                              <p:par>
                                <p:cTn id="113" presetID="42" presetClass="entr" presetSubtype="0" fill="hold" nodeType="withEffect">
                                  <p:stCondLst>
                                    <p:cond delay="0"/>
                                  </p:stCondLst>
                                  <p:childTnLst>
                                    <p:set>
                                      <p:cBhvr>
                                        <p:cTn id="114" dur="1" fill="hold">
                                          <p:stCondLst>
                                            <p:cond delay="0"/>
                                          </p:stCondLst>
                                        </p:cTn>
                                        <p:tgtEl>
                                          <p:spTgt spid="5">
                                            <p:txEl>
                                              <p:pRg st="8" end="8"/>
                                            </p:txEl>
                                          </p:spTgt>
                                        </p:tgtEl>
                                        <p:attrNameLst>
                                          <p:attrName>style.visibility</p:attrName>
                                        </p:attrNameLst>
                                      </p:cBhvr>
                                      <p:to>
                                        <p:strVal val="visible"/>
                                      </p:to>
                                    </p:set>
                                    <p:animEffect transition="in" filter="fade">
                                      <p:cBhvr>
                                        <p:cTn id="115" dur="500"/>
                                        <p:tgtEl>
                                          <p:spTgt spid="5">
                                            <p:txEl>
                                              <p:pRg st="8" end="8"/>
                                            </p:txEl>
                                          </p:spTgt>
                                        </p:tgtEl>
                                      </p:cBhvr>
                                    </p:animEffect>
                                    <p:anim calcmode="lin" valueType="num">
                                      <p:cBhvr>
                                        <p:cTn id="116"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117" dur="500" fill="hold"/>
                                        <p:tgtEl>
                                          <p:spTgt spid="5">
                                            <p:txEl>
                                              <p:pRg st="8" end="8"/>
                                            </p:txEl>
                                          </p:spTgt>
                                        </p:tgtEl>
                                        <p:attrNameLst>
                                          <p:attrName>ppt_y</p:attrName>
                                        </p:attrNameLst>
                                      </p:cBhvr>
                                      <p:tavLst>
                                        <p:tav tm="0">
                                          <p:val>
                                            <p:strVal val="#ppt_y+.1"/>
                                          </p:val>
                                        </p:tav>
                                        <p:tav tm="100000">
                                          <p:val>
                                            <p:strVal val="#ppt_y"/>
                                          </p:val>
                                        </p:tav>
                                      </p:tavLst>
                                    </p:anim>
                                  </p:childTnLst>
                                </p:cTn>
                              </p:par>
                              <p:par>
                                <p:cTn id="118" presetID="42" presetClass="entr" presetSubtype="0" fill="hold" nodeType="withEffect">
                                  <p:stCondLst>
                                    <p:cond delay="0"/>
                                  </p:stCondLst>
                                  <p:childTnLst>
                                    <p:set>
                                      <p:cBhvr>
                                        <p:cTn id="119" dur="1" fill="hold">
                                          <p:stCondLst>
                                            <p:cond delay="0"/>
                                          </p:stCondLst>
                                        </p:cTn>
                                        <p:tgtEl>
                                          <p:spTgt spid="5">
                                            <p:txEl>
                                              <p:pRg st="9" end="9"/>
                                            </p:txEl>
                                          </p:spTgt>
                                        </p:tgtEl>
                                        <p:attrNameLst>
                                          <p:attrName>style.visibility</p:attrName>
                                        </p:attrNameLst>
                                      </p:cBhvr>
                                      <p:to>
                                        <p:strVal val="visible"/>
                                      </p:to>
                                    </p:set>
                                    <p:animEffect transition="in" filter="fade">
                                      <p:cBhvr>
                                        <p:cTn id="120" dur="500"/>
                                        <p:tgtEl>
                                          <p:spTgt spid="5">
                                            <p:txEl>
                                              <p:pRg st="9" end="9"/>
                                            </p:txEl>
                                          </p:spTgt>
                                        </p:tgtEl>
                                      </p:cBhvr>
                                    </p:animEffect>
                                    <p:anim calcmode="lin" valueType="num">
                                      <p:cBhvr>
                                        <p:cTn id="121"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122" dur="500" fill="hold"/>
                                        <p:tgtEl>
                                          <p:spTgt spid="5">
                                            <p:txEl>
                                              <p:pRg st="9" end="9"/>
                                            </p:txEl>
                                          </p:spTgt>
                                        </p:tgtEl>
                                        <p:attrNameLst>
                                          <p:attrName>ppt_y</p:attrName>
                                        </p:attrNameLst>
                                      </p:cBhvr>
                                      <p:tavLst>
                                        <p:tav tm="0">
                                          <p:val>
                                            <p:strVal val="#ppt_y+.1"/>
                                          </p:val>
                                        </p:tav>
                                        <p:tav tm="100000">
                                          <p:val>
                                            <p:strVal val="#ppt_y"/>
                                          </p:val>
                                        </p:tav>
                                      </p:tavLst>
                                    </p:anim>
                                  </p:childTnLst>
                                </p:cTn>
                              </p:par>
                              <p:par>
                                <p:cTn id="123" presetID="42" presetClass="entr" presetSubtype="0" fill="hold" nodeType="withEffect">
                                  <p:stCondLst>
                                    <p:cond delay="0"/>
                                  </p:stCondLst>
                                  <p:childTnLst>
                                    <p:set>
                                      <p:cBhvr>
                                        <p:cTn id="124" dur="1" fill="hold">
                                          <p:stCondLst>
                                            <p:cond delay="0"/>
                                          </p:stCondLst>
                                        </p:cTn>
                                        <p:tgtEl>
                                          <p:spTgt spid="5">
                                            <p:txEl>
                                              <p:pRg st="10" end="10"/>
                                            </p:txEl>
                                          </p:spTgt>
                                        </p:tgtEl>
                                        <p:attrNameLst>
                                          <p:attrName>style.visibility</p:attrName>
                                        </p:attrNameLst>
                                      </p:cBhvr>
                                      <p:to>
                                        <p:strVal val="visible"/>
                                      </p:to>
                                    </p:set>
                                    <p:animEffect transition="in" filter="fade">
                                      <p:cBhvr>
                                        <p:cTn id="125" dur="500"/>
                                        <p:tgtEl>
                                          <p:spTgt spid="5">
                                            <p:txEl>
                                              <p:pRg st="10" end="10"/>
                                            </p:txEl>
                                          </p:spTgt>
                                        </p:tgtEl>
                                      </p:cBhvr>
                                    </p:animEffect>
                                    <p:anim calcmode="lin" valueType="num">
                                      <p:cBhvr>
                                        <p:cTn id="126"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p:cTn id="127" dur="500" fill="hold"/>
                                        <p:tgtEl>
                                          <p:spTgt spid="5">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15000" y1="54717" x2="15000" y2="54717"/>
                        <a14:foregroundMark x1="13333" y1="48847" x2="13333" y2="48847"/>
                        <a14:foregroundMark x1="23611" y1="66667" x2="23611" y2="66667"/>
                        <a14:foregroundMark x1="16806" y1="49476" x2="16806" y2="49476"/>
                        <a14:foregroundMark x1="14722" y1="48218" x2="14722" y2="48218"/>
                        <a14:backgroundMark x1="15556" y1="99161" x2="15556" y2="99161"/>
                        <a14:backgroundMark x1="11944" y1="99581" x2="11944" y2="99581"/>
                      </a14:backgroundRemoval>
                    </a14:imgEffect>
                  </a14:imgLayer>
                </a14:imgProps>
              </a:ext>
              <a:ext uri="{28A0092B-C50C-407E-A947-70E740481C1C}">
                <a14:useLocalDpi xmlns:a14="http://schemas.microsoft.com/office/drawing/2010/main" val="0"/>
              </a:ext>
            </a:extLst>
          </a:blip>
          <a:stretch>
            <a:fillRect/>
          </a:stretch>
        </p:blipFill>
        <p:spPr>
          <a:xfrm>
            <a:off x="716693" y="3296"/>
            <a:ext cx="10346723" cy="6854704"/>
          </a:xfrm>
          <a:prstGeom prst="rect">
            <a:avLst/>
          </a:prstGeom>
        </p:spPr>
      </p:pic>
    </p:spTree>
    <p:extLst>
      <p:ext uri="{BB962C8B-B14F-4D97-AF65-F5344CB8AC3E}">
        <p14:creationId xmlns:p14="http://schemas.microsoft.com/office/powerpoint/2010/main" val="960256846"/>
      </p:ext>
    </p:extLst>
  </p:cSld>
  <p:clrMapOvr>
    <a:masterClrMapping/>
  </p:clrMapOvr>
  <mc:AlternateContent xmlns:mc="http://schemas.openxmlformats.org/markup-compatibility/2006" xmlns:p14="http://schemas.microsoft.com/office/powerpoint/2010/main">
    <mc:Choice Requires="p14">
      <p:transition spd="slow">
        <p14:flash/>
        <p:sndAc>
          <p:stSnd>
            <p:snd r:embed="rId2" name="cashreg.wav"/>
          </p:stSnd>
        </p:sndAc>
      </p:transition>
    </mc:Choice>
    <mc:Fallback xmlns="">
      <p:transition spd="slow">
        <p:fade/>
        <p:sndAc>
          <p:stSnd>
            <p:snd r:embed="rId6" name="cashreg.wav"/>
          </p:stSnd>
        </p:sndAc>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628388" y="1358693"/>
            <a:ext cx="5467612" cy="4616648"/>
          </a:xfrm>
          <a:prstGeom prst="rect">
            <a:avLst/>
          </a:prstGeom>
          <a:noFill/>
        </p:spPr>
        <p:txBody>
          <a:bodyPr wrap="square" rtlCol="0">
            <a:spAutoFit/>
          </a:bodyPr>
          <a:lstStyle/>
          <a:p>
            <a:pPr algn="ctr"/>
            <a:r>
              <a:rPr lang="en-US" sz="2800" dirty="0">
                <a:solidFill>
                  <a:schemeClr val="accent3">
                    <a:lumMod val="75000"/>
                  </a:schemeClr>
                </a:solidFill>
                <a:latin typeface="+mj-lt"/>
              </a:rPr>
              <a:t>FACTOR 3</a:t>
            </a:r>
          </a:p>
          <a:p>
            <a:pPr algn="ctr"/>
            <a:r>
              <a:rPr lang="en-US" sz="2800" dirty="0" smtClean="0">
                <a:solidFill>
                  <a:schemeClr val="accent3">
                    <a:lumMod val="75000"/>
                  </a:schemeClr>
                </a:solidFill>
                <a:latin typeface="+mj-lt"/>
              </a:rPr>
              <a:t>(Convenient </a:t>
            </a:r>
            <a:r>
              <a:rPr lang="en-US" sz="2800" dirty="0">
                <a:solidFill>
                  <a:schemeClr val="accent3">
                    <a:lumMod val="75000"/>
                  </a:schemeClr>
                </a:solidFill>
                <a:latin typeface="+mj-lt"/>
              </a:rPr>
              <a:t>and Required Facilities</a:t>
            </a:r>
            <a:r>
              <a:rPr lang="en-US" sz="2800" dirty="0" smtClean="0">
                <a:solidFill>
                  <a:schemeClr val="accent3">
                    <a:lumMod val="75000"/>
                  </a:schemeClr>
                </a:solidFill>
                <a:latin typeface="+mj-lt"/>
              </a:rPr>
              <a:t>)</a:t>
            </a:r>
            <a:endParaRPr lang="en-US" sz="2800" dirty="0">
              <a:solidFill>
                <a:schemeClr val="accent3">
                  <a:lumMod val="75000"/>
                </a:schemeClr>
              </a:solidFill>
              <a:latin typeface="+mj-lt"/>
            </a:endParaRPr>
          </a:p>
          <a:p>
            <a:pPr>
              <a:buFont typeface="Arial" pitchFamily="34" charset="0"/>
              <a:buChar char="•"/>
            </a:pPr>
            <a:endParaRPr lang="en-US" sz="2000" dirty="0" smtClean="0">
              <a:solidFill>
                <a:prstClr val="black"/>
              </a:solidFill>
            </a:endParaRPr>
          </a:p>
          <a:p>
            <a:pPr marL="342900" indent="-342900">
              <a:buFont typeface="Wingdings" panose="05000000000000000000" pitchFamily="2" charset="2"/>
              <a:buChar char="§"/>
            </a:pPr>
            <a:r>
              <a:rPr lang="en-US" sz="2000" dirty="0" smtClean="0">
                <a:solidFill>
                  <a:prstClr val="black"/>
                </a:solidFill>
              </a:rPr>
              <a:t>Availability of </a:t>
            </a:r>
            <a:r>
              <a:rPr lang="en-US" sz="2000" dirty="0">
                <a:solidFill>
                  <a:prstClr val="black"/>
                </a:solidFill>
              </a:rPr>
              <a:t>Convenient ATM </a:t>
            </a:r>
            <a:r>
              <a:rPr lang="en-US" sz="2000" dirty="0" smtClean="0">
                <a:solidFill>
                  <a:prstClr val="black"/>
                </a:solidFill>
              </a:rPr>
              <a:t>location.</a:t>
            </a:r>
            <a:endParaRPr lang="en-US" sz="2000" dirty="0">
              <a:solidFill>
                <a:prstClr val="black"/>
              </a:solidFill>
            </a:endParaRPr>
          </a:p>
          <a:p>
            <a:pPr marL="342900" indent="-342900">
              <a:buFont typeface="Wingdings" panose="05000000000000000000" pitchFamily="2" charset="2"/>
              <a:buChar char="§"/>
            </a:pPr>
            <a:r>
              <a:rPr lang="en-US" sz="2000" dirty="0" smtClean="0">
                <a:solidFill>
                  <a:prstClr val="black"/>
                </a:solidFill>
              </a:rPr>
              <a:t>Availability </a:t>
            </a:r>
            <a:r>
              <a:rPr lang="en-US" sz="2000" dirty="0">
                <a:solidFill>
                  <a:prstClr val="black"/>
                </a:solidFill>
              </a:rPr>
              <a:t>of ATM in several </a:t>
            </a:r>
            <a:r>
              <a:rPr lang="en-US" sz="2000" dirty="0" smtClean="0">
                <a:solidFill>
                  <a:prstClr val="black"/>
                </a:solidFill>
              </a:rPr>
              <a:t>location.</a:t>
            </a:r>
            <a:endParaRPr lang="en-US" sz="2000" dirty="0">
              <a:solidFill>
                <a:prstClr val="black"/>
              </a:solidFill>
            </a:endParaRPr>
          </a:p>
          <a:p>
            <a:pPr marL="342900" indent="-342900">
              <a:buFont typeface="Wingdings" panose="05000000000000000000" pitchFamily="2" charset="2"/>
              <a:buChar char="§"/>
            </a:pPr>
            <a:r>
              <a:rPr lang="en-US" sz="2000" dirty="0" smtClean="0">
                <a:solidFill>
                  <a:prstClr val="black"/>
                </a:solidFill>
              </a:rPr>
              <a:t>Connectivity </a:t>
            </a:r>
            <a:r>
              <a:rPr lang="en-US" sz="2000" dirty="0">
                <a:solidFill>
                  <a:prstClr val="black"/>
                </a:solidFill>
              </a:rPr>
              <a:t>to other banks </a:t>
            </a:r>
            <a:r>
              <a:rPr lang="en-US" sz="2000" dirty="0" smtClean="0">
                <a:solidFill>
                  <a:prstClr val="black"/>
                </a:solidFill>
              </a:rPr>
              <a:t>ATM.</a:t>
            </a:r>
            <a:endParaRPr lang="en-US" sz="2000" dirty="0">
              <a:solidFill>
                <a:prstClr val="black"/>
              </a:solidFill>
            </a:endParaRPr>
          </a:p>
          <a:p>
            <a:pPr marL="342900" indent="-342900">
              <a:buFont typeface="Wingdings" panose="05000000000000000000" pitchFamily="2" charset="2"/>
              <a:buChar char="§"/>
            </a:pPr>
            <a:r>
              <a:rPr lang="en-US" sz="2000" dirty="0" smtClean="0">
                <a:solidFill>
                  <a:prstClr val="black"/>
                </a:solidFill>
              </a:rPr>
              <a:t>More no. of branches.</a:t>
            </a:r>
            <a:endParaRPr lang="en-US" sz="2000" dirty="0">
              <a:solidFill>
                <a:prstClr val="black"/>
              </a:solidFill>
            </a:endParaRPr>
          </a:p>
          <a:p>
            <a:pPr marL="342900" indent="-342900">
              <a:buFont typeface="Wingdings" panose="05000000000000000000" pitchFamily="2" charset="2"/>
              <a:buChar char="§"/>
            </a:pPr>
            <a:r>
              <a:rPr lang="en-US" sz="2000" dirty="0" smtClean="0">
                <a:solidFill>
                  <a:prstClr val="black"/>
                </a:solidFill>
              </a:rPr>
              <a:t>Availability </a:t>
            </a:r>
            <a:r>
              <a:rPr lang="en-US" sz="2000" dirty="0">
                <a:solidFill>
                  <a:prstClr val="black"/>
                </a:solidFill>
              </a:rPr>
              <a:t>of different banking </a:t>
            </a:r>
            <a:r>
              <a:rPr lang="en-US" sz="2000" dirty="0" smtClean="0">
                <a:solidFill>
                  <a:prstClr val="black"/>
                </a:solidFill>
              </a:rPr>
              <a:t>cards.</a:t>
            </a:r>
            <a:endParaRPr lang="en-US" sz="2000" dirty="0">
              <a:solidFill>
                <a:prstClr val="black"/>
              </a:solidFill>
            </a:endParaRPr>
          </a:p>
          <a:p>
            <a:pPr marL="342900" indent="-342900">
              <a:buFont typeface="Wingdings" panose="05000000000000000000" pitchFamily="2" charset="2"/>
              <a:buChar char="§"/>
            </a:pPr>
            <a:r>
              <a:rPr lang="en-US" sz="2000" dirty="0" smtClean="0">
                <a:solidFill>
                  <a:prstClr val="black"/>
                </a:solidFill>
              </a:rPr>
              <a:t>Latest </a:t>
            </a:r>
            <a:r>
              <a:rPr lang="en-US" sz="2000" dirty="0">
                <a:solidFill>
                  <a:prstClr val="black"/>
                </a:solidFill>
              </a:rPr>
              <a:t>technology and </a:t>
            </a:r>
            <a:r>
              <a:rPr lang="en-US" sz="2000" dirty="0" smtClean="0">
                <a:solidFill>
                  <a:prstClr val="black"/>
                </a:solidFill>
              </a:rPr>
              <a:t>services.</a:t>
            </a:r>
            <a:endParaRPr lang="en-US" sz="2000" dirty="0">
              <a:solidFill>
                <a:prstClr val="black"/>
              </a:solidFill>
            </a:endParaRPr>
          </a:p>
          <a:p>
            <a:pPr marL="342900" indent="-342900">
              <a:buFont typeface="Wingdings" panose="05000000000000000000" pitchFamily="2" charset="2"/>
              <a:buChar char="§"/>
            </a:pPr>
            <a:r>
              <a:rPr lang="en-US" sz="2000" dirty="0" smtClean="0">
                <a:solidFill>
                  <a:prstClr val="black"/>
                </a:solidFill>
              </a:rPr>
              <a:t>Transaction </a:t>
            </a:r>
            <a:r>
              <a:rPr lang="en-US" sz="2000" dirty="0">
                <a:solidFill>
                  <a:prstClr val="black"/>
                </a:solidFill>
              </a:rPr>
              <a:t>alert &amp; regular </a:t>
            </a:r>
            <a:r>
              <a:rPr lang="en-US" sz="2000" dirty="0" smtClean="0">
                <a:solidFill>
                  <a:prstClr val="black"/>
                </a:solidFill>
              </a:rPr>
              <a:t>interaction with </a:t>
            </a:r>
            <a:r>
              <a:rPr lang="en-US" sz="2000" dirty="0">
                <a:solidFill>
                  <a:prstClr val="black"/>
                </a:solidFill>
              </a:rPr>
              <a:t>customers.</a:t>
            </a:r>
          </a:p>
          <a:p>
            <a:pPr>
              <a:buFont typeface="Arial" pitchFamily="34" charset="0"/>
              <a:buChar char="•"/>
            </a:pPr>
            <a:endParaRPr lang="en-US" dirty="0">
              <a:solidFill>
                <a:prstClr val="black"/>
              </a:solidFill>
            </a:endParaRPr>
          </a:p>
          <a:p>
            <a:pPr>
              <a:buFont typeface="Arial" pitchFamily="34" charset="0"/>
              <a:buChar char="•"/>
            </a:pPr>
            <a:endParaRPr lang="en-US" dirty="0">
              <a:solidFill>
                <a:prstClr val="black"/>
              </a:solidFill>
            </a:endParaRPr>
          </a:p>
          <a:p>
            <a:endParaRPr lang="en-US" dirty="0">
              <a:solidFill>
                <a:prstClr val="black"/>
              </a:solidFill>
            </a:endParaRPr>
          </a:p>
        </p:txBody>
      </p:sp>
      <p:sp>
        <p:nvSpPr>
          <p:cNvPr id="6" name="TextBox 5"/>
          <p:cNvSpPr txBox="1"/>
          <p:nvPr/>
        </p:nvSpPr>
        <p:spPr>
          <a:xfrm>
            <a:off x="6449656" y="836690"/>
            <a:ext cx="4402420" cy="2462213"/>
          </a:xfrm>
          <a:prstGeom prst="rect">
            <a:avLst/>
          </a:prstGeom>
          <a:noFill/>
        </p:spPr>
        <p:txBody>
          <a:bodyPr wrap="square" rtlCol="0">
            <a:spAutoFit/>
          </a:bodyPr>
          <a:lstStyle/>
          <a:p>
            <a:pPr algn="ctr"/>
            <a:r>
              <a:rPr lang="en-US" sz="2800" dirty="0">
                <a:solidFill>
                  <a:srgbClr val="E848D1"/>
                </a:solidFill>
              </a:rPr>
              <a:t>FACTOR 4 </a:t>
            </a:r>
          </a:p>
          <a:p>
            <a:pPr algn="ctr"/>
            <a:r>
              <a:rPr lang="en-US" sz="2800" dirty="0">
                <a:solidFill>
                  <a:srgbClr val="E848D1"/>
                </a:solidFill>
              </a:rPr>
              <a:t>(Additional Facilities</a:t>
            </a:r>
            <a:r>
              <a:rPr lang="en-US" sz="2800" dirty="0" smtClean="0">
                <a:solidFill>
                  <a:srgbClr val="E848D1"/>
                </a:solidFill>
              </a:rPr>
              <a:t>)</a:t>
            </a:r>
          </a:p>
          <a:p>
            <a:pPr algn="ctr"/>
            <a:endParaRPr lang="en-US" sz="2000" dirty="0">
              <a:solidFill>
                <a:srgbClr val="E848D1"/>
              </a:solidFill>
            </a:endParaRPr>
          </a:p>
          <a:p>
            <a:pPr marL="342900" indent="-342900">
              <a:buFont typeface="Wingdings" panose="05000000000000000000" pitchFamily="2" charset="2"/>
              <a:buChar char="§"/>
            </a:pPr>
            <a:r>
              <a:rPr lang="en-US" sz="2000" dirty="0" smtClean="0">
                <a:solidFill>
                  <a:prstClr val="black"/>
                </a:solidFill>
              </a:rPr>
              <a:t>Internet/Online banking facility.</a:t>
            </a:r>
            <a:endParaRPr lang="en-US" sz="2000" dirty="0">
              <a:solidFill>
                <a:prstClr val="black"/>
              </a:solidFill>
            </a:endParaRPr>
          </a:p>
          <a:p>
            <a:pPr marL="342900" indent="-342900">
              <a:buFont typeface="Wingdings" panose="05000000000000000000" pitchFamily="2" charset="2"/>
              <a:buChar char="§"/>
            </a:pPr>
            <a:r>
              <a:rPr lang="en-US" sz="2000" dirty="0" smtClean="0">
                <a:solidFill>
                  <a:prstClr val="black"/>
                </a:solidFill>
              </a:rPr>
              <a:t>Phone </a:t>
            </a:r>
            <a:r>
              <a:rPr lang="en-US" sz="2000" dirty="0">
                <a:solidFill>
                  <a:prstClr val="black"/>
                </a:solidFill>
              </a:rPr>
              <a:t>banking </a:t>
            </a:r>
            <a:r>
              <a:rPr lang="en-US" sz="2000" dirty="0" smtClean="0">
                <a:solidFill>
                  <a:prstClr val="black"/>
                </a:solidFill>
              </a:rPr>
              <a:t>facility.</a:t>
            </a:r>
            <a:endParaRPr lang="en-US" sz="2000" dirty="0">
              <a:solidFill>
                <a:prstClr val="black"/>
              </a:solidFill>
            </a:endParaRPr>
          </a:p>
          <a:p>
            <a:pPr marL="342900" indent="-342900">
              <a:buFont typeface="Wingdings" panose="05000000000000000000" pitchFamily="2" charset="2"/>
              <a:buChar char="§"/>
            </a:pPr>
            <a:r>
              <a:rPr lang="en-US" sz="2000" dirty="0" smtClean="0">
                <a:solidFill>
                  <a:prstClr val="black"/>
                </a:solidFill>
              </a:rPr>
              <a:t>Parking facility.</a:t>
            </a:r>
            <a:endParaRPr lang="en-US" sz="2000" dirty="0">
              <a:solidFill>
                <a:prstClr val="black"/>
              </a:solidFill>
            </a:endParaRPr>
          </a:p>
          <a:p>
            <a:r>
              <a:rPr lang="en-US" dirty="0" smtClean="0">
                <a:solidFill>
                  <a:prstClr val="black"/>
                </a:solidFill>
              </a:rPr>
              <a:t>  </a:t>
            </a:r>
            <a:endParaRPr lang="en-US" dirty="0">
              <a:solidFill>
                <a:prstClr val="black"/>
              </a:solidFill>
            </a:endParaRPr>
          </a:p>
        </p:txBody>
      </p:sp>
      <p:sp>
        <p:nvSpPr>
          <p:cNvPr id="9" name="TextBox 8"/>
          <p:cNvSpPr txBox="1"/>
          <p:nvPr/>
        </p:nvSpPr>
        <p:spPr>
          <a:xfrm>
            <a:off x="6380750" y="3667017"/>
            <a:ext cx="5526500" cy="2154436"/>
          </a:xfrm>
          <a:prstGeom prst="rect">
            <a:avLst/>
          </a:prstGeom>
          <a:noFill/>
        </p:spPr>
        <p:txBody>
          <a:bodyPr wrap="square" rtlCol="0">
            <a:spAutoFit/>
          </a:bodyPr>
          <a:lstStyle/>
          <a:p>
            <a:pPr algn="ctr"/>
            <a:r>
              <a:rPr lang="en-US" sz="2800" dirty="0">
                <a:solidFill>
                  <a:srgbClr val="FF6600"/>
                </a:solidFill>
                <a:latin typeface="+mj-lt"/>
              </a:rPr>
              <a:t>FACTOR 5</a:t>
            </a:r>
          </a:p>
          <a:p>
            <a:pPr algn="ctr"/>
            <a:r>
              <a:rPr lang="en-US" sz="2800" dirty="0">
                <a:solidFill>
                  <a:srgbClr val="FF6600"/>
                </a:solidFill>
                <a:latin typeface="+mj-lt"/>
              </a:rPr>
              <a:t>(Recommendation From People</a:t>
            </a:r>
            <a:r>
              <a:rPr lang="en-US" sz="2800" dirty="0" smtClean="0">
                <a:solidFill>
                  <a:srgbClr val="FF6600"/>
                </a:solidFill>
                <a:latin typeface="+mj-lt"/>
              </a:rPr>
              <a:t>)</a:t>
            </a:r>
          </a:p>
          <a:p>
            <a:pPr algn="ctr"/>
            <a:endParaRPr lang="en-US" sz="2000" dirty="0" smtClean="0">
              <a:solidFill>
                <a:prstClr val="black"/>
              </a:solidFill>
              <a:latin typeface="+mj-lt"/>
            </a:endParaRPr>
          </a:p>
          <a:p>
            <a:pPr marL="342900" indent="-342900">
              <a:buFont typeface="Wingdings" panose="05000000000000000000" pitchFamily="2" charset="2"/>
              <a:buChar char="§"/>
            </a:pPr>
            <a:r>
              <a:rPr lang="en-US" sz="2000" dirty="0" smtClean="0">
                <a:solidFill>
                  <a:prstClr val="black"/>
                </a:solidFill>
              </a:rPr>
              <a:t>Recommendation </a:t>
            </a:r>
            <a:r>
              <a:rPr lang="en-US" sz="2000" dirty="0">
                <a:solidFill>
                  <a:prstClr val="black"/>
                </a:solidFill>
              </a:rPr>
              <a:t>from family/ </a:t>
            </a:r>
            <a:r>
              <a:rPr lang="en-US" sz="2000" dirty="0" smtClean="0">
                <a:solidFill>
                  <a:prstClr val="black"/>
                </a:solidFill>
              </a:rPr>
              <a:t>relatives.</a:t>
            </a:r>
            <a:endParaRPr lang="en-US" sz="2000" dirty="0">
              <a:solidFill>
                <a:prstClr val="black"/>
              </a:solidFill>
            </a:endParaRPr>
          </a:p>
          <a:p>
            <a:pPr marL="342900" indent="-342900">
              <a:buFont typeface="Wingdings" panose="05000000000000000000" pitchFamily="2" charset="2"/>
              <a:buChar char="§"/>
            </a:pPr>
            <a:r>
              <a:rPr lang="en-US" sz="2000" dirty="0" smtClean="0">
                <a:solidFill>
                  <a:prstClr val="black"/>
                </a:solidFill>
              </a:rPr>
              <a:t>Recommendation </a:t>
            </a:r>
            <a:r>
              <a:rPr lang="en-US" sz="2000" dirty="0">
                <a:solidFill>
                  <a:prstClr val="black"/>
                </a:solidFill>
              </a:rPr>
              <a:t>from  friends/ </a:t>
            </a:r>
            <a:r>
              <a:rPr lang="en-US" sz="2000" dirty="0" smtClean="0">
                <a:solidFill>
                  <a:prstClr val="black"/>
                </a:solidFill>
              </a:rPr>
              <a:t>colleagues.</a:t>
            </a:r>
            <a:endParaRPr lang="en-US" sz="2000" dirty="0">
              <a:solidFill>
                <a:prstClr val="black"/>
              </a:solidFill>
            </a:endParaRPr>
          </a:p>
          <a:p>
            <a:endParaRPr lang="en-US" dirty="0">
              <a:solidFill>
                <a:prstClr val="black"/>
              </a:solidFill>
            </a:endParaRPr>
          </a:p>
        </p:txBody>
      </p:sp>
    </p:spTree>
    <p:extLst>
      <p:ext uri="{BB962C8B-B14F-4D97-AF65-F5344CB8AC3E}">
        <p14:creationId xmlns:p14="http://schemas.microsoft.com/office/powerpoint/2010/main" val="29341837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anim calcmode="lin" valueType="num">
                                      <p:cBhvr>
                                        <p:cTn id="16"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7" dur="500" fill="hold"/>
                                        <p:tgtEl>
                                          <p:spTgt spid="3">
                                            <p:txEl>
                                              <p:pRg st="3" end="3"/>
                                            </p:txEl>
                                          </p:spTgt>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anim calcmode="lin" valueType="num">
                                      <p:cBhvr>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2" dur="500" fill="hold"/>
                                        <p:tgtEl>
                                          <p:spTgt spid="3">
                                            <p:txEl>
                                              <p:pRg st="4" end="4"/>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anim calcmode="lin" valueType="num">
                                      <p:cBhvr>
                                        <p:cTn id="26"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7" dur="500" fill="hold"/>
                                        <p:tgtEl>
                                          <p:spTgt spid="3">
                                            <p:txEl>
                                              <p:pRg st="5" end="5"/>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anim calcmode="lin" valueType="num">
                                      <p:cBhvr>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2" dur="500" fill="hold"/>
                                        <p:tgtEl>
                                          <p:spTgt spid="3">
                                            <p:txEl>
                                              <p:pRg st="6" end="6"/>
                                            </p:txEl>
                                          </p:spTgt>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anim calcmode="lin" valueType="num">
                                      <p:cBhvr>
                                        <p:cTn id="36"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7" end="7"/>
                                            </p:txEl>
                                          </p:spTgt>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500"/>
                                        <p:tgtEl>
                                          <p:spTgt spid="3">
                                            <p:txEl>
                                              <p:pRg st="8" end="8"/>
                                            </p:txEl>
                                          </p:spTgt>
                                        </p:tgtEl>
                                      </p:cBhvr>
                                    </p:animEffect>
                                    <p:anim calcmode="lin" valueType="num">
                                      <p:cBhvr>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2" dur="500" fill="hold"/>
                                        <p:tgtEl>
                                          <p:spTgt spid="3">
                                            <p:txEl>
                                              <p:pRg st="8" end="8"/>
                                            </p:txEl>
                                          </p:spTgt>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Effect transition="in" filter="fade">
                                      <p:cBhvr>
                                        <p:cTn id="45" dur="500"/>
                                        <p:tgtEl>
                                          <p:spTgt spid="3">
                                            <p:txEl>
                                              <p:pRg st="9" end="9"/>
                                            </p:txEl>
                                          </p:spTgt>
                                        </p:tgtEl>
                                      </p:cBhvr>
                                    </p:animEffect>
                                    <p:anim calcmode="lin" valueType="num">
                                      <p:cBhvr>
                                        <p:cTn id="46"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47" dur="5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xEl>
                                              <p:pRg st="0" end="0"/>
                                            </p:txEl>
                                          </p:spTgt>
                                        </p:tgtEl>
                                        <p:attrNameLst>
                                          <p:attrName>style.visibility</p:attrName>
                                        </p:attrNameLst>
                                      </p:cBhvr>
                                      <p:to>
                                        <p:strVal val="visible"/>
                                      </p:to>
                                    </p:set>
                                    <p:animEffect transition="in" filter="fade">
                                      <p:cBhvr>
                                        <p:cTn id="52" dur="500"/>
                                        <p:tgtEl>
                                          <p:spTgt spid="6">
                                            <p:txEl>
                                              <p:pRg st="0" end="0"/>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6">
                                            <p:txEl>
                                              <p:pRg st="1" end="1"/>
                                            </p:txEl>
                                          </p:spTgt>
                                        </p:tgtEl>
                                        <p:attrNameLst>
                                          <p:attrName>style.visibility</p:attrName>
                                        </p:attrNameLst>
                                      </p:cBhvr>
                                      <p:to>
                                        <p:strVal val="visible"/>
                                      </p:to>
                                    </p:set>
                                    <p:animEffect transition="in" filter="fade">
                                      <p:cBhvr>
                                        <p:cTn id="55" dur="500"/>
                                        <p:tgtEl>
                                          <p:spTgt spid="6">
                                            <p:txEl>
                                              <p:pRg st="1" end="1"/>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6">
                                            <p:txEl>
                                              <p:pRg st="3" end="3"/>
                                            </p:txEl>
                                          </p:spTgt>
                                        </p:tgtEl>
                                        <p:attrNameLst>
                                          <p:attrName>style.visibility</p:attrName>
                                        </p:attrNameLst>
                                      </p:cBhvr>
                                      <p:to>
                                        <p:strVal val="visible"/>
                                      </p:to>
                                    </p:set>
                                    <p:animEffect transition="in" filter="fade">
                                      <p:cBhvr>
                                        <p:cTn id="60" dur="500"/>
                                        <p:tgtEl>
                                          <p:spTgt spid="6">
                                            <p:txEl>
                                              <p:pRg st="3" end="3"/>
                                            </p:txEl>
                                          </p:spTgt>
                                        </p:tgtEl>
                                      </p:cBhvr>
                                    </p:animEffect>
                                    <p:anim calcmode="lin" valueType="num">
                                      <p:cBhvr>
                                        <p:cTn id="61"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62" dur="500" fill="hold"/>
                                        <p:tgtEl>
                                          <p:spTgt spid="6">
                                            <p:txEl>
                                              <p:pRg st="3" end="3"/>
                                            </p:txEl>
                                          </p:spTgt>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6">
                                            <p:txEl>
                                              <p:pRg st="4" end="4"/>
                                            </p:txEl>
                                          </p:spTgt>
                                        </p:tgtEl>
                                        <p:attrNameLst>
                                          <p:attrName>style.visibility</p:attrName>
                                        </p:attrNameLst>
                                      </p:cBhvr>
                                      <p:to>
                                        <p:strVal val="visible"/>
                                      </p:to>
                                    </p:set>
                                    <p:animEffect transition="in" filter="fade">
                                      <p:cBhvr>
                                        <p:cTn id="65" dur="500"/>
                                        <p:tgtEl>
                                          <p:spTgt spid="6">
                                            <p:txEl>
                                              <p:pRg st="4" end="4"/>
                                            </p:txEl>
                                          </p:spTgt>
                                        </p:tgtEl>
                                      </p:cBhvr>
                                    </p:animEffect>
                                    <p:anim calcmode="lin" valueType="num">
                                      <p:cBhvr>
                                        <p:cTn id="66"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67" dur="500" fill="hold"/>
                                        <p:tgtEl>
                                          <p:spTgt spid="6">
                                            <p:txEl>
                                              <p:pRg st="4" end="4"/>
                                            </p:txEl>
                                          </p:spTgt>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6">
                                            <p:txEl>
                                              <p:pRg st="5" end="5"/>
                                            </p:txEl>
                                          </p:spTgt>
                                        </p:tgtEl>
                                        <p:attrNameLst>
                                          <p:attrName>style.visibility</p:attrName>
                                        </p:attrNameLst>
                                      </p:cBhvr>
                                      <p:to>
                                        <p:strVal val="visible"/>
                                      </p:to>
                                    </p:set>
                                    <p:animEffect transition="in" filter="fade">
                                      <p:cBhvr>
                                        <p:cTn id="70" dur="500"/>
                                        <p:tgtEl>
                                          <p:spTgt spid="6">
                                            <p:txEl>
                                              <p:pRg st="5" end="5"/>
                                            </p:txEl>
                                          </p:spTgt>
                                        </p:tgtEl>
                                      </p:cBhvr>
                                    </p:animEffect>
                                    <p:anim calcmode="lin" valueType="num">
                                      <p:cBhvr>
                                        <p:cTn id="71"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72" dur="500" fill="hold"/>
                                        <p:tgtEl>
                                          <p:spTgt spid="6">
                                            <p:txEl>
                                              <p:pRg st="5" end="5"/>
                                            </p:txEl>
                                          </p:spTgt>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0"/>
                                  </p:stCondLst>
                                  <p:childTnLst>
                                    <p:set>
                                      <p:cBhvr>
                                        <p:cTn id="74" dur="1" fill="hold">
                                          <p:stCondLst>
                                            <p:cond delay="0"/>
                                          </p:stCondLst>
                                        </p:cTn>
                                        <p:tgtEl>
                                          <p:spTgt spid="6">
                                            <p:txEl>
                                              <p:pRg st="6" end="6"/>
                                            </p:txEl>
                                          </p:spTgt>
                                        </p:tgtEl>
                                        <p:attrNameLst>
                                          <p:attrName>style.visibility</p:attrName>
                                        </p:attrNameLst>
                                      </p:cBhvr>
                                      <p:to>
                                        <p:strVal val="visible"/>
                                      </p:to>
                                    </p:set>
                                    <p:animEffect transition="in" filter="fade">
                                      <p:cBhvr>
                                        <p:cTn id="75" dur="500"/>
                                        <p:tgtEl>
                                          <p:spTgt spid="6">
                                            <p:txEl>
                                              <p:pRg st="6" end="6"/>
                                            </p:txEl>
                                          </p:spTgt>
                                        </p:tgtEl>
                                      </p:cBhvr>
                                    </p:animEffect>
                                    <p:anim calcmode="lin" valueType="num">
                                      <p:cBhvr>
                                        <p:cTn id="76"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77" dur="5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9">
                                            <p:txEl>
                                              <p:pRg st="0" end="0"/>
                                            </p:txEl>
                                          </p:spTgt>
                                        </p:tgtEl>
                                        <p:attrNameLst>
                                          <p:attrName>style.visibility</p:attrName>
                                        </p:attrNameLst>
                                      </p:cBhvr>
                                      <p:to>
                                        <p:strVal val="visible"/>
                                      </p:to>
                                    </p:set>
                                    <p:animEffect transition="in" filter="fade">
                                      <p:cBhvr>
                                        <p:cTn id="82" dur="500"/>
                                        <p:tgtEl>
                                          <p:spTgt spid="9">
                                            <p:txEl>
                                              <p:pRg st="0" end="0"/>
                                            </p:txEl>
                                          </p:spTgt>
                                        </p:tgtEl>
                                      </p:cBhvr>
                                    </p:animEffect>
                                  </p:childTnLst>
                                </p:cTn>
                              </p:par>
                              <p:par>
                                <p:cTn id="83" presetID="10" presetClass="entr" presetSubtype="0" fill="hold" nodeType="withEffect">
                                  <p:stCondLst>
                                    <p:cond delay="0"/>
                                  </p:stCondLst>
                                  <p:childTnLst>
                                    <p:set>
                                      <p:cBhvr>
                                        <p:cTn id="84" dur="1" fill="hold">
                                          <p:stCondLst>
                                            <p:cond delay="0"/>
                                          </p:stCondLst>
                                        </p:cTn>
                                        <p:tgtEl>
                                          <p:spTgt spid="9">
                                            <p:txEl>
                                              <p:pRg st="1" end="1"/>
                                            </p:txEl>
                                          </p:spTgt>
                                        </p:tgtEl>
                                        <p:attrNameLst>
                                          <p:attrName>style.visibility</p:attrName>
                                        </p:attrNameLst>
                                      </p:cBhvr>
                                      <p:to>
                                        <p:strVal val="visible"/>
                                      </p:to>
                                    </p:set>
                                    <p:animEffect transition="in" filter="fade">
                                      <p:cBhvr>
                                        <p:cTn id="85" dur="500"/>
                                        <p:tgtEl>
                                          <p:spTgt spid="9">
                                            <p:txEl>
                                              <p:pRg st="1" end="1"/>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nodeType="clickEffect">
                                  <p:stCondLst>
                                    <p:cond delay="0"/>
                                  </p:stCondLst>
                                  <p:childTnLst>
                                    <p:set>
                                      <p:cBhvr>
                                        <p:cTn id="89" dur="1" fill="hold">
                                          <p:stCondLst>
                                            <p:cond delay="0"/>
                                          </p:stCondLst>
                                        </p:cTn>
                                        <p:tgtEl>
                                          <p:spTgt spid="9">
                                            <p:txEl>
                                              <p:pRg st="3" end="3"/>
                                            </p:txEl>
                                          </p:spTgt>
                                        </p:tgtEl>
                                        <p:attrNameLst>
                                          <p:attrName>style.visibility</p:attrName>
                                        </p:attrNameLst>
                                      </p:cBhvr>
                                      <p:to>
                                        <p:strVal val="visible"/>
                                      </p:to>
                                    </p:set>
                                    <p:animEffect transition="in" filter="fade">
                                      <p:cBhvr>
                                        <p:cTn id="90" dur="500"/>
                                        <p:tgtEl>
                                          <p:spTgt spid="9">
                                            <p:txEl>
                                              <p:pRg st="3" end="3"/>
                                            </p:txEl>
                                          </p:spTgt>
                                        </p:tgtEl>
                                      </p:cBhvr>
                                    </p:animEffect>
                                    <p:anim calcmode="lin" valueType="num">
                                      <p:cBhvr>
                                        <p:cTn id="91"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92" dur="500" fill="hold"/>
                                        <p:tgtEl>
                                          <p:spTgt spid="9">
                                            <p:txEl>
                                              <p:pRg st="3" end="3"/>
                                            </p:txEl>
                                          </p:spTgt>
                                        </p:tgtEl>
                                        <p:attrNameLst>
                                          <p:attrName>ppt_y</p:attrName>
                                        </p:attrNameLst>
                                      </p:cBhvr>
                                      <p:tavLst>
                                        <p:tav tm="0">
                                          <p:val>
                                            <p:strVal val="#ppt_y+.1"/>
                                          </p:val>
                                        </p:tav>
                                        <p:tav tm="100000">
                                          <p:val>
                                            <p:strVal val="#ppt_y"/>
                                          </p:val>
                                        </p:tav>
                                      </p:tavLst>
                                    </p:anim>
                                  </p:childTnLst>
                                </p:cTn>
                              </p:par>
                              <p:par>
                                <p:cTn id="93" presetID="42" presetClass="entr" presetSubtype="0" fill="hold" nodeType="withEffect">
                                  <p:stCondLst>
                                    <p:cond delay="0"/>
                                  </p:stCondLst>
                                  <p:childTnLst>
                                    <p:set>
                                      <p:cBhvr>
                                        <p:cTn id="94" dur="1" fill="hold">
                                          <p:stCondLst>
                                            <p:cond delay="0"/>
                                          </p:stCondLst>
                                        </p:cTn>
                                        <p:tgtEl>
                                          <p:spTgt spid="9">
                                            <p:txEl>
                                              <p:pRg st="4" end="4"/>
                                            </p:txEl>
                                          </p:spTgt>
                                        </p:tgtEl>
                                        <p:attrNameLst>
                                          <p:attrName>style.visibility</p:attrName>
                                        </p:attrNameLst>
                                      </p:cBhvr>
                                      <p:to>
                                        <p:strVal val="visible"/>
                                      </p:to>
                                    </p:set>
                                    <p:animEffect transition="in" filter="fade">
                                      <p:cBhvr>
                                        <p:cTn id="95" dur="500"/>
                                        <p:tgtEl>
                                          <p:spTgt spid="9">
                                            <p:txEl>
                                              <p:pRg st="4" end="4"/>
                                            </p:txEl>
                                          </p:spTgt>
                                        </p:tgtEl>
                                      </p:cBhvr>
                                    </p:animEffect>
                                    <p:anim calcmode="lin" valueType="num">
                                      <p:cBhvr>
                                        <p:cTn id="96"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97" dur="5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
          <p:cNvSpPr txBox="1">
            <a:spLocks/>
          </p:cNvSpPr>
          <p:nvPr/>
        </p:nvSpPr>
        <p:spPr>
          <a:xfrm>
            <a:off x="1524000" y="691375"/>
            <a:ext cx="9144000" cy="131708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dirty="0" smtClean="0">
                <a:solidFill>
                  <a:schemeClr val="accent1">
                    <a:lumMod val="50000"/>
                  </a:schemeClr>
                </a:solidFill>
              </a:rPr>
              <a:t>OBJECTIVE - 4</a:t>
            </a:r>
            <a:endParaRPr lang="en-US" sz="6600" dirty="0">
              <a:solidFill>
                <a:schemeClr val="accent1">
                  <a:lumMod val="50000"/>
                </a:schemeClr>
              </a:solidFill>
            </a:endParaRPr>
          </a:p>
        </p:txBody>
      </p:sp>
      <p:sp>
        <p:nvSpPr>
          <p:cNvPr id="7" name="Subtitle 2"/>
          <p:cNvSpPr txBox="1">
            <a:spLocks/>
          </p:cNvSpPr>
          <p:nvPr/>
        </p:nvSpPr>
        <p:spPr>
          <a:xfrm>
            <a:off x="1524000" y="2080325"/>
            <a:ext cx="9144000" cy="16557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sz="3200" dirty="0">
                <a:latin typeface="+mj-lt"/>
              </a:rPr>
              <a:t>To identify whether there is any significant difference in bank selection criteria among the demographic (</a:t>
            </a:r>
            <a:r>
              <a:rPr lang="en-IN" sz="3200" dirty="0" smtClean="0">
                <a:latin typeface="+mj-lt"/>
              </a:rPr>
              <a:t>Gender, Age, </a:t>
            </a:r>
            <a:r>
              <a:rPr lang="en-IN" sz="3200" dirty="0">
                <a:latin typeface="+mj-lt"/>
              </a:rPr>
              <a:t>Education </a:t>
            </a:r>
            <a:r>
              <a:rPr lang="en-IN" sz="3200" dirty="0" smtClean="0">
                <a:latin typeface="+mj-lt"/>
              </a:rPr>
              <a:t>level, </a:t>
            </a:r>
            <a:r>
              <a:rPr lang="en-IN" sz="3200" dirty="0">
                <a:latin typeface="+mj-lt"/>
              </a:rPr>
              <a:t>Income level, Housing conditions) groups of customers.</a:t>
            </a:r>
          </a:p>
          <a:p>
            <a:endParaRPr lang="en-US" sz="4000" dirty="0"/>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ackgroundRemoval t="7111" b="100000" l="0" r="95500">
                        <a14:foregroundMark x1="6750" y1="77889" x2="6750" y2="77889"/>
                        <a14:foregroundMark x1="4563" y1="76222" x2="4563" y2="76222"/>
                        <a14:foregroundMark x1="3688" y1="67000" x2="3688" y2="67000"/>
                        <a14:foregroundMark x1="2938" y1="73333" x2="2938" y2="73333"/>
                        <a14:foregroundMark x1="3688" y1="63111" x2="3688" y2="63111"/>
                        <a14:foregroundMark x1="25813" y1="75333" x2="25813" y2="75333"/>
                        <a14:foregroundMark x1="26063" y1="85333" x2="26063" y2="85333"/>
                        <a14:foregroundMark x1="23250" y1="85000" x2="23250" y2="85000"/>
                        <a14:foregroundMark x1="16375" y1="92667" x2="16375" y2="92667"/>
                        <a14:foregroundMark x1="4750" y1="89111" x2="4750" y2="89111"/>
                        <a14:foregroundMark x1="11063" y1="89444" x2="11063" y2="89444"/>
                        <a14:foregroundMark x1="21750" y1="83778" x2="21750" y2="83778"/>
                        <a14:foregroundMark x1="24313" y1="80333" x2="24313" y2="80333"/>
                        <a14:foregroundMark x1="23625" y1="95333" x2="23625" y2="95333"/>
                        <a14:foregroundMark x1="23750" y1="98889" x2="23750" y2="98889"/>
                        <a14:foregroundMark x1="30000" y1="96778" x2="30000" y2="96778"/>
                        <a14:foregroundMark x1="29375" y1="89111" x2="29375" y2="89111"/>
                        <a14:foregroundMark x1="31438" y1="84889" x2="31438" y2="84889"/>
                        <a14:foregroundMark x1="33375" y1="82889" x2="33375" y2="82889"/>
                        <a14:foregroundMark x1="33688" y1="81000" x2="33688" y2="81000"/>
                        <a14:foregroundMark x1="32188" y1="79889" x2="32188" y2="79889"/>
                        <a14:foregroundMark x1="30250" y1="82889" x2="30250" y2="82889"/>
                        <a14:foregroundMark x1="30813" y1="83111" x2="30813" y2="83111"/>
                        <a14:foregroundMark x1="33000" y1="89444" x2="33000" y2="89444"/>
                        <a14:foregroundMark x1="42813" y1="98889" x2="42813" y2="98889"/>
                      </a14:backgroundRemoval>
                    </a14:imgEffect>
                  </a14:imgLayer>
                </a14:imgProps>
              </a:ext>
              <a:ext uri="{28A0092B-C50C-407E-A947-70E740481C1C}">
                <a14:useLocalDpi xmlns:a14="http://schemas.microsoft.com/office/drawing/2010/main" val="0"/>
              </a:ext>
            </a:extLst>
          </a:blip>
          <a:stretch>
            <a:fillRect/>
          </a:stretch>
        </p:blipFill>
        <p:spPr>
          <a:xfrm>
            <a:off x="0" y="1074699"/>
            <a:ext cx="10281424" cy="5783301"/>
          </a:xfrm>
          <a:prstGeom prst="rect">
            <a:avLst/>
          </a:prstGeom>
        </p:spPr>
      </p:pic>
    </p:spTree>
    <p:extLst>
      <p:ext uri="{BB962C8B-B14F-4D97-AF65-F5344CB8AC3E}">
        <p14:creationId xmlns:p14="http://schemas.microsoft.com/office/powerpoint/2010/main" val="3651492889"/>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anim calcmode="lin" valueType="num">
                                      <p:cBhvr>
                                        <p:cTn id="18" dur="500" fill="hold"/>
                                        <p:tgtEl>
                                          <p:spTgt spid="8"/>
                                        </p:tgtEl>
                                        <p:attrNameLst>
                                          <p:attrName>ppt_x</p:attrName>
                                        </p:attrNameLst>
                                      </p:cBhvr>
                                      <p:tavLst>
                                        <p:tav tm="0">
                                          <p:val>
                                            <p:strVal val="#ppt_x"/>
                                          </p:val>
                                        </p:tav>
                                        <p:tav tm="100000">
                                          <p:val>
                                            <p:strVal val="#ppt_x"/>
                                          </p:val>
                                        </p:tav>
                                      </p:tavLst>
                                    </p:anim>
                                    <p:anim calcmode="lin" valueType="num">
                                      <p:cBhvr>
                                        <p:cTn id="19"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75"/>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Oval 3"/>
          <p:cNvSpPr/>
          <p:nvPr/>
        </p:nvSpPr>
        <p:spPr>
          <a:xfrm>
            <a:off x="5315385" y="1742989"/>
            <a:ext cx="1476000" cy="1440000"/>
          </a:xfrm>
          <a:prstGeom prst="ellipse">
            <a:avLst/>
          </a:prstGeom>
          <a:solidFill>
            <a:schemeClr val="accent1">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5973" y="2047491"/>
            <a:ext cx="1671075" cy="830997"/>
          </a:xfrm>
          <a:prstGeom prst="rect">
            <a:avLst/>
          </a:prstGeom>
          <a:noFill/>
        </p:spPr>
        <p:txBody>
          <a:bodyPr wrap="square" rtlCol="0">
            <a:spAutoFit/>
          </a:bodyPr>
          <a:lstStyle/>
          <a:p>
            <a:pPr algn="ctr"/>
            <a:r>
              <a:rPr lang="en-US" sz="2800" b="1" dirty="0" smtClean="0"/>
              <a:t>962</a:t>
            </a:r>
            <a:r>
              <a:rPr lang="en-US" sz="2000" b="1" dirty="0" smtClean="0"/>
              <a:t> </a:t>
            </a:r>
          </a:p>
          <a:p>
            <a:pPr algn="ctr"/>
            <a:r>
              <a:rPr lang="en-US" sz="2000" b="1" dirty="0" smtClean="0"/>
              <a:t>People</a:t>
            </a:r>
            <a:endParaRPr lang="en-US" sz="2000" b="1" dirty="0"/>
          </a:p>
        </p:txBody>
      </p:sp>
      <p:sp>
        <p:nvSpPr>
          <p:cNvPr id="6" name="Oval 5"/>
          <p:cNvSpPr/>
          <p:nvPr/>
        </p:nvSpPr>
        <p:spPr>
          <a:xfrm>
            <a:off x="7348767" y="3798568"/>
            <a:ext cx="1407545" cy="1349628"/>
          </a:xfrm>
          <a:prstGeom prst="ellipse">
            <a:avLst/>
          </a:prstGeom>
          <a:solidFill>
            <a:schemeClr val="accent1">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376448" y="3796155"/>
            <a:ext cx="1407545" cy="1349628"/>
          </a:xfrm>
          <a:prstGeom prst="ellipse">
            <a:avLst/>
          </a:prstGeom>
          <a:solidFill>
            <a:schemeClr val="accent1">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370196" y="4304769"/>
            <a:ext cx="1471009" cy="400110"/>
          </a:xfrm>
          <a:prstGeom prst="rect">
            <a:avLst/>
          </a:prstGeom>
          <a:noFill/>
        </p:spPr>
        <p:txBody>
          <a:bodyPr wrap="square" rtlCol="0">
            <a:spAutoFit/>
          </a:bodyPr>
          <a:lstStyle/>
          <a:p>
            <a:r>
              <a:rPr lang="en-US" sz="2000" b="1" dirty="0" smtClean="0"/>
              <a:t>Occupation</a:t>
            </a:r>
            <a:endParaRPr lang="en-US" sz="2000" b="1" dirty="0"/>
          </a:p>
        </p:txBody>
      </p:sp>
      <p:sp>
        <p:nvSpPr>
          <p:cNvPr id="9" name="TextBox 8"/>
          <p:cNvSpPr txBox="1"/>
          <p:nvPr/>
        </p:nvSpPr>
        <p:spPr>
          <a:xfrm>
            <a:off x="3587604" y="4270914"/>
            <a:ext cx="1366894" cy="400110"/>
          </a:xfrm>
          <a:prstGeom prst="rect">
            <a:avLst/>
          </a:prstGeom>
          <a:noFill/>
        </p:spPr>
        <p:txBody>
          <a:bodyPr wrap="square" rtlCol="0">
            <a:spAutoFit/>
          </a:bodyPr>
          <a:lstStyle/>
          <a:p>
            <a:r>
              <a:rPr lang="en-US" sz="2000" b="1" dirty="0" smtClean="0"/>
              <a:t>Gender</a:t>
            </a:r>
            <a:endParaRPr lang="en-US" sz="2400" b="1" dirty="0"/>
          </a:p>
        </p:txBody>
      </p:sp>
      <p:sp>
        <p:nvSpPr>
          <p:cNvPr id="10" name="Oval 9"/>
          <p:cNvSpPr/>
          <p:nvPr/>
        </p:nvSpPr>
        <p:spPr>
          <a:xfrm>
            <a:off x="5979514" y="4414208"/>
            <a:ext cx="155915" cy="163852"/>
          </a:xfrm>
          <a:prstGeom prst="ellipse">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p:cNvCxnSpPr/>
          <p:nvPr/>
        </p:nvCxnSpPr>
        <p:spPr>
          <a:xfrm>
            <a:off x="6049298" y="3182989"/>
            <a:ext cx="8174" cy="1116000"/>
          </a:xfrm>
          <a:prstGeom prst="line">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flipV="1">
            <a:off x="6050961" y="1481565"/>
            <a:ext cx="8174" cy="399600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7" idx="0"/>
          </p:cNvCxnSpPr>
          <p:nvPr/>
        </p:nvCxnSpPr>
        <p:spPr>
          <a:xfrm>
            <a:off x="4069234" y="3489114"/>
            <a:ext cx="10987" cy="307041"/>
          </a:xfrm>
          <a:prstGeom prst="line">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80000">
            <a:off x="8039204" y="3495527"/>
            <a:ext cx="13336" cy="303041"/>
          </a:xfrm>
          <a:prstGeom prst="line">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5701159" y="4422898"/>
            <a:ext cx="155915" cy="163852"/>
          </a:xfrm>
          <a:prstGeom prst="ellipse">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6238108" y="4414660"/>
            <a:ext cx="155915" cy="163852"/>
          </a:xfrm>
          <a:prstGeom prst="ellipse">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p:nvPr/>
        </p:nvSpPr>
        <p:spPr>
          <a:xfrm>
            <a:off x="2686868" y="5402937"/>
            <a:ext cx="1277768" cy="1073900"/>
          </a:xfrm>
          <a:prstGeom prst="ellipse">
            <a:avLst/>
          </a:prstGeom>
          <a:solidFill>
            <a:schemeClr val="accent1">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4166671" y="5402937"/>
            <a:ext cx="1277768" cy="1073900"/>
          </a:xfrm>
          <a:prstGeom prst="ellipse">
            <a:avLst/>
          </a:prstGeom>
          <a:solidFill>
            <a:schemeClr val="accent1">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826170" y="5402937"/>
            <a:ext cx="1338248" cy="1073900"/>
          </a:xfrm>
          <a:prstGeom prst="ellipse">
            <a:avLst/>
          </a:prstGeom>
          <a:solidFill>
            <a:schemeClr val="accent1">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2992397" y="5749526"/>
            <a:ext cx="1366894" cy="369332"/>
          </a:xfrm>
          <a:prstGeom prst="rect">
            <a:avLst/>
          </a:prstGeom>
          <a:noFill/>
        </p:spPr>
        <p:txBody>
          <a:bodyPr wrap="square" rtlCol="0">
            <a:spAutoFit/>
          </a:bodyPr>
          <a:lstStyle/>
          <a:p>
            <a:r>
              <a:rPr lang="en-US" b="1" dirty="0" smtClean="0"/>
              <a:t>Male</a:t>
            </a:r>
            <a:endParaRPr lang="en-US" sz="2000" b="1" dirty="0"/>
          </a:p>
        </p:txBody>
      </p:sp>
      <p:sp>
        <p:nvSpPr>
          <p:cNvPr id="21" name="TextBox 20"/>
          <p:cNvSpPr txBox="1"/>
          <p:nvPr/>
        </p:nvSpPr>
        <p:spPr>
          <a:xfrm>
            <a:off x="4387973" y="5755220"/>
            <a:ext cx="1366894" cy="369332"/>
          </a:xfrm>
          <a:prstGeom prst="rect">
            <a:avLst/>
          </a:prstGeom>
          <a:noFill/>
        </p:spPr>
        <p:txBody>
          <a:bodyPr wrap="square" rtlCol="0">
            <a:spAutoFit/>
          </a:bodyPr>
          <a:lstStyle/>
          <a:p>
            <a:r>
              <a:rPr lang="en-US" b="1" dirty="0" smtClean="0"/>
              <a:t>Female</a:t>
            </a:r>
            <a:endParaRPr lang="en-US" sz="2400" b="1" dirty="0"/>
          </a:p>
        </p:txBody>
      </p:sp>
      <p:sp>
        <p:nvSpPr>
          <p:cNvPr id="22" name="TextBox 21"/>
          <p:cNvSpPr txBox="1"/>
          <p:nvPr/>
        </p:nvSpPr>
        <p:spPr>
          <a:xfrm>
            <a:off x="5849234" y="5760956"/>
            <a:ext cx="1691414" cy="369332"/>
          </a:xfrm>
          <a:prstGeom prst="rect">
            <a:avLst/>
          </a:prstGeom>
          <a:noFill/>
        </p:spPr>
        <p:txBody>
          <a:bodyPr wrap="square" rtlCol="0">
            <a:spAutoFit/>
          </a:bodyPr>
          <a:lstStyle/>
          <a:p>
            <a:r>
              <a:rPr lang="en-US" b="1" dirty="0" smtClean="0"/>
              <a:t>Housewives</a:t>
            </a:r>
            <a:endParaRPr lang="en-US" sz="1600" b="1" dirty="0"/>
          </a:p>
        </p:txBody>
      </p:sp>
      <p:sp>
        <p:nvSpPr>
          <p:cNvPr id="23" name="Oval 22"/>
          <p:cNvSpPr/>
          <p:nvPr/>
        </p:nvSpPr>
        <p:spPr>
          <a:xfrm>
            <a:off x="7360174" y="5402937"/>
            <a:ext cx="1338248" cy="1073900"/>
          </a:xfrm>
          <a:prstGeom prst="ellipse">
            <a:avLst/>
          </a:prstGeom>
          <a:solidFill>
            <a:schemeClr val="accent1">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894178" y="5402937"/>
            <a:ext cx="1338248" cy="1073900"/>
          </a:xfrm>
          <a:prstGeom prst="ellipse">
            <a:avLst/>
          </a:prstGeom>
          <a:solidFill>
            <a:schemeClr val="accent1">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9186613" y="5738096"/>
            <a:ext cx="1691414" cy="369332"/>
          </a:xfrm>
          <a:prstGeom prst="rect">
            <a:avLst/>
          </a:prstGeom>
          <a:noFill/>
        </p:spPr>
        <p:txBody>
          <a:bodyPr wrap="square" rtlCol="0">
            <a:spAutoFit/>
          </a:bodyPr>
          <a:lstStyle/>
          <a:p>
            <a:r>
              <a:rPr lang="en-US" b="1" dirty="0" smtClean="0"/>
              <a:t>Others</a:t>
            </a:r>
            <a:endParaRPr lang="en-US" sz="1600" b="1" dirty="0"/>
          </a:p>
        </p:txBody>
      </p:sp>
      <p:sp>
        <p:nvSpPr>
          <p:cNvPr id="26" name="TextBox 25"/>
          <p:cNvSpPr txBox="1"/>
          <p:nvPr/>
        </p:nvSpPr>
        <p:spPr>
          <a:xfrm>
            <a:off x="7534274" y="5749526"/>
            <a:ext cx="1691414" cy="369332"/>
          </a:xfrm>
          <a:prstGeom prst="rect">
            <a:avLst/>
          </a:prstGeom>
          <a:noFill/>
        </p:spPr>
        <p:txBody>
          <a:bodyPr wrap="square" rtlCol="0">
            <a:spAutoFit/>
          </a:bodyPr>
          <a:lstStyle/>
          <a:p>
            <a:r>
              <a:rPr lang="en-US" b="1" dirty="0" smtClean="0"/>
              <a:t>Students</a:t>
            </a:r>
            <a:endParaRPr lang="en-US" sz="1600" b="1" dirty="0"/>
          </a:p>
        </p:txBody>
      </p:sp>
      <p:cxnSp>
        <p:nvCxnSpPr>
          <p:cNvPr id="27" name="Straight Connector 26"/>
          <p:cNvCxnSpPr/>
          <p:nvPr/>
        </p:nvCxnSpPr>
        <p:spPr>
          <a:xfrm>
            <a:off x="8031030" y="5151705"/>
            <a:ext cx="8174" cy="252000"/>
          </a:xfrm>
          <a:prstGeom prst="line">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24" idx="0"/>
          </p:cNvCxnSpPr>
          <p:nvPr/>
        </p:nvCxnSpPr>
        <p:spPr>
          <a:xfrm>
            <a:off x="8673366" y="4808636"/>
            <a:ext cx="889936" cy="594301"/>
          </a:xfrm>
          <a:prstGeom prst="line">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9" idx="0"/>
          </p:cNvCxnSpPr>
          <p:nvPr/>
        </p:nvCxnSpPr>
        <p:spPr>
          <a:xfrm flipV="1">
            <a:off x="6495294" y="4793661"/>
            <a:ext cx="944626" cy="609276"/>
          </a:xfrm>
          <a:prstGeom prst="line">
            <a:avLst/>
          </a:prstGeom>
          <a:ln w="28575">
            <a:solidFill>
              <a:schemeClr val="accent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7" idx="0"/>
            <a:endCxn id="7" idx="3"/>
          </p:cNvCxnSpPr>
          <p:nvPr/>
        </p:nvCxnSpPr>
        <p:spPr>
          <a:xfrm flipV="1">
            <a:off x="3325752" y="4948135"/>
            <a:ext cx="256826" cy="454802"/>
          </a:xfrm>
          <a:prstGeom prst="line">
            <a:avLst/>
          </a:prstGeom>
          <a:ln w="28575">
            <a:solidFill>
              <a:schemeClr val="accent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7" idx="5"/>
            <a:endCxn id="18" idx="0"/>
          </p:cNvCxnSpPr>
          <p:nvPr/>
        </p:nvCxnSpPr>
        <p:spPr>
          <a:xfrm>
            <a:off x="4577863" y="4948135"/>
            <a:ext cx="227692" cy="454802"/>
          </a:xfrm>
          <a:prstGeom prst="line">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056678" y="3888556"/>
            <a:ext cx="219008" cy="431396"/>
          </a:xfrm>
          <a:prstGeom prst="line">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837617" y="3888556"/>
            <a:ext cx="219061" cy="428683"/>
          </a:xfrm>
          <a:prstGeom prst="line">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7516124" y="1254152"/>
            <a:ext cx="1547438" cy="1525140"/>
          </a:xfrm>
          <a:prstGeom prst="ellipse">
            <a:avLst/>
          </a:prstGeom>
          <a:solidFill>
            <a:schemeClr val="accent6">
              <a:lumMod val="40000"/>
              <a:lumOff val="60000"/>
            </a:schemeClr>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7716661" y="1536968"/>
            <a:ext cx="1127615" cy="892552"/>
          </a:xfrm>
          <a:prstGeom prst="rect">
            <a:avLst/>
          </a:prstGeom>
          <a:noFill/>
        </p:spPr>
        <p:txBody>
          <a:bodyPr wrap="square" rtlCol="0">
            <a:spAutoFit/>
          </a:bodyPr>
          <a:lstStyle/>
          <a:p>
            <a:pPr algn="ctr"/>
            <a:r>
              <a:rPr lang="en-US" sz="3200" dirty="0"/>
              <a:t>33 </a:t>
            </a:r>
            <a:endParaRPr lang="en-US" dirty="0"/>
          </a:p>
          <a:p>
            <a:pPr algn="ctr"/>
            <a:r>
              <a:rPr lang="en-US" sz="2000" dirty="0" smtClean="0"/>
              <a:t>Variables</a:t>
            </a:r>
            <a:endParaRPr lang="en-US" dirty="0"/>
          </a:p>
        </p:txBody>
      </p:sp>
      <p:cxnSp>
        <p:nvCxnSpPr>
          <p:cNvPr id="42" name="Straight Connector 41"/>
          <p:cNvCxnSpPr>
            <a:stCxn id="40" idx="7"/>
            <a:endCxn id="45" idx="2"/>
          </p:cNvCxnSpPr>
          <p:nvPr/>
        </p:nvCxnSpPr>
        <p:spPr>
          <a:xfrm flipV="1">
            <a:off x="8836945" y="949169"/>
            <a:ext cx="983255" cy="528335"/>
          </a:xfrm>
          <a:prstGeom prst="line">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endCxn id="55" idx="1"/>
          </p:cNvCxnSpPr>
          <p:nvPr/>
        </p:nvCxnSpPr>
        <p:spPr>
          <a:xfrm>
            <a:off x="9063562" y="1858641"/>
            <a:ext cx="1604887" cy="161917"/>
          </a:xfrm>
          <a:prstGeom prst="line">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40" idx="5"/>
            <a:endCxn id="47" idx="1"/>
          </p:cNvCxnSpPr>
          <p:nvPr/>
        </p:nvCxnSpPr>
        <p:spPr>
          <a:xfrm>
            <a:off x="8836945" y="2555940"/>
            <a:ext cx="870487" cy="751139"/>
          </a:xfrm>
          <a:prstGeom prst="line">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9820200" y="435268"/>
            <a:ext cx="1062413" cy="1027801"/>
          </a:xfrm>
          <a:prstGeom prst="ellipse">
            <a:avLst/>
          </a:prstGeom>
          <a:solidFill>
            <a:schemeClr val="accent6">
              <a:lumMod val="40000"/>
              <a:lumOff val="60000"/>
            </a:schemeClr>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10701051" y="1523485"/>
            <a:ext cx="1062413" cy="1027801"/>
          </a:xfrm>
          <a:prstGeom prst="ellipse">
            <a:avLst/>
          </a:prstGeom>
          <a:solidFill>
            <a:schemeClr val="accent6">
              <a:lumMod val="40000"/>
              <a:lumOff val="60000"/>
            </a:schemeClr>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9551845" y="3156561"/>
            <a:ext cx="1062413" cy="1027801"/>
          </a:xfrm>
          <a:prstGeom prst="ellipse">
            <a:avLst/>
          </a:prstGeom>
          <a:solidFill>
            <a:schemeClr val="accent6">
              <a:lumMod val="40000"/>
              <a:lumOff val="60000"/>
            </a:schemeClr>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11022205" y="2693575"/>
            <a:ext cx="168817" cy="164867"/>
          </a:xfrm>
          <a:prstGeom prst="ellipse">
            <a:avLst/>
          </a:prstGeom>
          <a:solidFill>
            <a:schemeClr val="accent6">
              <a:lumMod val="40000"/>
              <a:lumOff val="60000"/>
            </a:schemeClr>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10937797" y="3012984"/>
            <a:ext cx="168817" cy="164867"/>
          </a:xfrm>
          <a:prstGeom prst="ellipse">
            <a:avLst/>
          </a:prstGeom>
          <a:solidFill>
            <a:schemeClr val="accent6">
              <a:lumMod val="40000"/>
              <a:lumOff val="60000"/>
            </a:schemeClr>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10688254" y="3248010"/>
            <a:ext cx="168817" cy="164867"/>
          </a:xfrm>
          <a:prstGeom prst="ellipse">
            <a:avLst/>
          </a:prstGeom>
          <a:solidFill>
            <a:schemeClr val="accent6">
              <a:lumMod val="40000"/>
              <a:lumOff val="60000"/>
            </a:schemeClr>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9787598" y="682865"/>
            <a:ext cx="1127615" cy="523220"/>
          </a:xfrm>
          <a:prstGeom prst="rect">
            <a:avLst/>
          </a:prstGeom>
          <a:noFill/>
        </p:spPr>
        <p:txBody>
          <a:bodyPr wrap="square" rtlCol="0">
            <a:spAutoFit/>
          </a:bodyPr>
          <a:lstStyle/>
          <a:p>
            <a:pPr algn="ctr"/>
            <a:r>
              <a:rPr lang="en-US" sz="2800" dirty="0" smtClean="0"/>
              <a:t>F1</a:t>
            </a:r>
            <a:endParaRPr lang="en-US" sz="2800" dirty="0"/>
          </a:p>
        </p:txBody>
      </p:sp>
      <p:sp>
        <p:nvSpPr>
          <p:cNvPr id="55" name="TextBox 54"/>
          <p:cNvSpPr txBox="1"/>
          <p:nvPr/>
        </p:nvSpPr>
        <p:spPr>
          <a:xfrm>
            <a:off x="10668449" y="1758948"/>
            <a:ext cx="1127615" cy="523220"/>
          </a:xfrm>
          <a:prstGeom prst="rect">
            <a:avLst/>
          </a:prstGeom>
          <a:noFill/>
        </p:spPr>
        <p:txBody>
          <a:bodyPr wrap="square" rtlCol="0">
            <a:spAutoFit/>
          </a:bodyPr>
          <a:lstStyle/>
          <a:p>
            <a:pPr algn="ctr"/>
            <a:r>
              <a:rPr lang="en-US" sz="2800" dirty="0" smtClean="0"/>
              <a:t>F2</a:t>
            </a:r>
            <a:endParaRPr lang="en-US" sz="2800" dirty="0"/>
          </a:p>
        </p:txBody>
      </p:sp>
      <p:sp>
        <p:nvSpPr>
          <p:cNvPr id="56" name="TextBox 55"/>
          <p:cNvSpPr txBox="1"/>
          <p:nvPr/>
        </p:nvSpPr>
        <p:spPr>
          <a:xfrm>
            <a:off x="9519243" y="3404222"/>
            <a:ext cx="1127615" cy="523220"/>
          </a:xfrm>
          <a:prstGeom prst="rect">
            <a:avLst/>
          </a:prstGeom>
          <a:noFill/>
        </p:spPr>
        <p:txBody>
          <a:bodyPr wrap="square" rtlCol="0">
            <a:spAutoFit/>
          </a:bodyPr>
          <a:lstStyle/>
          <a:p>
            <a:pPr algn="ctr"/>
            <a:r>
              <a:rPr lang="en-US" sz="2800" dirty="0" smtClean="0"/>
              <a:t>F5</a:t>
            </a:r>
            <a:endParaRPr lang="en-US" sz="2000" dirty="0"/>
          </a:p>
        </p:txBody>
      </p:sp>
      <p:pic>
        <p:nvPicPr>
          <p:cNvPr id="75" name="Picture 74"/>
          <p:cNvPicPr>
            <a:picLocks noChangeAspect="1"/>
          </p:cNvPicPr>
          <p:nvPr/>
        </p:nvPicPr>
        <p:blipFill>
          <a:blip r:embed="rId4" cstate="print">
            <a:extLst>
              <a:ext uri="{BEBA8EAE-BF5A-486C-A8C5-ECC9F3942E4B}">
                <a14:imgProps xmlns:a14="http://schemas.microsoft.com/office/drawing/2010/main">
                  <a14:imgLayer r:embed="rId5">
                    <a14:imgEffect>
                      <a14:backgroundRemoval t="0" b="96811" l="2244" r="99199">
                        <a14:foregroundMark x1="39103" y1="39587" x2="39103" y2="39587"/>
                        <a14:foregroundMark x1="46314" y1="31144" x2="46314" y2="31144"/>
                      </a14:backgroundRemoval>
                    </a14:imgEffect>
                  </a14:imgLayer>
                </a14:imgProps>
              </a:ext>
              <a:ext uri="{28A0092B-C50C-407E-A947-70E740481C1C}">
                <a14:useLocalDpi xmlns:a14="http://schemas.microsoft.com/office/drawing/2010/main" val="0"/>
              </a:ext>
            </a:extLst>
          </a:blip>
          <a:stretch>
            <a:fillRect/>
          </a:stretch>
        </p:blipFill>
        <p:spPr>
          <a:xfrm>
            <a:off x="276597" y="-23929"/>
            <a:ext cx="3994454" cy="3410264"/>
          </a:xfrm>
          <a:prstGeom prst="rect">
            <a:avLst/>
          </a:prstGeom>
        </p:spPr>
      </p:pic>
      <p:cxnSp>
        <p:nvCxnSpPr>
          <p:cNvPr id="78" name="Straight Connector 77"/>
          <p:cNvCxnSpPr>
            <a:endCxn id="45" idx="3"/>
          </p:cNvCxnSpPr>
          <p:nvPr/>
        </p:nvCxnSpPr>
        <p:spPr>
          <a:xfrm flipV="1">
            <a:off x="8324351" y="1312551"/>
            <a:ext cx="1651436" cy="2535068"/>
          </a:xfrm>
          <a:prstGeom prst="line">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6" idx="7"/>
          </p:cNvCxnSpPr>
          <p:nvPr/>
        </p:nvCxnSpPr>
        <p:spPr>
          <a:xfrm flipV="1">
            <a:off x="8550182" y="2180587"/>
            <a:ext cx="2148185" cy="1815629"/>
          </a:xfrm>
          <a:prstGeom prst="line">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endCxn id="47" idx="3"/>
          </p:cNvCxnSpPr>
          <p:nvPr/>
        </p:nvCxnSpPr>
        <p:spPr>
          <a:xfrm flipV="1">
            <a:off x="8720827" y="4033844"/>
            <a:ext cx="986605" cy="193664"/>
          </a:xfrm>
          <a:prstGeom prst="line">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1210643" y="3546816"/>
            <a:ext cx="2064732" cy="646331"/>
          </a:xfrm>
          <a:prstGeom prst="rect">
            <a:avLst/>
          </a:prstGeom>
        </p:spPr>
        <p:txBody>
          <a:bodyPr wrap="square">
            <a:spAutoFit/>
          </a:bodyPr>
          <a:lstStyle/>
          <a:p>
            <a:pPr algn="ctr"/>
            <a:r>
              <a:rPr lang="en-US" b="1" dirty="0" smtClean="0"/>
              <a:t>Socio-demographic </a:t>
            </a:r>
          </a:p>
          <a:p>
            <a:pPr algn="ctr"/>
            <a:r>
              <a:rPr lang="en-US" b="1" dirty="0" smtClean="0"/>
              <a:t>Groups</a:t>
            </a:r>
            <a:endParaRPr lang="en-US" b="1" dirty="0"/>
          </a:p>
        </p:txBody>
      </p:sp>
      <p:cxnSp>
        <p:nvCxnSpPr>
          <p:cNvPr id="91" name="Elbow Connector 90"/>
          <p:cNvCxnSpPr>
            <a:stCxn id="90" idx="2"/>
            <a:endCxn id="7" idx="2"/>
          </p:cNvCxnSpPr>
          <p:nvPr/>
        </p:nvCxnSpPr>
        <p:spPr>
          <a:xfrm rot="16200000" flipH="1">
            <a:off x="2670817" y="3765338"/>
            <a:ext cx="277822" cy="1133439"/>
          </a:xfrm>
          <a:prstGeom prst="bentConnector2">
            <a:avLst/>
          </a:prstGeom>
          <a:ln w="3492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715832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childTnLst>
                    </p:cTn>
                  </p:par>
                  <p:par>
                    <p:cTn id="8" fill="hold">
                      <p:stCondLst>
                        <p:cond delay="indefinite"/>
                      </p:stCondLst>
                      <p:childTnLst>
                        <p:par>
                          <p:cTn id="9" fill="hold">
                            <p:stCondLst>
                              <p:cond delay="0"/>
                            </p:stCondLst>
                            <p:childTnLst>
                              <p:par>
                                <p:cTn id="10" presetID="37" presetClass="entr" presetSubtype="0" fill="hold" grpId="0" nodeType="clickEffect">
                                  <p:stCondLst>
                                    <p:cond delay="0"/>
                                  </p:stCondLst>
                                  <p:childTnLst>
                                    <p:set>
                                      <p:cBhvr>
                                        <p:cTn id="11" dur="1" fill="hold">
                                          <p:stCondLst>
                                            <p:cond delay="0"/>
                                          </p:stCondLst>
                                        </p:cTn>
                                        <p:tgtEl>
                                          <p:spTgt spid="90"/>
                                        </p:tgtEl>
                                        <p:attrNameLst>
                                          <p:attrName>style.visibility</p:attrName>
                                        </p:attrNameLst>
                                      </p:cBhvr>
                                      <p:to>
                                        <p:strVal val="visible"/>
                                      </p:to>
                                    </p:set>
                                    <p:animEffect transition="in" filter="fade">
                                      <p:cBhvr>
                                        <p:cTn id="12" dur="1000"/>
                                        <p:tgtEl>
                                          <p:spTgt spid="90"/>
                                        </p:tgtEl>
                                      </p:cBhvr>
                                    </p:animEffect>
                                    <p:anim calcmode="lin" valueType="num">
                                      <p:cBhvr>
                                        <p:cTn id="13" dur="1000" fill="hold"/>
                                        <p:tgtEl>
                                          <p:spTgt spid="90"/>
                                        </p:tgtEl>
                                        <p:attrNameLst>
                                          <p:attrName>ppt_x</p:attrName>
                                        </p:attrNameLst>
                                      </p:cBhvr>
                                      <p:tavLst>
                                        <p:tav tm="0">
                                          <p:val>
                                            <p:strVal val="#ppt_x"/>
                                          </p:val>
                                        </p:tav>
                                        <p:tav tm="100000">
                                          <p:val>
                                            <p:strVal val="#ppt_x"/>
                                          </p:val>
                                        </p:tav>
                                      </p:tavLst>
                                    </p:anim>
                                    <p:anim calcmode="lin" valueType="num">
                                      <p:cBhvr>
                                        <p:cTn id="14" dur="900" decel="100000" fill="hold"/>
                                        <p:tgtEl>
                                          <p:spTgt spid="90"/>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90"/>
                                        </p:tgtEl>
                                        <p:attrNameLst>
                                          <p:attrName>ppt_y</p:attrName>
                                        </p:attrNameLst>
                                      </p:cBhvr>
                                      <p:tavLst>
                                        <p:tav tm="0">
                                          <p:val>
                                            <p:strVal val="#ppt_y-.03"/>
                                          </p:val>
                                        </p:tav>
                                        <p:tav tm="100000">
                                          <p:val>
                                            <p:strVal val="#ppt_y"/>
                                          </p:val>
                                        </p:tav>
                                      </p:tavLst>
                                    </p:anim>
                                  </p:childTnLst>
                                </p:cTn>
                              </p:par>
                              <p:par>
                                <p:cTn id="16" presetID="37"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900" decel="100000" fill="hold"/>
                                        <p:tgtEl>
                                          <p:spTgt spid="5"/>
                                        </p:tgtEl>
                                        <p:attrNameLst>
                                          <p:attrName>ppt_y</p:attrName>
                                        </p:attrNameLst>
                                      </p:cBhvr>
                                      <p:tavLst>
                                        <p:tav tm="0">
                                          <p:val>
                                            <p:strVal val="#ppt_y+1"/>
                                          </p:val>
                                        </p:tav>
                                        <p:tav tm="100000">
                                          <p:val>
                                            <p:strVal val="#ppt_y-.03"/>
                                          </p:val>
                                        </p:tav>
                                      </p:tavLst>
                                    </p:anim>
                                    <p:anim calcmode="lin" valueType="num">
                                      <p:cBhvr>
                                        <p:cTn id="21"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22" presetID="37" presetClass="entr" presetSubtype="0" fill="hold"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1000"/>
                                        <p:tgtEl>
                                          <p:spTgt spid="91"/>
                                        </p:tgtEl>
                                      </p:cBhvr>
                                    </p:animEffect>
                                    <p:anim calcmode="lin" valueType="num">
                                      <p:cBhvr>
                                        <p:cTn id="25" dur="1000" fill="hold"/>
                                        <p:tgtEl>
                                          <p:spTgt spid="91"/>
                                        </p:tgtEl>
                                        <p:attrNameLst>
                                          <p:attrName>ppt_x</p:attrName>
                                        </p:attrNameLst>
                                      </p:cBhvr>
                                      <p:tavLst>
                                        <p:tav tm="0">
                                          <p:val>
                                            <p:strVal val="#ppt_x"/>
                                          </p:val>
                                        </p:tav>
                                        <p:tav tm="100000">
                                          <p:val>
                                            <p:strVal val="#ppt_x"/>
                                          </p:val>
                                        </p:tav>
                                      </p:tavLst>
                                    </p:anim>
                                    <p:anim calcmode="lin" valueType="num">
                                      <p:cBhvr>
                                        <p:cTn id="26" dur="900" decel="100000" fill="hold"/>
                                        <p:tgtEl>
                                          <p:spTgt spid="91"/>
                                        </p:tgtEl>
                                        <p:attrNameLst>
                                          <p:attrName>ppt_y</p:attrName>
                                        </p:attrNameLst>
                                      </p:cBhvr>
                                      <p:tavLst>
                                        <p:tav tm="0">
                                          <p:val>
                                            <p:strVal val="#ppt_y+1"/>
                                          </p:val>
                                        </p:tav>
                                        <p:tav tm="100000">
                                          <p:val>
                                            <p:strVal val="#ppt_y-.03"/>
                                          </p:val>
                                        </p:tav>
                                      </p:tavLst>
                                    </p:anim>
                                    <p:anim calcmode="lin" valueType="num">
                                      <p:cBhvr>
                                        <p:cTn id="27" dur="100" accel="100000" fill="hold">
                                          <p:stCondLst>
                                            <p:cond delay="900"/>
                                          </p:stCondLst>
                                        </p:cTn>
                                        <p:tgtEl>
                                          <p:spTgt spid="91"/>
                                        </p:tgtEl>
                                        <p:attrNameLst>
                                          <p:attrName>ppt_y</p:attrName>
                                        </p:attrNameLst>
                                      </p:cBhvr>
                                      <p:tavLst>
                                        <p:tav tm="0">
                                          <p:val>
                                            <p:strVal val="#ppt_y-.03"/>
                                          </p:val>
                                        </p:tav>
                                        <p:tav tm="100000">
                                          <p:val>
                                            <p:strVal val="#ppt_y"/>
                                          </p:val>
                                        </p:tav>
                                      </p:tavLst>
                                    </p:anim>
                                  </p:childTnLst>
                                </p:cTn>
                              </p:par>
                              <p:par>
                                <p:cTn id="28" presetID="37" presetClass="entr" presetSubtype="0"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1000"/>
                                        <p:tgtEl>
                                          <p:spTgt spid="4"/>
                                        </p:tgtEl>
                                      </p:cBhvr>
                                    </p:animEffect>
                                    <p:anim calcmode="lin" valueType="num">
                                      <p:cBhvr>
                                        <p:cTn id="31" dur="1000" fill="hold"/>
                                        <p:tgtEl>
                                          <p:spTgt spid="4"/>
                                        </p:tgtEl>
                                        <p:attrNameLst>
                                          <p:attrName>ppt_x</p:attrName>
                                        </p:attrNameLst>
                                      </p:cBhvr>
                                      <p:tavLst>
                                        <p:tav tm="0">
                                          <p:val>
                                            <p:strVal val="#ppt_x"/>
                                          </p:val>
                                        </p:tav>
                                        <p:tav tm="100000">
                                          <p:val>
                                            <p:strVal val="#ppt_x"/>
                                          </p:val>
                                        </p:tav>
                                      </p:tavLst>
                                    </p:anim>
                                    <p:anim calcmode="lin" valueType="num">
                                      <p:cBhvr>
                                        <p:cTn id="32" dur="900" decel="100000" fill="hold"/>
                                        <p:tgtEl>
                                          <p:spTgt spid="4"/>
                                        </p:tgtEl>
                                        <p:attrNameLst>
                                          <p:attrName>ppt_y</p:attrName>
                                        </p:attrNameLst>
                                      </p:cBhvr>
                                      <p:tavLst>
                                        <p:tav tm="0">
                                          <p:val>
                                            <p:strVal val="#ppt_y+1"/>
                                          </p:val>
                                        </p:tav>
                                        <p:tav tm="100000">
                                          <p:val>
                                            <p:strVal val="#ppt_y-.03"/>
                                          </p:val>
                                        </p:tav>
                                      </p:tavLst>
                                    </p:anim>
                                    <p:anim calcmode="lin" valueType="num">
                                      <p:cBhvr>
                                        <p:cTn id="33"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34" presetID="37"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anim calcmode="lin" valueType="num">
                                      <p:cBhvr>
                                        <p:cTn id="37" dur="1000" fill="hold"/>
                                        <p:tgtEl>
                                          <p:spTgt spid="9"/>
                                        </p:tgtEl>
                                        <p:attrNameLst>
                                          <p:attrName>ppt_x</p:attrName>
                                        </p:attrNameLst>
                                      </p:cBhvr>
                                      <p:tavLst>
                                        <p:tav tm="0">
                                          <p:val>
                                            <p:strVal val="#ppt_x"/>
                                          </p:val>
                                        </p:tav>
                                        <p:tav tm="100000">
                                          <p:val>
                                            <p:strVal val="#ppt_x"/>
                                          </p:val>
                                        </p:tav>
                                      </p:tavLst>
                                    </p:anim>
                                    <p:anim calcmode="lin" valueType="num">
                                      <p:cBhvr>
                                        <p:cTn id="38" dur="900" decel="100000" fill="hold"/>
                                        <p:tgtEl>
                                          <p:spTgt spid="9"/>
                                        </p:tgtEl>
                                        <p:attrNameLst>
                                          <p:attrName>ppt_y</p:attrName>
                                        </p:attrNameLst>
                                      </p:cBhvr>
                                      <p:tavLst>
                                        <p:tav tm="0">
                                          <p:val>
                                            <p:strVal val="#ppt_y+1"/>
                                          </p:val>
                                        </p:tav>
                                        <p:tav tm="100000">
                                          <p:val>
                                            <p:strVal val="#ppt_y-.03"/>
                                          </p:val>
                                        </p:tav>
                                      </p:tavLst>
                                    </p:anim>
                                    <p:anim calcmode="lin" valueType="num">
                                      <p:cBhvr>
                                        <p:cTn id="39"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par>
                                <p:cTn id="40" presetID="37" presetClass="entr" presetSubtype="0"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1000"/>
                                        <p:tgtEl>
                                          <p:spTgt spid="7"/>
                                        </p:tgtEl>
                                      </p:cBhvr>
                                    </p:animEffect>
                                    <p:anim calcmode="lin" valueType="num">
                                      <p:cBhvr>
                                        <p:cTn id="43" dur="1000" fill="hold"/>
                                        <p:tgtEl>
                                          <p:spTgt spid="7"/>
                                        </p:tgtEl>
                                        <p:attrNameLst>
                                          <p:attrName>ppt_x</p:attrName>
                                        </p:attrNameLst>
                                      </p:cBhvr>
                                      <p:tavLst>
                                        <p:tav tm="0">
                                          <p:val>
                                            <p:strVal val="#ppt_x"/>
                                          </p:val>
                                        </p:tav>
                                        <p:tav tm="100000">
                                          <p:val>
                                            <p:strVal val="#ppt_x"/>
                                          </p:val>
                                        </p:tav>
                                      </p:tavLst>
                                    </p:anim>
                                    <p:anim calcmode="lin" valueType="num">
                                      <p:cBhvr>
                                        <p:cTn id="44" dur="900" decel="100000" fill="hold"/>
                                        <p:tgtEl>
                                          <p:spTgt spid="7"/>
                                        </p:tgtEl>
                                        <p:attrNameLst>
                                          <p:attrName>ppt_y</p:attrName>
                                        </p:attrNameLst>
                                      </p:cBhvr>
                                      <p:tavLst>
                                        <p:tav tm="0">
                                          <p:val>
                                            <p:strVal val="#ppt_y+1"/>
                                          </p:val>
                                        </p:tav>
                                        <p:tav tm="100000">
                                          <p:val>
                                            <p:strVal val="#ppt_y-.03"/>
                                          </p:val>
                                        </p:tav>
                                      </p:tavLst>
                                    </p:anim>
                                    <p:anim calcmode="lin" valueType="num">
                                      <p:cBhvr>
                                        <p:cTn id="45"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par>
                                <p:cTn id="46" presetID="37" presetClass="entr" presetSubtype="0" fill="hold"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1000"/>
                                        <p:tgtEl>
                                          <p:spTgt spid="11"/>
                                        </p:tgtEl>
                                      </p:cBhvr>
                                    </p:animEffect>
                                    <p:anim calcmode="lin" valueType="num">
                                      <p:cBhvr>
                                        <p:cTn id="49" dur="1000" fill="hold"/>
                                        <p:tgtEl>
                                          <p:spTgt spid="11"/>
                                        </p:tgtEl>
                                        <p:attrNameLst>
                                          <p:attrName>ppt_x</p:attrName>
                                        </p:attrNameLst>
                                      </p:cBhvr>
                                      <p:tavLst>
                                        <p:tav tm="0">
                                          <p:val>
                                            <p:strVal val="#ppt_x"/>
                                          </p:val>
                                        </p:tav>
                                        <p:tav tm="100000">
                                          <p:val>
                                            <p:strVal val="#ppt_x"/>
                                          </p:val>
                                        </p:tav>
                                      </p:tavLst>
                                    </p:anim>
                                    <p:anim calcmode="lin" valueType="num">
                                      <p:cBhvr>
                                        <p:cTn id="50" dur="900" decel="100000" fill="hold"/>
                                        <p:tgtEl>
                                          <p:spTgt spid="11"/>
                                        </p:tgtEl>
                                        <p:attrNameLst>
                                          <p:attrName>ppt_y</p:attrName>
                                        </p:attrNameLst>
                                      </p:cBhvr>
                                      <p:tavLst>
                                        <p:tav tm="0">
                                          <p:val>
                                            <p:strVal val="#ppt_y+1"/>
                                          </p:val>
                                        </p:tav>
                                        <p:tav tm="100000">
                                          <p:val>
                                            <p:strVal val="#ppt_y-.03"/>
                                          </p:val>
                                        </p:tav>
                                      </p:tavLst>
                                    </p:anim>
                                    <p:anim calcmode="lin" valueType="num">
                                      <p:cBhvr>
                                        <p:cTn id="51"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par>
                                <p:cTn id="52" presetID="37" presetClass="entr" presetSubtype="0" fill="hold" nodeType="with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1000"/>
                                        <p:tgtEl>
                                          <p:spTgt spid="12"/>
                                        </p:tgtEl>
                                      </p:cBhvr>
                                    </p:animEffect>
                                    <p:anim calcmode="lin" valueType="num">
                                      <p:cBhvr>
                                        <p:cTn id="55" dur="1000" fill="hold"/>
                                        <p:tgtEl>
                                          <p:spTgt spid="12"/>
                                        </p:tgtEl>
                                        <p:attrNameLst>
                                          <p:attrName>ppt_x</p:attrName>
                                        </p:attrNameLst>
                                      </p:cBhvr>
                                      <p:tavLst>
                                        <p:tav tm="0">
                                          <p:val>
                                            <p:strVal val="#ppt_x"/>
                                          </p:val>
                                        </p:tav>
                                        <p:tav tm="100000">
                                          <p:val>
                                            <p:strVal val="#ppt_x"/>
                                          </p:val>
                                        </p:tav>
                                      </p:tavLst>
                                    </p:anim>
                                    <p:anim calcmode="lin" valueType="num">
                                      <p:cBhvr>
                                        <p:cTn id="56" dur="900" decel="100000" fill="hold"/>
                                        <p:tgtEl>
                                          <p:spTgt spid="12"/>
                                        </p:tgtEl>
                                        <p:attrNameLst>
                                          <p:attrName>ppt_y</p:attrName>
                                        </p:attrNameLst>
                                      </p:cBhvr>
                                      <p:tavLst>
                                        <p:tav tm="0">
                                          <p:val>
                                            <p:strVal val="#ppt_y+1"/>
                                          </p:val>
                                        </p:tav>
                                        <p:tav tm="100000">
                                          <p:val>
                                            <p:strVal val="#ppt_y-.03"/>
                                          </p:val>
                                        </p:tav>
                                      </p:tavLst>
                                    </p:anim>
                                    <p:anim calcmode="lin" valueType="num">
                                      <p:cBhvr>
                                        <p:cTn id="57"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58" presetID="37" presetClass="entr" presetSubtype="0" fill="hold"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1000"/>
                                        <p:tgtEl>
                                          <p:spTgt spid="13"/>
                                        </p:tgtEl>
                                      </p:cBhvr>
                                    </p:animEffect>
                                    <p:anim calcmode="lin" valueType="num">
                                      <p:cBhvr>
                                        <p:cTn id="61" dur="1000" fill="hold"/>
                                        <p:tgtEl>
                                          <p:spTgt spid="13"/>
                                        </p:tgtEl>
                                        <p:attrNameLst>
                                          <p:attrName>ppt_x</p:attrName>
                                        </p:attrNameLst>
                                      </p:cBhvr>
                                      <p:tavLst>
                                        <p:tav tm="0">
                                          <p:val>
                                            <p:strVal val="#ppt_x"/>
                                          </p:val>
                                        </p:tav>
                                        <p:tav tm="100000">
                                          <p:val>
                                            <p:strVal val="#ppt_x"/>
                                          </p:val>
                                        </p:tav>
                                      </p:tavLst>
                                    </p:anim>
                                    <p:anim calcmode="lin" valueType="num">
                                      <p:cBhvr>
                                        <p:cTn id="62" dur="900" decel="100000" fill="hold"/>
                                        <p:tgtEl>
                                          <p:spTgt spid="13"/>
                                        </p:tgtEl>
                                        <p:attrNameLst>
                                          <p:attrName>ppt_y</p:attrName>
                                        </p:attrNameLst>
                                      </p:cBhvr>
                                      <p:tavLst>
                                        <p:tav tm="0">
                                          <p:val>
                                            <p:strVal val="#ppt_y+1"/>
                                          </p:val>
                                        </p:tav>
                                        <p:tav tm="100000">
                                          <p:val>
                                            <p:strVal val="#ppt_y-.03"/>
                                          </p:val>
                                        </p:tav>
                                      </p:tavLst>
                                    </p:anim>
                                    <p:anim calcmode="lin" valueType="num">
                                      <p:cBhvr>
                                        <p:cTn id="63"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par>
                                <p:cTn id="64" presetID="37" presetClass="entr" presetSubtype="0" fill="hold" nodeType="with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1000"/>
                                        <p:tgtEl>
                                          <p:spTgt spid="14"/>
                                        </p:tgtEl>
                                      </p:cBhvr>
                                    </p:animEffect>
                                    <p:anim calcmode="lin" valueType="num">
                                      <p:cBhvr>
                                        <p:cTn id="67" dur="1000" fill="hold"/>
                                        <p:tgtEl>
                                          <p:spTgt spid="14"/>
                                        </p:tgtEl>
                                        <p:attrNameLst>
                                          <p:attrName>ppt_x</p:attrName>
                                        </p:attrNameLst>
                                      </p:cBhvr>
                                      <p:tavLst>
                                        <p:tav tm="0">
                                          <p:val>
                                            <p:strVal val="#ppt_x"/>
                                          </p:val>
                                        </p:tav>
                                        <p:tav tm="100000">
                                          <p:val>
                                            <p:strVal val="#ppt_x"/>
                                          </p:val>
                                        </p:tav>
                                      </p:tavLst>
                                    </p:anim>
                                    <p:anim calcmode="lin" valueType="num">
                                      <p:cBhvr>
                                        <p:cTn id="68" dur="900" decel="100000" fill="hold"/>
                                        <p:tgtEl>
                                          <p:spTgt spid="14"/>
                                        </p:tgtEl>
                                        <p:attrNameLst>
                                          <p:attrName>ppt_y</p:attrName>
                                        </p:attrNameLst>
                                      </p:cBhvr>
                                      <p:tavLst>
                                        <p:tav tm="0">
                                          <p:val>
                                            <p:strVal val="#ppt_y+1"/>
                                          </p:val>
                                        </p:tav>
                                        <p:tav tm="100000">
                                          <p:val>
                                            <p:strVal val="#ppt_y-.03"/>
                                          </p:val>
                                        </p:tav>
                                      </p:tavLst>
                                    </p:anim>
                                    <p:anim calcmode="lin" valueType="num">
                                      <p:cBhvr>
                                        <p:cTn id="69"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par>
                                <p:cTn id="70" presetID="37" presetClass="entr" presetSubtype="0" fill="hold" grpId="0" nodeType="with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1000"/>
                                        <p:tgtEl>
                                          <p:spTgt spid="6"/>
                                        </p:tgtEl>
                                      </p:cBhvr>
                                    </p:animEffect>
                                    <p:anim calcmode="lin" valueType="num">
                                      <p:cBhvr>
                                        <p:cTn id="73" dur="1000" fill="hold"/>
                                        <p:tgtEl>
                                          <p:spTgt spid="6"/>
                                        </p:tgtEl>
                                        <p:attrNameLst>
                                          <p:attrName>ppt_x</p:attrName>
                                        </p:attrNameLst>
                                      </p:cBhvr>
                                      <p:tavLst>
                                        <p:tav tm="0">
                                          <p:val>
                                            <p:strVal val="#ppt_x"/>
                                          </p:val>
                                        </p:tav>
                                        <p:tav tm="100000">
                                          <p:val>
                                            <p:strVal val="#ppt_x"/>
                                          </p:val>
                                        </p:tav>
                                      </p:tavLst>
                                    </p:anim>
                                    <p:anim calcmode="lin" valueType="num">
                                      <p:cBhvr>
                                        <p:cTn id="74" dur="900" decel="100000" fill="hold"/>
                                        <p:tgtEl>
                                          <p:spTgt spid="6"/>
                                        </p:tgtEl>
                                        <p:attrNameLst>
                                          <p:attrName>ppt_y</p:attrName>
                                        </p:attrNameLst>
                                      </p:cBhvr>
                                      <p:tavLst>
                                        <p:tav tm="0">
                                          <p:val>
                                            <p:strVal val="#ppt_y+1"/>
                                          </p:val>
                                        </p:tav>
                                        <p:tav tm="100000">
                                          <p:val>
                                            <p:strVal val="#ppt_y-.03"/>
                                          </p:val>
                                        </p:tav>
                                      </p:tavLst>
                                    </p:anim>
                                    <p:anim calcmode="lin" valueType="num">
                                      <p:cBhvr>
                                        <p:cTn id="75"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76" presetID="37" presetClass="entr" presetSubtype="0" fill="hold" grpId="0" nodeType="withEffect">
                                  <p:stCondLst>
                                    <p:cond delay="0"/>
                                  </p:stCondLst>
                                  <p:childTnLst>
                                    <p:set>
                                      <p:cBhvr>
                                        <p:cTn id="77" dur="1" fill="hold">
                                          <p:stCondLst>
                                            <p:cond delay="0"/>
                                          </p:stCondLst>
                                        </p:cTn>
                                        <p:tgtEl>
                                          <p:spTgt spid="8"/>
                                        </p:tgtEl>
                                        <p:attrNameLst>
                                          <p:attrName>style.visibility</p:attrName>
                                        </p:attrNameLst>
                                      </p:cBhvr>
                                      <p:to>
                                        <p:strVal val="visible"/>
                                      </p:to>
                                    </p:set>
                                    <p:animEffect transition="in" filter="fade">
                                      <p:cBhvr>
                                        <p:cTn id="78" dur="1000"/>
                                        <p:tgtEl>
                                          <p:spTgt spid="8"/>
                                        </p:tgtEl>
                                      </p:cBhvr>
                                    </p:animEffect>
                                    <p:anim calcmode="lin" valueType="num">
                                      <p:cBhvr>
                                        <p:cTn id="79" dur="1000" fill="hold"/>
                                        <p:tgtEl>
                                          <p:spTgt spid="8"/>
                                        </p:tgtEl>
                                        <p:attrNameLst>
                                          <p:attrName>ppt_x</p:attrName>
                                        </p:attrNameLst>
                                      </p:cBhvr>
                                      <p:tavLst>
                                        <p:tav tm="0">
                                          <p:val>
                                            <p:strVal val="#ppt_x"/>
                                          </p:val>
                                        </p:tav>
                                        <p:tav tm="100000">
                                          <p:val>
                                            <p:strVal val="#ppt_x"/>
                                          </p:val>
                                        </p:tav>
                                      </p:tavLst>
                                    </p:anim>
                                    <p:anim calcmode="lin" valueType="num">
                                      <p:cBhvr>
                                        <p:cTn id="80" dur="900" decel="100000" fill="hold"/>
                                        <p:tgtEl>
                                          <p:spTgt spid="8"/>
                                        </p:tgtEl>
                                        <p:attrNameLst>
                                          <p:attrName>ppt_y</p:attrName>
                                        </p:attrNameLst>
                                      </p:cBhvr>
                                      <p:tavLst>
                                        <p:tav tm="0">
                                          <p:val>
                                            <p:strVal val="#ppt_y+1"/>
                                          </p:val>
                                        </p:tav>
                                        <p:tav tm="100000">
                                          <p:val>
                                            <p:strVal val="#ppt_y-.03"/>
                                          </p:val>
                                        </p:tav>
                                      </p:tavLst>
                                    </p:anim>
                                    <p:anim calcmode="lin" valueType="num">
                                      <p:cBhvr>
                                        <p:cTn id="81"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par>
                                <p:cTn id="82" presetID="37" presetClass="entr" presetSubtype="0" fill="hold" grpId="0" nodeType="with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fade">
                                      <p:cBhvr>
                                        <p:cTn id="84" dur="1000"/>
                                        <p:tgtEl>
                                          <p:spTgt spid="20"/>
                                        </p:tgtEl>
                                      </p:cBhvr>
                                    </p:animEffect>
                                    <p:anim calcmode="lin" valueType="num">
                                      <p:cBhvr>
                                        <p:cTn id="85" dur="1000" fill="hold"/>
                                        <p:tgtEl>
                                          <p:spTgt spid="20"/>
                                        </p:tgtEl>
                                        <p:attrNameLst>
                                          <p:attrName>ppt_x</p:attrName>
                                        </p:attrNameLst>
                                      </p:cBhvr>
                                      <p:tavLst>
                                        <p:tav tm="0">
                                          <p:val>
                                            <p:strVal val="#ppt_x"/>
                                          </p:val>
                                        </p:tav>
                                        <p:tav tm="100000">
                                          <p:val>
                                            <p:strVal val="#ppt_x"/>
                                          </p:val>
                                        </p:tav>
                                      </p:tavLst>
                                    </p:anim>
                                    <p:anim calcmode="lin" valueType="num">
                                      <p:cBhvr>
                                        <p:cTn id="86" dur="900" decel="100000" fill="hold"/>
                                        <p:tgtEl>
                                          <p:spTgt spid="20"/>
                                        </p:tgtEl>
                                        <p:attrNameLst>
                                          <p:attrName>ppt_y</p:attrName>
                                        </p:attrNameLst>
                                      </p:cBhvr>
                                      <p:tavLst>
                                        <p:tav tm="0">
                                          <p:val>
                                            <p:strVal val="#ppt_y+1"/>
                                          </p:val>
                                        </p:tav>
                                        <p:tav tm="100000">
                                          <p:val>
                                            <p:strVal val="#ppt_y-.03"/>
                                          </p:val>
                                        </p:tav>
                                      </p:tavLst>
                                    </p:anim>
                                    <p:anim calcmode="lin" valueType="num">
                                      <p:cBhvr>
                                        <p:cTn id="87"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par>
                                <p:cTn id="88" presetID="37" presetClass="entr" presetSubtype="0" fill="hold" grpId="0" nodeType="withEffect">
                                  <p:stCondLst>
                                    <p:cond delay="0"/>
                                  </p:stCondLst>
                                  <p:childTnLst>
                                    <p:set>
                                      <p:cBhvr>
                                        <p:cTn id="89" dur="1" fill="hold">
                                          <p:stCondLst>
                                            <p:cond delay="0"/>
                                          </p:stCondLst>
                                        </p:cTn>
                                        <p:tgtEl>
                                          <p:spTgt spid="17"/>
                                        </p:tgtEl>
                                        <p:attrNameLst>
                                          <p:attrName>style.visibility</p:attrName>
                                        </p:attrNameLst>
                                      </p:cBhvr>
                                      <p:to>
                                        <p:strVal val="visible"/>
                                      </p:to>
                                    </p:set>
                                    <p:animEffect transition="in" filter="fade">
                                      <p:cBhvr>
                                        <p:cTn id="90" dur="1000"/>
                                        <p:tgtEl>
                                          <p:spTgt spid="17"/>
                                        </p:tgtEl>
                                      </p:cBhvr>
                                    </p:animEffect>
                                    <p:anim calcmode="lin" valueType="num">
                                      <p:cBhvr>
                                        <p:cTn id="91" dur="1000" fill="hold"/>
                                        <p:tgtEl>
                                          <p:spTgt spid="17"/>
                                        </p:tgtEl>
                                        <p:attrNameLst>
                                          <p:attrName>ppt_x</p:attrName>
                                        </p:attrNameLst>
                                      </p:cBhvr>
                                      <p:tavLst>
                                        <p:tav tm="0">
                                          <p:val>
                                            <p:strVal val="#ppt_x"/>
                                          </p:val>
                                        </p:tav>
                                        <p:tav tm="100000">
                                          <p:val>
                                            <p:strVal val="#ppt_x"/>
                                          </p:val>
                                        </p:tav>
                                      </p:tavLst>
                                    </p:anim>
                                    <p:anim calcmode="lin" valueType="num">
                                      <p:cBhvr>
                                        <p:cTn id="92" dur="900" decel="100000" fill="hold"/>
                                        <p:tgtEl>
                                          <p:spTgt spid="17"/>
                                        </p:tgtEl>
                                        <p:attrNameLst>
                                          <p:attrName>ppt_y</p:attrName>
                                        </p:attrNameLst>
                                      </p:cBhvr>
                                      <p:tavLst>
                                        <p:tav tm="0">
                                          <p:val>
                                            <p:strVal val="#ppt_y+1"/>
                                          </p:val>
                                        </p:tav>
                                        <p:tav tm="100000">
                                          <p:val>
                                            <p:strVal val="#ppt_y-.03"/>
                                          </p:val>
                                        </p:tav>
                                      </p:tavLst>
                                    </p:anim>
                                    <p:anim calcmode="lin" valueType="num">
                                      <p:cBhvr>
                                        <p:cTn id="93"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par>
                                <p:cTn id="94" presetID="37" presetClass="entr" presetSubtype="0" fill="hold" nodeType="withEffect">
                                  <p:stCondLst>
                                    <p:cond delay="0"/>
                                  </p:stCondLst>
                                  <p:childTnLst>
                                    <p:set>
                                      <p:cBhvr>
                                        <p:cTn id="95" dur="1" fill="hold">
                                          <p:stCondLst>
                                            <p:cond delay="0"/>
                                          </p:stCondLst>
                                        </p:cTn>
                                        <p:tgtEl>
                                          <p:spTgt spid="30"/>
                                        </p:tgtEl>
                                        <p:attrNameLst>
                                          <p:attrName>style.visibility</p:attrName>
                                        </p:attrNameLst>
                                      </p:cBhvr>
                                      <p:to>
                                        <p:strVal val="visible"/>
                                      </p:to>
                                    </p:set>
                                    <p:animEffect transition="in" filter="fade">
                                      <p:cBhvr>
                                        <p:cTn id="96" dur="1000"/>
                                        <p:tgtEl>
                                          <p:spTgt spid="30"/>
                                        </p:tgtEl>
                                      </p:cBhvr>
                                    </p:animEffect>
                                    <p:anim calcmode="lin" valueType="num">
                                      <p:cBhvr>
                                        <p:cTn id="97" dur="1000" fill="hold"/>
                                        <p:tgtEl>
                                          <p:spTgt spid="30"/>
                                        </p:tgtEl>
                                        <p:attrNameLst>
                                          <p:attrName>ppt_x</p:attrName>
                                        </p:attrNameLst>
                                      </p:cBhvr>
                                      <p:tavLst>
                                        <p:tav tm="0">
                                          <p:val>
                                            <p:strVal val="#ppt_x"/>
                                          </p:val>
                                        </p:tav>
                                        <p:tav tm="100000">
                                          <p:val>
                                            <p:strVal val="#ppt_x"/>
                                          </p:val>
                                        </p:tav>
                                      </p:tavLst>
                                    </p:anim>
                                    <p:anim calcmode="lin" valueType="num">
                                      <p:cBhvr>
                                        <p:cTn id="98" dur="900" decel="100000" fill="hold"/>
                                        <p:tgtEl>
                                          <p:spTgt spid="30"/>
                                        </p:tgtEl>
                                        <p:attrNameLst>
                                          <p:attrName>ppt_y</p:attrName>
                                        </p:attrNameLst>
                                      </p:cBhvr>
                                      <p:tavLst>
                                        <p:tav tm="0">
                                          <p:val>
                                            <p:strVal val="#ppt_y+1"/>
                                          </p:val>
                                        </p:tav>
                                        <p:tav tm="100000">
                                          <p:val>
                                            <p:strVal val="#ppt_y-.03"/>
                                          </p:val>
                                        </p:tav>
                                      </p:tavLst>
                                    </p:anim>
                                    <p:anim calcmode="lin" valueType="num">
                                      <p:cBhvr>
                                        <p:cTn id="99"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par>
                                <p:cTn id="100" presetID="37" presetClass="entr" presetSubtype="0" fill="hold" nodeType="withEffect">
                                  <p:stCondLst>
                                    <p:cond delay="0"/>
                                  </p:stCondLst>
                                  <p:childTnLst>
                                    <p:set>
                                      <p:cBhvr>
                                        <p:cTn id="101" dur="1" fill="hold">
                                          <p:stCondLst>
                                            <p:cond delay="0"/>
                                          </p:stCondLst>
                                        </p:cTn>
                                        <p:tgtEl>
                                          <p:spTgt spid="31"/>
                                        </p:tgtEl>
                                        <p:attrNameLst>
                                          <p:attrName>style.visibility</p:attrName>
                                        </p:attrNameLst>
                                      </p:cBhvr>
                                      <p:to>
                                        <p:strVal val="visible"/>
                                      </p:to>
                                    </p:set>
                                    <p:animEffect transition="in" filter="fade">
                                      <p:cBhvr>
                                        <p:cTn id="102" dur="1000"/>
                                        <p:tgtEl>
                                          <p:spTgt spid="31"/>
                                        </p:tgtEl>
                                      </p:cBhvr>
                                    </p:animEffect>
                                    <p:anim calcmode="lin" valueType="num">
                                      <p:cBhvr>
                                        <p:cTn id="103" dur="1000" fill="hold"/>
                                        <p:tgtEl>
                                          <p:spTgt spid="31"/>
                                        </p:tgtEl>
                                        <p:attrNameLst>
                                          <p:attrName>ppt_x</p:attrName>
                                        </p:attrNameLst>
                                      </p:cBhvr>
                                      <p:tavLst>
                                        <p:tav tm="0">
                                          <p:val>
                                            <p:strVal val="#ppt_x"/>
                                          </p:val>
                                        </p:tav>
                                        <p:tav tm="100000">
                                          <p:val>
                                            <p:strVal val="#ppt_x"/>
                                          </p:val>
                                        </p:tav>
                                      </p:tavLst>
                                    </p:anim>
                                    <p:anim calcmode="lin" valueType="num">
                                      <p:cBhvr>
                                        <p:cTn id="104" dur="900" decel="100000" fill="hold"/>
                                        <p:tgtEl>
                                          <p:spTgt spid="31"/>
                                        </p:tgtEl>
                                        <p:attrNameLst>
                                          <p:attrName>ppt_y</p:attrName>
                                        </p:attrNameLst>
                                      </p:cBhvr>
                                      <p:tavLst>
                                        <p:tav tm="0">
                                          <p:val>
                                            <p:strVal val="#ppt_y+1"/>
                                          </p:val>
                                        </p:tav>
                                        <p:tav tm="100000">
                                          <p:val>
                                            <p:strVal val="#ppt_y-.03"/>
                                          </p:val>
                                        </p:tav>
                                      </p:tavLst>
                                    </p:anim>
                                    <p:anim calcmode="lin" valueType="num">
                                      <p:cBhvr>
                                        <p:cTn id="105" dur="100" accel="100000" fill="hold">
                                          <p:stCondLst>
                                            <p:cond delay="900"/>
                                          </p:stCondLst>
                                        </p:cTn>
                                        <p:tgtEl>
                                          <p:spTgt spid="31"/>
                                        </p:tgtEl>
                                        <p:attrNameLst>
                                          <p:attrName>ppt_y</p:attrName>
                                        </p:attrNameLst>
                                      </p:cBhvr>
                                      <p:tavLst>
                                        <p:tav tm="0">
                                          <p:val>
                                            <p:strVal val="#ppt_y-.03"/>
                                          </p:val>
                                        </p:tav>
                                        <p:tav tm="100000">
                                          <p:val>
                                            <p:strVal val="#ppt_y"/>
                                          </p:val>
                                        </p:tav>
                                      </p:tavLst>
                                    </p:anim>
                                  </p:childTnLst>
                                </p:cTn>
                              </p:par>
                              <p:par>
                                <p:cTn id="106" presetID="37" presetClass="entr" presetSubtype="0" fill="hold" grpId="0" nodeType="withEffect">
                                  <p:stCondLst>
                                    <p:cond delay="0"/>
                                  </p:stCondLst>
                                  <p:childTnLst>
                                    <p:set>
                                      <p:cBhvr>
                                        <p:cTn id="107" dur="1" fill="hold">
                                          <p:stCondLst>
                                            <p:cond delay="0"/>
                                          </p:stCondLst>
                                        </p:cTn>
                                        <p:tgtEl>
                                          <p:spTgt spid="18"/>
                                        </p:tgtEl>
                                        <p:attrNameLst>
                                          <p:attrName>style.visibility</p:attrName>
                                        </p:attrNameLst>
                                      </p:cBhvr>
                                      <p:to>
                                        <p:strVal val="visible"/>
                                      </p:to>
                                    </p:set>
                                    <p:animEffect transition="in" filter="fade">
                                      <p:cBhvr>
                                        <p:cTn id="108" dur="1000"/>
                                        <p:tgtEl>
                                          <p:spTgt spid="18"/>
                                        </p:tgtEl>
                                      </p:cBhvr>
                                    </p:animEffect>
                                    <p:anim calcmode="lin" valueType="num">
                                      <p:cBhvr>
                                        <p:cTn id="109" dur="1000" fill="hold"/>
                                        <p:tgtEl>
                                          <p:spTgt spid="18"/>
                                        </p:tgtEl>
                                        <p:attrNameLst>
                                          <p:attrName>ppt_x</p:attrName>
                                        </p:attrNameLst>
                                      </p:cBhvr>
                                      <p:tavLst>
                                        <p:tav tm="0">
                                          <p:val>
                                            <p:strVal val="#ppt_x"/>
                                          </p:val>
                                        </p:tav>
                                        <p:tav tm="100000">
                                          <p:val>
                                            <p:strVal val="#ppt_x"/>
                                          </p:val>
                                        </p:tav>
                                      </p:tavLst>
                                    </p:anim>
                                    <p:anim calcmode="lin" valueType="num">
                                      <p:cBhvr>
                                        <p:cTn id="110" dur="900" decel="100000" fill="hold"/>
                                        <p:tgtEl>
                                          <p:spTgt spid="18"/>
                                        </p:tgtEl>
                                        <p:attrNameLst>
                                          <p:attrName>ppt_y</p:attrName>
                                        </p:attrNameLst>
                                      </p:cBhvr>
                                      <p:tavLst>
                                        <p:tav tm="0">
                                          <p:val>
                                            <p:strVal val="#ppt_y+1"/>
                                          </p:val>
                                        </p:tav>
                                        <p:tav tm="100000">
                                          <p:val>
                                            <p:strVal val="#ppt_y-.03"/>
                                          </p:val>
                                        </p:tav>
                                      </p:tavLst>
                                    </p:anim>
                                    <p:anim calcmode="lin" valueType="num">
                                      <p:cBhvr>
                                        <p:cTn id="111"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par>
                                <p:cTn id="112" presetID="37" presetClass="entr" presetSubtype="0" fill="hold" grpId="0" nodeType="withEffect">
                                  <p:stCondLst>
                                    <p:cond delay="0"/>
                                  </p:stCondLst>
                                  <p:childTnLst>
                                    <p:set>
                                      <p:cBhvr>
                                        <p:cTn id="113" dur="1" fill="hold">
                                          <p:stCondLst>
                                            <p:cond delay="0"/>
                                          </p:stCondLst>
                                        </p:cTn>
                                        <p:tgtEl>
                                          <p:spTgt spid="21"/>
                                        </p:tgtEl>
                                        <p:attrNameLst>
                                          <p:attrName>style.visibility</p:attrName>
                                        </p:attrNameLst>
                                      </p:cBhvr>
                                      <p:to>
                                        <p:strVal val="visible"/>
                                      </p:to>
                                    </p:set>
                                    <p:animEffect transition="in" filter="fade">
                                      <p:cBhvr>
                                        <p:cTn id="114" dur="1000"/>
                                        <p:tgtEl>
                                          <p:spTgt spid="21"/>
                                        </p:tgtEl>
                                      </p:cBhvr>
                                    </p:animEffect>
                                    <p:anim calcmode="lin" valueType="num">
                                      <p:cBhvr>
                                        <p:cTn id="115" dur="1000" fill="hold"/>
                                        <p:tgtEl>
                                          <p:spTgt spid="21"/>
                                        </p:tgtEl>
                                        <p:attrNameLst>
                                          <p:attrName>ppt_x</p:attrName>
                                        </p:attrNameLst>
                                      </p:cBhvr>
                                      <p:tavLst>
                                        <p:tav tm="0">
                                          <p:val>
                                            <p:strVal val="#ppt_x"/>
                                          </p:val>
                                        </p:tav>
                                        <p:tav tm="100000">
                                          <p:val>
                                            <p:strVal val="#ppt_x"/>
                                          </p:val>
                                        </p:tav>
                                      </p:tavLst>
                                    </p:anim>
                                    <p:anim calcmode="lin" valueType="num">
                                      <p:cBhvr>
                                        <p:cTn id="116" dur="900" decel="100000" fill="hold"/>
                                        <p:tgtEl>
                                          <p:spTgt spid="21"/>
                                        </p:tgtEl>
                                        <p:attrNameLst>
                                          <p:attrName>ppt_y</p:attrName>
                                        </p:attrNameLst>
                                      </p:cBhvr>
                                      <p:tavLst>
                                        <p:tav tm="0">
                                          <p:val>
                                            <p:strVal val="#ppt_y+1"/>
                                          </p:val>
                                        </p:tav>
                                        <p:tav tm="100000">
                                          <p:val>
                                            <p:strVal val="#ppt_y-.03"/>
                                          </p:val>
                                        </p:tav>
                                      </p:tavLst>
                                    </p:anim>
                                    <p:anim calcmode="lin" valueType="num">
                                      <p:cBhvr>
                                        <p:cTn id="117"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par>
                                <p:cTn id="118" presetID="37"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1000"/>
                                        <p:tgtEl>
                                          <p:spTgt spid="22"/>
                                        </p:tgtEl>
                                      </p:cBhvr>
                                    </p:animEffect>
                                    <p:anim calcmode="lin" valueType="num">
                                      <p:cBhvr>
                                        <p:cTn id="121" dur="1000" fill="hold"/>
                                        <p:tgtEl>
                                          <p:spTgt spid="22"/>
                                        </p:tgtEl>
                                        <p:attrNameLst>
                                          <p:attrName>ppt_x</p:attrName>
                                        </p:attrNameLst>
                                      </p:cBhvr>
                                      <p:tavLst>
                                        <p:tav tm="0">
                                          <p:val>
                                            <p:strVal val="#ppt_x"/>
                                          </p:val>
                                        </p:tav>
                                        <p:tav tm="100000">
                                          <p:val>
                                            <p:strVal val="#ppt_x"/>
                                          </p:val>
                                        </p:tav>
                                      </p:tavLst>
                                    </p:anim>
                                    <p:anim calcmode="lin" valueType="num">
                                      <p:cBhvr>
                                        <p:cTn id="122" dur="900" decel="100000" fill="hold"/>
                                        <p:tgtEl>
                                          <p:spTgt spid="22"/>
                                        </p:tgtEl>
                                        <p:attrNameLst>
                                          <p:attrName>ppt_y</p:attrName>
                                        </p:attrNameLst>
                                      </p:cBhvr>
                                      <p:tavLst>
                                        <p:tav tm="0">
                                          <p:val>
                                            <p:strVal val="#ppt_y+1"/>
                                          </p:val>
                                        </p:tav>
                                        <p:tav tm="100000">
                                          <p:val>
                                            <p:strVal val="#ppt_y-.03"/>
                                          </p:val>
                                        </p:tav>
                                      </p:tavLst>
                                    </p:anim>
                                    <p:anim calcmode="lin" valueType="num">
                                      <p:cBhvr>
                                        <p:cTn id="123"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par>
                                <p:cTn id="124" presetID="37" presetClass="entr" presetSubtype="0" fill="hold" grpId="0" nodeType="withEffect">
                                  <p:stCondLst>
                                    <p:cond delay="0"/>
                                  </p:stCondLst>
                                  <p:childTnLst>
                                    <p:set>
                                      <p:cBhvr>
                                        <p:cTn id="125" dur="1" fill="hold">
                                          <p:stCondLst>
                                            <p:cond delay="0"/>
                                          </p:stCondLst>
                                        </p:cTn>
                                        <p:tgtEl>
                                          <p:spTgt spid="19"/>
                                        </p:tgtEl>
                                        <p:attrNameLst>
                                          <p:attrName>style.visibility</p:attrName>
                                        </p:attrNameLst>
                                      </p:cBhvr>
                                      <p:to>
                                        <p:strVal val="visible"/>
                                      </p:to>
                                    </p:set>
                                    <p:animEffect transition="in" filter="fade">
                                      <p:cBhvr>
                                        <p:cTn id="126" dur="1000"/>
                                        <p:tgtEl>
                                          <p:spTgt spid="19"/>
                                        </p:tgtEl>
                                      </p:cBhvr>
                                    </p:animEffect>
                                    <p:anim calcmode="lin" valueType="num">
                                      <p:cBhvr>
                                        <p:cTn id="127" dur="1000" fill="hold"/>
                                        <p:tgtEl>
                                          <p:spTgt spid="19"/>
                                        </p:tgtEl>
                                        <p:attrNameLst>
                                          <p:attrName>ppt_x</p:attrName>
                                        </p:attrNameLst>
                                      </p:cBhvr>
                                      <p:tavLst>
                                        <p:tav tm="0">
                                          <p:val>
                                            <p:strVal val="#ppt_x"/>
                                          </p:val>
                                        </p:tav>
                                        <p:tav tm="100000">
                                          <p:val>
                                            <p:strVal val="#ppt_x"/>
                                          </p:val>
                                        </p:tav>
                                      </p:tavLst>
                                    </p:anim>
                                    <p:anim calcmode="lin" valueType="num">
                                      <p:cBhvr>
                                        <p:cTn id="128" dur="900" decel="100000" fill="hold"/>
                                        <p:tgtEl>
                                          <p:spTgt spid="19"/>
                                        </p:tgtEl>
                                        <p:attrNameLst>
                                          <p:attrName>ppt_y</p:attrName>
                                        </p:attrNameLst>
                                      </p:cBhvr>
                                      <p:tavLst>
                                        <p:tav tm="0">
                                          <p:val>
                                            <p:strVal val="#ppt_y+1"/>
                                          </p:val>
                                        </p:tav>
                                        <p:tav tm="100000">
                                          <p:val>
                                            <p:strVal val="#ppt_y-.03"/>
                                          </p:val>
                                        </p:tav>
                                      </p:tavLst>
                                    </p:anim>
                                    <p:anim calcmode="lin" valueType="num">
                                      <p:cBhvr>
                                        <p:cTn id="129"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par>
                                <p:cTn id="130" presetID="37" presetClass="entr" presetSubtype="0" fill="hold" nodeType="withEffect">
                                  <p:stCondLst>
                                    <p:cond delay="0"/>
                                  </p:stCondLst>
                                  <p:childTnLst>
                                    <p:set>
                                      <p:cBhvr>
                                        <p:cTn id="131" dur="1" fill="hold">
                                          <p:stCondLst>
                                            <p:cond delay="0"/>
                                          </p:stCondLst>
                                        </p:cTn>
                                        <p:tgtEl>
                                          <p:spTgt spid="29"/>
                                        </p:tgtEl>
                                        <p:attrNameLst>
                                          <p:attrName>style.visibility</p:attrName>
                                        </p:attrNameLst>
                                      </p:cBhvr>
                                      <p:to>
                                        <p:strVal val="visible"/>
                                      </p:to>
                                    </p:set>
                                    <p:animEffect transition="in" filter="fade">
                                      <p:cBhvr>
                                        <p:cTn id="132" dur="1000"/>
                                        <p:tgtEl>
                                          <p:spTgt spid="29"/>
                                        </p:tgtEl>
                                      </p:cBhvr>
                                    </p:animEffect>
                                    <p:anim calcmode="lin" valueType="num">
                                      <p:cBhvr>
                                        <p:cTn id="133" dur="1000" fill="hold"/>
                                        <p:tgtEl>
                                          <p:spTgt spid="29"/>
                                        </p:tgtEl>
                                        <p:attrNameLst>
                                          <p:attrName>ppt_x</p:attrName>
                                        </p:attrNameLst>
                                      </p:cBhvr>
                                      <p:tavLst>
                                        <p:tav tm="0">
                                          <p:val>
                                            <p:strVal val="#ppt_x"/>
                                          </p:val>
                                        </p:tav>
                                        <p:tav tm="100000">
                                          <p:val>
                                            <p:strVal val="#ppt_x"/>
                                          </p:val>
                                        </p:tav>
                                      </p:tavLst>
                                    </p:anim>
                                    <p:anim calcmode="lin" valueType="num">
                                      <p:cBhvr>
                                        <p:cTn id="134" dur="900" decel="100000" fill="hold"/>
                                        <p:tgtEl>
                                          <p:spTgt spid="29"/>
                                        </p:tgtEl>
                                        <p:attrNameLst>
                                          <p:attrName>ppt_y</p:attrName>
                                        </p:attrNameLst>
                                      </p:cBhvr>
                                      <p:tavLst>
                                        <p:tav tm="0">
                                          <p:val>
                                            <p:strVal val="#ppt_y+1"/>
                                          </p:val>
                                        </p:tav>
                                        <p:tav tm="100000">
                                          <p:val>
                                            <p:strVal val="#ppt_y-.03"/>
                                          </p:val>
                                        </p:tav>
                                      </p:tavLst>
                                    </p:anim>
                                    <p:anim calcmode="lin" valueType="num">
                                      <p:cBhvr>
                                        <p:cTn id="135"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par>
                                <p:cTn id="136" presetID="37" presetClass="entr" presetSubtype="0" fill="hold" grpId="0" nodeType="withEffect">
                                  <p:stCondLst>
                                    <p:cond delay="0"/>
                                  </p:stCondLst>
                                  <p:childTnLst>
                                    <p:set>
                                      <p:cBhvr>
                                        <p:cTn id="137" dur="1" fill="hold">
                                          <p:stCondLst>
                                            <p:cond delay="0"/>
                                          </p:stCondLst>
                                        </p:cTn>
                                        <p:tgtEl>
                                          <p:spTgt spid="26"/>
                                        </p:tgtEl>
                                        <p:attrNameLst>
                                          <p:attrName>style.visibility</p:attrName>
                                        </p:attrNameLst>
                                      </p:cBhvr>
                                      <p:to>
                                        <p:strVal val="visible"/>
                                      </p:to>
                                    </p:set>
                                    <p:animEffect transition="in" filter="fade">
                                      <p:cBhvr>
                                        <p:cTn id="138" dur="1000"/>
                                        <p:tgtEl>
                                          <p:spTgt spid="26"/>
                                        </p:tgtEl>
                                      </p:cBhvr>
                                    </p:animEffect>
                                    <p:anim calcmode="lin" valueType="num">
                                      <p:cBhvr>
                                        <p:cTn id="139" dur="1000" fill="hold"/>
                                        <p:tgtEl>
                                          <p:spTgt spid="26"/>
                                        </p:tgtEl>
                                        <p:attrNameLst>
                                          <p:attrName>ppt_x</p:attrName>
                                        </p:attrNameLst>
                                      </p:cBhvr>
                                      <p:tavLst>
                                        <p:tav tm="0">
                                          <p:val>
                                            <p:strVal val="#ppt_x"/>
                                          </p:val>
                                        </p:tav>
                                        <p:tav tm="100000">
                                          <p:val>
                                            <p:strVal val="#ppt_x"/>
                                          </p:val>
                                        </p:tav>
                                      </p:tavLst>
                                    </p:anim>
                                    <p:anim calcmode="lin" valueType="num">
                                      <p:cBhvr>
                                        <p:cTn id="140" dur="900" decel="100000" fill="hold"/>
                                        <p:tgtEl>
                                          <p:spTgt spid="26"/>
                                        </p:tgtEl>
                                        <p:attrNameLst>
                                          <p:attrName>ppt_y</p:attrName>
                                        </p:attrNameLst>
                                      </p:cBhvr>
                                      <p:tavLst>
                                        <p:tav tm="0">
                                          <p:val>
                                            <p:strVal val="#ppt_y+1"/>
                                          </p:val>
                                        </p:tav>
                                        <p:tav tm="100000">
                                          <p:val>
                                            <p:strVal val="#ppt_y-.03"/>
                                          </p:val>
                                        </p:tav>
                                      </p:tavLst>
                                    </p:anim>
                                    <p:anim calcmode="lin" valueType="num">
                                      <p:cBhvr>
                                        <p:cTn id="141" dur="100" accel="100000" fill="hold">
                                          <p:stCondLst>
                                            <p:cond delay="900"/>
                                          </p:stCondLst>
                                        </p:cTn>
                                        <p:tgtEl>
                                          <p:spTgt spid="26"/>
                                        </p:tgtEl>
                                        <p:attrNameLst>
                                          <p:attrName>ppt_y</p:attrName>
                                        </p:attrNameLst>
                                      </p:cBhvr>
                                      <p:tavLst>
                                        <p:tav tm="0">
                                          <p:val>
                                            <p:strVal val="#ppt_y-.03"/>
                                          </p:val>
                                        </p:tav>
                                        <p:tav tm="100000">
                                          <p:val>
                                            <p:strVal val="#ppt_y"/>
                                          </p:val>
                                        </p:tav>
                                      </p:tavLst>
                                    </p:anim>
                                  </p:childTnLst>
                                </p:cTn>
                              </p:par>
                              <p:par>
                                <p:cTn id="142" presetID="37" presetClass="entr" presetSubtype="0" fill="hold" nodeType="withEffect">
                                  <p:stCondLst>
                                    <p:cond delay="0"/>
                                  </p:stCondLst>
                                  <p:childTnLst>
                                    <p:set>
                                      <p:cBhvr>
                                        <p:cTn id="143" dur="1" fill="hold">
                                          <p:stCondLst>
                                            <p:cond delay="0"/>
                                          </p:stCondLst>
                                        </p:cTn>
                                        <p:tgtEl>
                                          <p:spTgt spid="27"/>
                                        </p:tgtEl>
                                        <p:attrNameLst>
                                          <p:attrName>style.visibility</p:attrName>
                                        </p:attrNameLst>
                                      </p:cBhvr>
                                      <p:to>
                                        <p:strVal val="visible"/>
                                      </p:to>
                                    </p:set>
                                    <p:animEffect transition="in" filter="fade">
                                      <p:cBhvr>
                                        <p:cTn id="144" dur="1000"/>
                                        <p:tgtEl>
                                          <p:spTgt spid="27"/>
                                        </p:tgtEl>
                                      </p:cBhvr>
                                    </p:animEffect>
                                    <p:anim calcmode="lin" valueType="num">
                                      <p:cBhvr>
                                        <p:cTn id="145" dur="1000" fill="hold"/>
                                        <p:tgtEl>
                                          <p:spTgt spid="27"/>
                                        </p:tgtEl>
                                        <p:attrNameLst>
                                          <p:attrName>ppt_x</p:attrName>
                                        </p:attrNameLst>
                                      </p:cBhvr>
                                      <p:tavLst>
                                        <p:tav tm="0">
                                          <p:val>
                                            <p:strVal val="#ppt_x"/>
                                          </p:val>
                                        </p:tav>
                                        <p:tav tm="100000">
                                          <p:val>
                                            <p:strVal val="#ppt_x"/>
                                          </p:val>
                                        </p:tav>
                                      </p:tavLst>
                                    </p:anim>
                                    <p:anim calcmode="lin" valueType="num">
                                      <p:cBhvr>
                                        <p:cTn id="146" dur="900" decel="100000" fill="hold"/>
                                        <p:tgtEl>
                                          <p:spTgt spid="27"/>
                                        </p:tgtEl>
                                        <p:attrNameLst>
                                          <p:attrName>ppt_y</p:attrName>
                                        </p:attrNameLst>
                                      </p:cBhvr>
                                      <p:tavLst>
                                        <p:tav tm="0">
                                          <p:val>
                                            <p:strVal val="#ppt_y+1"/>
                                          </p:val>
                                        </p:tav>
                                        <p:tav tm="100000">
                                          <p:val>
                                            <p:strVal val="#ppt_y-.03"/>
                                          </p:val>
                                        </p:tav>
                                      </p:tavLst>
                                    </p:anim>
                                    <p:anim calcmode="lin" valueType="num">
                                      <p:cBhvr>
                                        <p:cTn id="147" dur="100" accel="100000" fill="hold">
                                          <p:stCondLst>
                                            <p:cond delay="900"/>
                                          </p:stCondLst>
                                        </p:cTn>
                                        <p:tgtEl>
                                          <p:spTgt spid="27"/>
                                        </p:tgtEl>
                                        <p:attrNameLst>
                                          <p:attrName>ppt_y</p:attrName>
                                        </p:attrNameLst>
                                      </p:cBhvr>
                                      <p:tavLst>
                                        <p:tav tm="0">
                                          <p:val>
                                            <p:strVal val="#ppt_y-.03"/>
                                          </p:val>
                                        </p:tav>
                                        <p:tav tm="100000">
                                          <p:val>
                                            <p:strVal val="#ppt_y"/>
                                          </p:val>
                                        </p:tav>
                                      </p:tavLst>
                                    </p:anim>
                                  </p:childTnLst>
                                </p:cTn>
                              </p:par>
                              <p:par>
                                <p:cTn id="148" presetID="37" presetClass="entr" presetSubtype="0" fill="hold" grpId="0" nodeType="withEffect">
                                  <p:stCondLst>
                                    <p:cond delay="0"/>
                                  </p:stCondLst>
                                  <p:childTnLst>
                                    <p:set>
                                      <p:cBhvr>
                                        <p:cTn id="149" dur="1" fill="hold">
                                          <p:stCondLst>
                                            <p:cond delay="0"/>
                                          </p:stCondLst>
                                        </p:cTn>
                                        <p:tgtEl>
                                          <p:spTgt spid="23"/>
                                        </p:tgtEl>
                                        <p:attrNameLst>
                                          <p:attrName>style.visibility</p:attrName>
                                        </p:attrNameLst>
                                      </p:cBhvr>
                                      <p:to>
                                        <p:strVal val="visible"/>
                                      </p:to>
                                    </p:set>
                                    <p:animEffect transition="in" filter="fade">
                                      <p:cBhvr>
                                        <p:cTn id="150" dur="1000"/>
                                        <p:tgtEl>
                                          <p:spTgt spid="23"/>
                                        </p:tgtEl>
                                      </p:cBhvr>
                                    </p:animEffect>
                                    <p:anim calcmode="lin" valueType="num">
                                      <p:cBhvr>
                                        <p:cTn id="151" dur="1000" fill="hold"/>
                                        <p:tgtEl>
                                          <p:spTgt spid="23"/>
                                        </p:tgtEl>
                                        <p:attrNameLst>
                                          <p:attrName>ppt_x</p:attrName>
                                        </p:attrNameLst>
                                      </p:cBhvr>
                                      <p:tavLst>
                                        <p:tav tm="0">
                                          <p:val>
                                            <p:strVal val="#ppt_x"/>
                                          </p:val>
                                        </p:tav>
                                        <p:tav tm="100000">
                                          <p:val>
                                            <p:strVal val="#ppt_x"/>
                                          </p:val>
                                        </p:tav>
                                      </p:tavLst>
                                    </p:anim>
                                    <p:anim calcmode="lin" valueType="num">
                                      <p:cBhvr>
                                        <p:cTn id="152" dur="900" decel="100000" fill="hold"/>
                                        <p:tgtEl>
                                          <p:spTgt spid="23"/>
                                        </p:tgtEl>
                                        <p:attrNameLst>
                                          <p:attrName>ppt_y</p:attrName>
                                        </p:attrNameLst>
                                      </p:cBhvr>
                                      <p:tavLst>
                                        <p:tav tm="0">
                                          <p:val>
                                            <p:strVal val="#ppt_y+1"/>
                                          </p:val>
                                        </p:tav>
                                        <p:tav tm="100000">
                                          <p:val>
                                            <p:strVal val="#ppt_y-.03"/>
                                          </p:val>
                                        </p:tav>
                                      </p:tavLst>
                                    </p:anim>
                                    <p:anim calcmode="lin" valueType="num">
                                      <p:cBhvr>
                                        <p:cTn id="153"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par>
                                <p:cTn id="154" presetID="37" presetClass="entr" presetSubtype="0" fill="hold" grpId="0" nodeType="withEffect">
                                  <p:stCondLst>
                                    <p:cond delay="0"/>
                                  </p:stCondLst>
                                  <p:childTnLst>
                                    <p:set>
                                      <p:cBhvr>
                                        <p:cTn id="155" dur="1" fill="hold">
                                          <p:stCondLst>
                                            <p:cond delay="0"/>
                                          </p:stCondLst>
                                        </p:cTn>
                                        <p:tgtEl>
                                          <p:spTgt spid="24"/>
                                        </p:tgtEl>
                                        <p:attrNameLst>
                                          <p:attrName>style.visibility</p:attrName>
                                        </p:attrNameLst>
                                      </p:cBhvr>
                                      <p:to>
                                        <p:strVal val="visible"/>
                                      </p:to>
                                    </p:set>
                                    <p:animEffect transition="in" filter="fade">
                                      <p:cBhvr>
                                        <p:cTn id="156" dur="1000"/>
                                        <p:tgtEl>
                                          <p:spTgt spid="24"/>
                                        </p:tgtEl>
                                      </p:cBhvr>
                                    </p:animEffect>
                                    <p:anim calcmode="lin" valueType="num">
                                      <p:cBhvr>
                                        <p:cTn id="157" dur="1000" fill="hold"/>
                                        <p:tgtEl>
                                          <p:spTgt spid="24"/>
                                        </p:tgtEl>
                                        <p:attrNameLst>
                                          <p:attrName>ppt_x</p:attrName>
                                        </p:attrNameLst>
                                      </p:cBhvr>
                                      <p:tavLst>
                                        <p:tav tm="0">
                                          <p:val>
                                            <p:strVal val="#ppt_x"/>
                                          </p:val>
                                        </p:tav>
                                        <p:tav tm="100000">
                                          <p:val>
                                            <p:strVal val="#ppt_x"/>
                                          </p:val>
                                        </p:tav>
                                      </p:tavLst>
                                    </p:anim>
                                    <p:anim calcmode="lin" valueType="num">
                                      <p:cBhvr>
                                        <p:cTn id="158" dur="900" decel="100000" fill="hold"/>
                                        <p:tgtEl>
                                          <p:spTgt spid="24"/>
                                        </p:tgtEl>
                                        <p:attrNameLst>
                                          <p:attrName>ppt_y</p:attrName>
                                        </p:attrNameLst>
                                      </p:cBhvr>
                                      <p:tavLst>
                                        <p:tav tm="0">
                                          <p:val>
                                            <p:strVal val="#ppt_y+1"/>
                                          </p:val>
                                        </p:tav>
                                        <p:tav tm="100000">
                                          <p:val>
                                            <p:strVal val="#ppt_y-.03"/>
                                          </p:val>
                                        </p:tav>
                                      </p:tavLst>
                                    </p:anim>
                                    <p:anim calcmode="lin" valueType="num">
                                      <p:cBhvr>
                                        <p:cTn id="159" dur="100" accel="100000" fill="hold">
                                          <p:stCondLst>
                                            <p:cond delay="900"/>
                                          </p:stCondLst>
                                        </p:cTn>
                                        <p:tgtEl>
                                          <p:spTgt spid="24"/>
                                        </p:tgtEl>
                                        <p:attrNameLst>
                                          <p:attrName>ppt_y</p:attrName>
                                        </p:attrNameLst>
                                      </p:cBhvr>
                                      <p:tavLst>
                                        <p:tav tm="0">
                                          <p:val>
                                            <p:strVal val="#ppt_y-.03"/>
                                          </p:val>
                                        </p:tav>
                                        <p:tav tm="100000">
                                          <p:val>
                                            <p:strVal val="#ppt_y"/>
                                          </p:val>
                                        </p:tav>
                                      </p:tavLst>
                                    </p:anim>
                                  </p:childTnLst>
                                </p:cTn>
                              </p:par>
                              <p:par>
                                <p:cTn id="160" presetID="37" presetClass="entr" presetSubtype="0" fill="hold" nodeType="withEffect">
                                  <p:stCondLst>
                                    <p:cond delay="0"/>
                                  </p:stCondLst>
                                  <p:childTnLst>
                                    <p:set>
                                      <p:cBhvr>
                                        <p:cTn id="161" dur="1" fill="hold">
                                          <p:stCondLst>
                                            <p:cond delay="0"/>
                                          </p:stCondLst>
                                        </p:cTn>
                                        <p:tgtEl>
                                          <p:spTgt spid="28"/>
                                        </p:tgtEl>
                                        <p:attrNameLst>
                                          <p:attrName>style.visibility</p:attrName>
                                        </p:attrNameLst>
                                      </p:cBhvr>
                                      <p:to>
                                        <p:strVal val="visible"/>
                                      </p:to>
                                    </p:set>
                                    <p:animEffect transition="in" filter="fade">
                                      <p:cBhvr>
                                        <p:cTn id="162" dur="1000"/>
                                        <p:tgtEl>
                                          <p:spTgt spid="28"/>
                                        </p:tgtEl>
                                      </p:cBhvr>
                                    </p:animEffect>
                                    <p:anim calcmode="lin" valueType="num">
                                      <p:cBhvr>
                                        <p:cTn id="163" dur="1000" fill="hold"/>
                                        <p:tgtEl>
                                          <p:spTgt spid="28"/>
                                        </p:tgtEl>
                                        <p:attrNameLst>
                                          <p:attrName>ppt_x</p:attrName>
                                        </p:attrNameLst>
                                      </p:cBhvr>
                                      <p:tavLst>
                                        <p:tav tm="0">
                                          <p:val>
                                            <p:strVal val="#ppt_x"/>
                                          </p:val>
                                        </p:tav>
                                        <p:tav tm="100000">
                                          <p:val>
                                            <p:strVal val="#ppt_x"/>
                                          </p:val>
                                        </p:tav>
                                      </p:tavLst>
                                    </p:anim>
                                    <p:anim calcmode="lin" valueType="num">
                                      <p:cBhvr>
                                        <p:cTn id="164" dur="900" decel="100000" fill="hold"/>
                                        <p:tgtEl>
                                          <p:spTgt spid="28"/>
                                        </p:tgtEl>
                                        <p:attrNameLst>
                                          <p:attrName>ppt_y</p:attrName>
                                        </p:attrNameLst>
                                      </p:cBhvr>
                                      <p:tavLst>
                                        <p:tav tm="0">
                                          <p:val>
                                            <p:strVal val="#ppt_y+1"/>
                                          </p:val>
                                        </p:tav>
                                        <p:tav tm="100000">
                                          <p:val>
                                            <p:strVal val="#ppt_y-.03"/>
                                          </p:val>
                                        </p:tav>
                                      </p:tavLst>
                                    </p:anim>
                                    <p:anim calcmode="lin" valueType="num">
                                      <p:cBhvr>
                                        <p:cTn id="165"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par>
                                <p:cTn id="166" presetID="37" presetClass="entr" presetSubtype="0" fill="hold" grpId="0" nodeType="withEffect">
                                  <p:stCondLst>
                                    <p:cond delay="0"/>
                                  </p:stCondLst>
                                  <p:childTnLst>
                                    <p:set>
                                      <p:cBhvr>
                                        <p:cTn id="167" dur="1" fill="hold">
                                          <p:stCondLst>
                                            <p:cond delay="0"/>
                                          </p:stCondLst>
                                        </p:cTn>
                                        <p:tgtEl>
                                          <p:spTgt spid="25"/>
                                        </p:tgtEl>
                                        <p:attrNameLst>
                                          <p:attrName>style.visibility</p:attrName>
                                        </p:attrNameLst>
                                      </p:cBhvr>
                                      <p:to>
                                        <p:strVal val="visible"/>
                                      </p:to>
                                    </p:set>
                                    <p:animEffect transition="in" filter="fade">
                                      <p:cBhvr>
                                        <p:cTn id="168" dur="1000"/>
                                        <p:tgtEl>
                                          <p:spTgt spid="25"/>
                                        </p:tgtEl>
                                      </p:cBhvr>
                                    </p:animEffect>
                                    <p:anim calcmode="lin" valueType="num">
                                      <p:cBhvr>
                                        <p:cTn id="169" dur="1000" fill="hold"/>
                                        <p:tgtEl>
                                          <p:spTgt spid="25"/>
                                        </p:tgtEl>
                                        <p:attrNameLst>
                                          <p:attrName>ppt_x</p:attrName>
                                        </p:attrNameLst>
                                      </p:cBhvr>
                                      <p:tavLst>
                                        <p:tav tm="0">
                                          <p:val>
                                            <p:strVal val="#ppt_x"/>
                                          </p:val>
                                        </p:tav>
                                        <p:tav tm="100000">
                                          <p:val>
                                            <p:strVal val="#ppt_x"/>
                                          </p:val>
                                        </p:tav>
                                      </p:tavLst>
                                    </p:anim>
                                    <p:anim calcmode="lin" valueType="num">
                                      <p:cBhvr>
                                        <p:cTn id="170" dur="900" decel="100000" fill="hold"/>
                                        <p:tgtEl>
                                          <p:spTgt spid="25"/>
                                        </p:tgtEl>
                                        <p:attrNameLst>
                                          <p:attrName>ppt_y</p:attrName>
                                        </p:attrNameLst>
                                      </p:cBhvr>
                                      <p:tavLst>
                                        <p:tav tm="0">
                                          <p:val>
                                            <p:strVal val="#ppt_y+1"/>
                                          </p:val>
                                        </p:tav>
                                        <p:tav tm="100000">
                                          <p:val>
                                            <p:strVal val="#ppt_y-.03"/>
                                          </p:val>
                                        </p:tav>
                                      </p:tavLst>
                                    </p:anim>
                                    <p:anim calcmode="lin" valueType="num">
                                      <p:cBhvr>
                                        <p:cTn id="171" dur="100" accel="100000" fill="hold">
                                          <p:stCondLst>
                                            <p:cond delay="900"/>
                                          </p:stCondLst>
                                        </p:cTn>
                                        <p:tgtEl>
                                          <p:spTgt spid="25"/>
                                        </p:tgtEl>
                                        <p:attrNameLst>
                                          <p:attrName>ppt_y</p:attrName>
                                        </p:attrNameLst>
                                      </p:cBhvr>
                                      <p:tavLst>
                                        <p:tav tm="0">
                                          <p:val>
                                            <p:strVal val="#ppt_y-.03"/>
                                          </p:val>
                                        </p:tav>
                                        <p:tav tm="100000">
                                          <p:val>
                                            <p:strVal val="#ppt_y"/>
                                          </p:val>
                                        </p:tav>
                                      </p:tavLst>
                                    </p:anim>
                                  </p:childTnLst>
                                </p:cTn>
                              </p:par>
                              <p:par>
                                <p:cTn id="172" presetID="37" presetClass="entr" presetSubtype="0" fill="hold" grpId="0" nodeType="withEffect">
                                  <p:stCondLst>
                                    <p:cond delay="0"/>
                                  </p:stCondLst>
                                  <p:childTnLst>
                                    <p:set>
                                      <p:cBhvr>
                                        <p:cTn id="173" dur="1" fill="hold">
                                          <p:stCondLst>
                                            <p:cond delay="0"/>
                                          </p:stCondLst>
                                        </p:cTn>
                                        <p:tgtEl>
                                          <p:spTgt spid="15"/>
                                        </p:tgtEl>
                                        <p:attrNameLst>
                                          <p:attrName>style.visibility</p:attrName>
                                        </p:attrNameLst>
                                      </p:cBhvr>
                                      <p:to>
                                        <p:strVal val="visible"/>
                                      </p:to>
                                    </p:set>
                                    <p:animEffect transition="in" filter="fade">
                                      <p:cBhvr>
                                        <p:cTn id="174" dur="1000"/>
                                        <p:tgtEl>
                                          <p:spTgt spid="15"/>
                                        </p:tgtEl>
                                      </p:cBhvr>
                                    </p:animEffect>
                                    <p:anim calcmode="lin" valueType="num">
                                      <p:cBhvr>
                                        <p:cTn id="175" dur="1000" fill="hold"/>
                                        <p:tgtEl>
                                          <p:spTgt spid="15"/>
                                        </p:tgtEl>
                                        <p:attrNameLst>
                                          <p:attrName>ppt_x</p:attrName>
                                        </p:attrNameLst>
                                      </p:cBhvr>
                                      <p:tavLst>
                                        <p:tav tm="0">
                                          <p:val>
                                            <p:strVal val="#ppt_x"/>
                                          </p:val>
                                        </p:tav>
                                        <p:tav tm="100000">
                                          <p:val>
                                            <p:strVal val="#ppt_x"/>
                                          </p:val>
                                        </p:tav>
                                      </p:tavLst>
                                    </p:anim>
                                    <p:anim calcmode="lin" valueType="num">
                                      <p:cBhvr>
                                        <p:cTn id="176" dur="900" decel="100000" fill="hold"/>
                                        <p:tgtEl>
                                          <p:spTgt spid="15"/>
                                        </p:tgtEl>
                                        <p:attrNameLst>
                                          <p:attrName>ppt_y</p:attrName>
                                        </p:attrNameLst>
                                      </p:cBhvr>
                                      <p:tavLst>
                                        <p:tav tm="0">
                                          <p:val>
                                            <p:strVal val="#ppt_y+1"/>
                                          </p:val>
                                        </p:tav>
                                        <p:tav tm="100000">
                                          <p:val>
                                            <p:strVal val="#ppt_y-.03"/>
                                          </p:val>
                                        </p:tav>
                                      </p:tavLst>
                                    </p:anim>
                                    <p:anim calcmode="lin" valueType="num">
                                      <p:cBhvr>
                                        <p:cTn id="177"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178" presetID="37" presetClass="entr" presetSubtype="0" fill="hold" grpId="0" nodeType="withEffect">
                                  <p:stCondLst>
                                    <p:cond delay="0"/>
                                  </p:stCondLst>
                                  <p:childTnLst>
                                    <p:set>
                                      <p:cBhvr>
                                        <p:cTn id="179" dur="1" fill="hold">
                                          <p:stCondLst>
                                            <p:cond delay="0"/>
                                          </p:stCondLst>
                                        </p:cTn>
                                        <p:tgtEl>
                                          <p:spTgt spid="10"/>
                                        </p:tgtEl>
                                        <p:attrNameLst>
                                          <p:attrName>style.visibility</p:attrName>
                                        </p:attrNameLst>
                                      </p:cBhvr>
                                      <p:to>
                                        <p:strVal val="visible"/>
                                      </p:to>
                                    </p:set>
                                    <p:animEffect transition="in" filter="fade">
                                      <p:cBhvr>
                                        <p:cTn id="180" dur="1000"/>
                                        <p:tgtEl>
                                          <p:spTgt spid="10"/>
                                        </p:tgtEl>
                                      </p:cBhvr>
                                    </p:animEffect>
                                    <p:anim calcmode="lin" valueType="num">
                                      <p:cBhvr>
                                        <p:cTn id="181" dur="1000" fill="hold"/>
                                        <p:tgtEl>
                                          <p:spTgt spid="10"/>
                                        </p:tgtEl>
                                        <p:attrNameLst>
                                          <p:attrName>ppt_x</p:attrName>
                                        </p:attrNameLst>
                                      </p:cBhvr>
                                      <p:tavLst>
                                        <p:tav tm="0">
                                          <p:val>
                                            <p:strVal val="#ppt_x"/>
                                          </p:val>
                                        </p:tav>
                                        <p:tav tm="100000">
                                          <p:val>
                                            <p:strVal val="#ppt_x"/>
                                          </p:val>
                                        </p:tav>
                                      </p:tavLst>
                                    </p:anim>
                                    <p:anim calcmode="lin" valueType="num">
                                      <p:cBhvr>
                                        <p:cTn id="182" dur="900" decel="100000" fill="hold"/>
                                        <p:tgtEl>
                                          <p:spTgt spid="10"/>
                                        </p:tgtEl>
                                        <p:attrNameLst>
                                          <p:attrName>ppt_y</p:attrName>
                                        </p:attrNameLst>
                                      </p:cBhvr>
                                      <p:tavLst>
                                        <p:tav tm="0">
                                          <p:val>
                                            <p:strVal val="#ppt_y+1"/>
                                          </p:val>
                                        </p:tav>
                                        <p:tav tm="100000">
                                          <p:val>
                                            <p:strVal val="#ppt_y-.03"/>
                                          </p:val>
                                        </p:tav>
                                      </p:tavLst>
                                    </p:anim>
                                    <p:anim calcmode="lin" valueType="num">
                                      <p:cBhvr>
                                        <p:cTn id="183"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par>
                                <p:cTn id="184" presetID="37" presetClass="entr" presetSubtype="0" fill="hold" grpId="0" nodeType="withEffect">
                                  <p:stCondLst>
                                    <p:cond delay="0"/>
                                  </p:stCondLst>
                                  <p:childTnLst>
                                    <p:set>
                                      <p:cBhvr>
                                        <p:cTn id="185" dur="1" fill="hold">
                                          <p:stCondLst>
                                            <p:cond delay="0"/>
                                          </p:stCondLst>
                                        </p:cTn>
                                        <p:tgtEl>
                                          <p:spTgt spid="16"/>
                                        </p:tgtEl>
                                        <p:attrNameLst>
                                          <p:attrName>style.visibility</p:attrName>
                                        </p:attrNameLst>
                                      </p:cBhvr>
                                      <p:to>
                                        <p:strVal val="visible"/>
                                      </p:to>
                                    </p:set>
                                    <p:animEffect transition="in" filter="fade">
                                      <p:cBhvr>
                                        <p:cTn id="186" dur="1000"/>
                                        <p:tgtEl>
                                          <p:spTgt spid="16"/>
                                        </p:tgtEl>
                                      </p:cBhvr>
                                    </p:animEffect>
                                    <p:anim calcmode="lin" valueType="num">
                                      <p:cBhvr>
                                        <p:cTn id="187" dur="1000" fill="hold"/>
                                        <p:tgtEl>
                                          <p:spTgt spid="16"/>
                                        </p:tgtEl>
                                        <p:attrNameLst>
                                          <p:attrName>ppt_x</p:attrName>
                                        </p:attrNameLst>
                                      </p:cBhvr>
                                      <p:tavLst>
                                        <p:tav tm="0">
                                          <p:val>
                                            <p:strVal val="#ppt_x"/>
                                          </p:val>
                                        </p:tav>
                                        <p:tav tm="100000">
                                          <p:val>
                                            <p:strVal val="#ppt_x"/>
                                          </p:val>
                                        </p:tav>
                                      </p:tavLst>
                                    </p:anim>
                                    <p:anim calcmode="lin" valueType="num">
                                      <p:cBhvr>
                                        <p:cTn id="188" dur="900" decel="100000" fill="hold"/>
                                        <p:tgtEl>
                                          <p:spTgt spid="16"/>
                                        </p:tgtEl>
                                        <p:attrNameLst>
                                          <p:attrName>ppt_y</p:attrName>
                                        </p:attrNameLst>
                                      </p:cBhvr>
                                      <p:tavLst>
                                        <p:tav tm="0">
                                          <p:val>
                                            <p:strVal val="#ppt_y+1"/>
                                          </p:val>
                                        </p:tav>
                                        <p:tav tm="100000">
                                          <p:val>
                                            <p:strVal val="#ppt_y-.03"/>
                                          </p:val>
                                        </p:tav>
                                      </p:tavLst>
                                    </p:anim>
                                    <p:anim calcmode="lin" valueType="num">
                                      <p:cBhvr>
                                        <p:cTn id="189"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190" presetID="37" presetClass="entr" presetSubtype="0" fill="hold" nodeType="withEffect">
                                  <p:stCondLst>
                                    <p:cond delay="0"/>
                                  </p:stCondLst>
                                  <p:childTnLst>
                                    <p:set>
                                      <p:cBhvr>
                                        <p:cTn id="191" dur="1" fill="hold">
                                          <p:stCondLst>
                                            <p:cond delay="0"/>
                                          </p:stCondLst>
                                        </p:cTn>
                                        <p:tgtEl>
                                          <p:spTgt spid="32"/>
                                        </p:tgtEl>
                                        <p:attrNameLst>
                                          <p:attrName>style.visibility</p:attrName>
                                        </p:attrNameLst>
                                      </p:cBhvr>
                                      <p:to>
                                        <p:strVal val="visible"/>
                                      </p:to>
                                    </p:set>
                                    <p:animEffect transition="in" filter="fade">
                                      <p:cBhvr>
                                        <p:cTn id="192" dur="1000"/>
                                        <p:tgtEl>
                                          <p:spTgt spid="32"/>
                                        </p:tgtEl>
                                      </p:cBhvr>
                                    </p:animEffect>
                                    <p:anim calcmode="lin" valueType="num">
                                      <p:cBhvr>
                                        <p:cTn id="193" dur="1000" fill="hold"/>
                                        <p:tgtEl>
                                          <p:spTgt spid="32"/>
                                        </p:tgtEl>
                                        <p:attrNameLst>
                                          <p:attrName>ppt_x</p:attrName>
                                        </p:attrNameLst>
                                      </p:cBhvr>
                                      <p:tavLst>
                                        <p:tav tm="0">
                                          <p:val>
                                            <p:strVal val="#ppt_x"/>
                                          </p:val>
                                        </p:tav>
                                        <p:tav tm="100000">
                                          <p:val>
                                            <p:strVal val="#ppt_x"/>
                                          </p:val>
                                        </p:tav>
                                      </p:tavLst>
                                    </p:anim>
                                    <p:anim calcmode="lin" valueType="num">
                                      <p:cBhvr>
                                        <p:cTn id="194" dur="900" decel="100000" fill="hold"/>
                                        <p:tgtEl>
                                          <p:spTgt spid="32"/>
                                        </p:tgtEl>
                                        <p:attrNameLst>
                                          <p:attrName>ppt_y</p:attrName>
                                        </p:attrNameLst>
                                      </p:cBhvr>
                                      <p:tavLst>
                                        <p:tav tm="0">
                                          <p:val>
                                            <p:strVal val="#ppt_y+1"/>
                                          </p:val>
                                        </p:tav>
                                        <p:tav tm="100000">
                                          <p:val>
                                            <p:strVal val="#ppt_y-.03"/>
                                          </p:val>
                                        </p:tav>
                                      </p:tavLst>
                                    </p:anim>
                                    <p:anim calcmode="lin" valueType="num">
                                      <p:cBhvr>
                                        <p:cTn id="195" dur="100" accel="100000" fill="hold">
                                          <p:stCondLst>
                                            <p:cond delay="900"/>
                                          </p:stCondLst>
                                        </p:cTn>
                                        <p:tgtEl>
                                          <p:spTgt spid="32"/>
                                        </p:tgtEl>
                                        <p:attrNameLst>
                                          <p:attrName>ppt_y</p:attrName>
                                        </p:attrNameLst>
                                      </p:cBhvr>
                                      <p:tavLst>
                                        <p:tav tm="0">
                                          <p:val>
                                            <p:strVal val="#ppt_y-.03"/>
                                          </p:val>
                                        </p:tav>
                                        <p:tav tm="100000">
                                          <p:val>
                                            <p:strVal val="#ppt_y"/>
                                          </p:val>
                                        </p:tav>
                                      </p:tavLst>
                                    </p:anim>
                                  </p:childTnLst>
                                </p:cTn>
                              </p:par>
                              <p:par>
                                <p:cTn id="196" presetID="37" presetClass="entr" presetSubtype="0" fill="hold" nodeType="withEffect">
                                  <p:stCondLst>
                                    <p:cond delay="0"/>
                                  </p:stCondLst>
                                  <p:childTnLst>
                                    <p:set>
                                      <p:cBhvr>
                                        <p:cTn id="197" dur="1" fill="hold">
                                          <p:stCondLst>
                                            <p:cond delay="0"/>
                                          </p:stCondLst>
                                        </p:cTn>
                                        <p:tgtEl>
                                          <p:spTgt spid="33"/>
                                        </p:tgtEl>
                                        <p:attrNameLst>
                                          <p:attrName>style.visibility</p:attrName>
                                        </p:attrNameLst>
                                      </p:cBhvr>
                                      <p:to>
                                        <p:strVal val="visible"/>
                                      </p:to>
                                    </p:set>
                                    <p:animEffect transition="in" filter="fade">
                                      <p:cBhvr>
                                        <p:cTn id="198" dur="1000"/>
                                        <p:tgtEl>
                                          <p:spTgt spid="33"/>
                                        </p:tgtEl>
                                      </p:cBhvr>
                                    </p:animEffect>
                                    <p:anim calcmode="lin" valueType="num">
                                      <p:cBhvr>
                                        <p:cTn id="199" dur="1000" fill="hold"/>
                                        <p:tgtEl>
                                          <p:spTgt spid="33"/>
                                        </p:tgtEl>
                                        <p:attrNameLst>
                                          <p:attrName>ppt_x</p:attrName>
                                        </p:attrNameLst>
                                      </p:cBhvr>
                                      <p:tavLst>
                                        <p:tav tm="0">
                                          <p:val>
                                            <p:strVal val="#ppt_x"/>
                                          </p:val>
                                        </p:tav>
                                        <p:tav tm="100000">
                                          <p:val>
                                            <p:strVal val="#ppt_x"/>
                                          </p:val>
                                        </p:tav>
                                      </p:tavLst>
                                    </p:anim>
                                    <p:anim calcmode="lin" valueType="num">
                                      <p:cBhvr>
                                        <p:cTn id="200" dur="900" decel="100000" fill="hold"/>
                                        <p:tgtEl>
                                          <p:spTgt spid="33"/>
                                        </p:tgtEl>
                                        <p:attrNameLst>
                                          <p:attrName>ppt_y</p:attrName>
                                        </p:attrNameLst>
                                      </p:cBhvr>
                                      <p:tavLst>
                                        <p:tav tm="0">
                                          <p:val>
                                            <p:strVal val="#ppt_y+1"/>
                                          </p:val>
                                        </p:tav>
                                        <p:tav tm="100000">
                                          <p:val>
                                            <p:strVal val="#ppt_y-.03"/>
                                          </p:val>
                                        </p:tav>
                                      </p:tavLst>
                                    </p:anim>
                                    <p:anim calcmode="lin" valueType="num">
                                      <p:cBhvr>
                                        <p:cTn id="201"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par>
                    <p:cTn id="202" fill="hold">
                      <p:stCondLst>
                        <p:cond delay="indefinite"/>
                      </p:stCondLst>
                      <p:childTnLst>
                        <p:par>
                          <p:cTn id="203" fill="hold">
                            <p:stCondLst>
                              <p:cond delay="0"/>
                            </p:stCondLst>
                            <p:childTnLst>
                              <p:par>
                                <p:cTn id="204" presetID="37" presetClass="entr" presetSubtype="0" fill="hold" grpId="0" nodeType="clickEffect">
                                  <p:stCondLst>
                                    <p:cond delay="0"/>
                                  </p:stCondLst>
                                  <p:childTnLst>
                                    <p:set>
                                      <p:cBhvr>
                                        <p:cTn id="205" dur="1" fill="hold">
                                          <p:stCondLst>
                                            <p:cond delay="0"/>
                                          </p:stCondLst>
                                        </p:cTn>
                                        <p:tgtEl>
                                          <p:spTgt spid="40"/>
                                        </p:tgtEl>
                                        <p:attrNameLst>
                                          <p:attrName>style.visibility</p:attrName>
                                        </p:attrNameLst>
                                      </p:cBhvr>
                                      <p:to>
                                        <p:strVal val="visible"/>
                                      </p:to>
                                    </p:set>
                                    <p:animEffect transition="in" filter="fade">
                                      <p:cBhvr>
                                        <p:cTn id="206" dur="1000"/>
                                        <p:tgtEl>
                                          <p:spTgt spid="40"/>
                                        </p:tgtEl>
                                      </p:cBhvr>
                                    </p:animEffect>
                                    <p:anim calcmode="lin" valueType="num">
                                      <p:cBhvr>
                                        <p:cTn id="207" dur="1000" fill="hold"/>
                                        <p:tgtEl>
                                          <p:spTgt spid="40"/>
                                        </p:tgtEl>
                                        <p:attrNameLst>
                                          <p:attrName>ppt_x</p:attrName>
                                        </p:attrNameLst>
                                      </p:cBhvr>
                                      <p:tavLst>
                                        <p:tav tm="0">
                                          <p:val>
                                            <p:strVal val="#ppt_x"/>
                                          </p:val>
                                        </p:tav>
                                        <p:tav tm="100000">
                                          <p:val>
                                            <p:strVal val="#ppt_x"/>
                                          </p:val>
                                        </p:tav>
                                      </p:tavLst>
                                    </p:anim>
                                    <p:anim calcmode="lin" valueType="num">
                                      <p:cBhvr>
                                        <p:cTn id="208" dur="900" decel="100000" fill="hold"/>
                                        <p:tgtEl>
                                          <p:spTgt spid="40"/>
                                        </p:tgtEl>
                                        <p:attrNameLst>
                                          <p:attrName>ppt_y</p:attrName>
                                        </p:attrNameLst>
                                      </p:cBhvr>
                                      <p:tavLst>
                                        <p:tav tm="0">
                                          <p:val>
                                            <p:strVal val="#ppt_y+1"/>
                                          </p:val>
                                        </p:tav>
                                        <p:tav tm="100000">
                                          <p:val>
                                            <p:strVal val="#ppt_y-.03"/>
                                          </p:val>
                                        </p:tav>
                                      </p:tavLst>
                                    </p:anim>
                                    <p:anim calcmode="lin" valueType="num">
                                      <p:cBhvr>
                                        <p:cTn id="209"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210" presetID="37" presetClass="entr" presetSubtype="0" fill="hold" grpId="0" nodeType="withEffect">
                                  <p:stCondLst>
                                    <p:cond delay="0"/>
                                  </p:stCondLst>
                                  <p:childTnLst>
                                    <p:set>
                                      <p:cBhvr>
                                        <p:cTn id="211" dur="1" fill="hold">
                                          <p:stCondLst>
                                            <p:cond delay="0"/>
                                          </p:stCondLst>
                                        </p:cTn>
                                        <p:tgtEl>
                                          <p:spTgt spid="41"/>
                                        </p:tgtEl>
                                        <p:attrNameLst>
                                          <p:attrName>style.visibility</p:attrName>
                                        </p:attrNameLst>
                                      </p:cBhvr>
                                      <p:to>
                                        <p:strVal val="visible"/>
                                      </p:to>
                                    </p:set>
                                    <p:animEffect transition="in" filter="fade">
                                      <p:cBhvr>
                                        <p:cTn id="212" dur="1000"/>
                                        <p:tgtEl>
                                          <p:spTgt spid="41"/>
                                        </p:tgtEl>
                                      </p:cBhvr>
                                    </p:animEffect>
                                    <p:anim calcmode="lin" valueType="num">
                                      <p:cBhvr>
                                        <p:cTn id="213" dur="1000" fill="hold"/>
                                        <p:tgtEl>
                                          <p:spTgt spid="41"/>
                                        </p:tgtEl>
                                        <p:attrNameLst>
                                          <p:attrName>ppt_x</p:attrName>
                                        </p:attrNameLst>
                                      </p:cBhvr>
                                      <p:tavLst>
                                        <p:tav tm="0">
                                          <p:val>
                                            <p:strVal val="#ppt_x"/>
                                          </p:val>
                                        </p:tav>
                                        <p:tav tm="100000">
                                          <p:val>
                                            <p:strVal val="#ppt_x"/>
                                          </p:val>
                                        </p:tav>
                                      </p:tavLst>
                                    </p:anim>
                                    <p:anim calcmode="lin" valueType="num">
                                      <p:cBhvr>
                                        <p:cTn id="214" dur="900" decel="100000" fill="hold"/>
                                        <p:tgtEl>
                                          <p:spTgt spid="41"/>
                                        </p:tgtEl>
                                        <p:attrNameLst>
                                          <p:attrName>ppt_y</p:attrName>
                                        </p:attrNameLst>
                                      </p:cBhvr>
                                      <p:tavLst>
                                        <p:tav tm="0">
                                          <p:val>
                                            <p:strVal val="#ppt_y+1"/>
                                          </p:val>
                                        </p:tav>
                                        <p:tav tm="100000">
                                          <p:val>
                                            <p:strVal val="#ppt_y-.03"/>
                                          </p:val>
                                        </p:tav>
                                      </p:tavLst>
                                    </p:anim>
                                    <p:anim calcmode="lin" valueType="num">
                                      <p:cBhvr>
                                        <p:cTn id="215" dur="100" accel="100000" fill="hold">
                                          <p:stCondLst>
                                            <p:cond delay="900"/>
                                          </p:stCondLst>
                                        </p:cTn>
                                        <p:tgtEl>
                                          <p:spTgt spid="41"/>
                                        </p:tgtEl>
                                        <p:attrNameLst>
                                          <p:attrName>ppt_y</p:attrName>
                                        </p:attrNameLst>
                                      </p:cBhvr>
                                      <p:tavLst>
                                        <p:tav tm="0">
                                          <p:val>
                                            <p:strVal val="#ppt_y-.03"/>
                                          </p:val>
                                        </p:tav>
                                        <p:tav tm="100000">
                                          <p:val>
                                            <p:strVal val="#ppt_y"/>
                                          </p:val>
                                        </p:tav>
                                      </p:tavLst>
                                    </p:anim>
                                  </p:childTnLst>
                                </p:cTn>
                              </p:par>
                              <p:par>
                                <p:cTn id="216" presetID="37" presetClass="entr" presetSubtype="0" fill="hold" nodeType="withEffect">
                                  <p:stCondLst>
                                    <p:cond delay="0"/>
                                  </p:stCondLst>
                                  <p:childTnLst>
                                    <p:set>
                                      <p:cBhvr>
                                        <p:cTn id="217" dur="1" fill="hold">
                                          <p:stCondLst>
                                            <p:cond delay="0"/>
                                          </p:stCondLst>
                                        </p:cTn>
                                        <p:tgtEl>
                                          <p:spTgt spid="42"/>
                                        </p:tgtEl>
                                        <p:attrNameLst>
                                          <p:attrName>style.visibility</p:attrName>
                                        </p:attrNameLst>
                                      </p:cBhvr>
                                      <p:to>
                                        <p:strVal val="visible"/>
                                      </p:to>
                                    </p:set>
                                    <p:animEffect transition="in" filter="fade">
                                      <p:cBhvr>
                                        <p:cTn id="218" dur="1000"/>
                                        <p:tgtEl>
                                          <p:spTgt spid="42"/>
                                        </p:tgtEl>
                                      </p:cBhvr>
                                    </p:animEffect>
                                    <p:anim calcmode="lin" valueType="num">
                                      <p:cBhvr>
                                        <p:cTn id="219" dur="1000" fill="hold"/>
                                        <p:tgtEl>
                                          <p:spTgt spid="42"/>
                                        </p:tgtEl>
                                        <p:attrNameLst>
                                          <p:attrName>ppt_x</p:attrName>
                                        </p:attrNameLst>
                                      </p:cBhvr>
                                      <p:tavLst>
                                        <p:tav tm="0">
                                          <p:val>
                                            <p:strVal val="#ppt_x"/>
                                          </p:val>
                                        </p:tav>
                                        <p:tav tm="100000">
                                          <p:val>
                                            <p:strVal val="#ppt_x"/>
                                          </p:val>
                                        </p:tav>
                                      </p:tavLst>
                                    </p:anim>
                                    <p:anim calcmode="lin" valueType="num">
                                      <p:cBhvr>
                                        <p:cTn id="220" dur="900" decel="100000" fill="hold"/>
                                        <p:tgtEl>
                                          <p:spTgt spid="42"/>
                                        </p:tgtEl>
                                        <p:attrNameLst>
                                          <p:attrName>ppt_y</p:attrName>
                                        </p:attrNameLst>
                                      </p:cBhvr>
                                      <p:tavLst>
                                        <p:tav tm="0">
                                          <p:val>
                                            <p:strVal val="#ppt_y+1"/>
                                          </p:val>
                                        </p:tav>
                                        <p:tav tm="100000">
                                          <p:val>
                                            <p:strVal val="#ppt_y-.03"/>
                                          </p:val>
                                        </p:tav>
                                      </p:tavLst>
                                    </p:anim>
                                    <p:anim calcmode="lin" valueType="num">
                                      <p:cBhvr>
                                        <p:cTn id="221" dur="100" accel="100000" fill="hold">
                                          <p:stCondLst>
                                            <p:cond delay="900"/>
                                          </p:stCondLst>
                                        </p:cTn>
                                        <p:tgtEl>
                                          <p:spTgt spid="42"/>
                                        </p:tgtEl>
                                        <p:attrNameLst>
                                          <p:attrName>ppt_y</p:attrName>
                                        </p:attrNameLst>
                                      </p:cBhvr>
                                      <p:tavLst>
                                        <p:tav tm="0">
                                          <p:val>
                                            <p:strVal val="#ppt_y-.03"/>
                                          </p:val>
                                        </p:tav>
                                        <p:tav tm="100000">
                                          <p:val>
                                            <p:strVal val="#ppt_y"/>
                                          </p:val>
                                        </p:tav>
                                      </p:tavLst>
                                    </p:anim>
                                  </p:childTnLst>
                                </p:cTn>
                              </p:par>
                              <p:par>
                                <p:cTn id="222" presetID="37" presetClass="entr" presetSubtype="0" fill="hold" grpId="0" nodeType="withEffect">
                                  <p:stCondLst>
                                    <p:cond delay="0"/>
                                  </p:stCondLst>
                                  <p:childTnLst>
                                    <p:set>
                                      <p:cBhvr>
                                        <p:cTn id="223" dur="1" fill="hold">
                                          <p:stCondLst>
                                            <p:cond delay="0"/>
                                          </p:stCondLst>
                                        </p:cTn>
                                        <p:tgtEl>
                                          <p:spTgt spid="54"/>
                                        </p:tgtEl>
                                        <p:attrNameLst>
                                          <p:attrName>style.visibility</p:attrName>
                                        </p:attrNameLst>
                                      </p:cBhvr>
                                      <p:to>
                                        <p:strVal val="visible"/>
                                      </p:to>
                                    </p:set>
                                    <p:animEffect transition="in" filter="fade">
                                      <p:cBhvr>
                                        <p:cTn id="224" dur="1000"/>
                                        <p:tgtEl>
                                          <p:spTgt spid="54"/>
                                        </p:tgtEl>
                                      </p:cBhvr>
                                    </p:animEffect>
                                    <p:anim calcmode="lin" valueType="num">
                                      <p:cBhvr>
                                        <p:cTn id="225" dur="1000" fill="hold"/>
                                        <p:tgtEl>
                                          <p:spTgt spid="54"/>
                                        </p:tgtEl>
                                        <p:attrNameLst>
                                          <p:attrName>ppt_x</p:attrName>
                                        </p:attrNameLst>
                                      </p:cBhvr>
                                      <p:tavLst>
                                        <p:tav tm="0">
                                          <p:val>
                                            <p:strVal val="#ppt_x"/>
                                          </p:val>
                                        </p:tav>
                                        <p:tav tm="100000">
                                          <p:val>
                                            <p:strVal val="#ppt_x"/>
                                          </p:val>
                                        </p:tav>
                                      </p:tavLst>
                                    </p:anim>
                                    <p:anim calcmode="lin" valueType="num">
                                      <p:cBhvr>
                                        <p:cTn id="226" dur="900" decel="100000" fill="hold"/>
                                        <p:tgtEl>
                                          <p:spTgt spid="54"/>
                                        </p:tgtEl>
                                        <p:attrNameLst>
                                          <p:attrName>ppt_y</p:attrName>
                                        </p:attrNameLst>
                                      </p:cBhvr>
                                      <p:tavLst>
                                        <p:tav tm="0">
                                          <p:val>
                                            <p:strVal val="#ppt_y+1"/>
                                          </p:val>
                                        </p:tav>
                                        <p:tav tm="100000">
                                          <p:val>
                                            <p:strVal val="#ppt_y-.03"/>
                                          </p:val>
                                        </p:tav>
                                      </p:tavLst>
                                    </p:anim>
                                    <p:anim calcmode="lin" valueType="num">
                                      <p:cBhvr>
                                        <p:cTn id="227" dur="100" accel="100000" fill="hold">
                                          <p:stCondLst>
                                            <p:cond delay="900"/>
                                          </p:stCondLst>
                                        </p:cTn>
                                        <p:tgtEl>
                                          <p:spTgt spid="54"/>
                                        </p:tgtEl>
                                        <p:attrNameLst>
                                          <p:attrName>ppt_y</p:attrName>
                                        </p:attrNameLst>
                                      </p:cBhvr>
                                      <p:tavLst>
                                        <p:tav tm="0">
                                          <p:val>
                                            <p:strVal val="#ppt_y-.03"/>
                                          </p:val>
                                        </p:tav>
                                        <p:tav tm="100000">
                                          <p:val>
                                            <p:strVal val="#ppt_y"/>
                                          </p:val>
                                        </p:tav>
                                      </p:tavLst>
                                    </p:anim>
                                  </p:childTnLst>
                                </p:cTn>
                              </p:par>
                              <p:par>
                                <p:cTn id="228" presetID="37" presetClass="entr" presetSubtype="0" fill="hold" grpId="0" nodeType="withEffect">
                                  <p:stCondLst>
                                    <p:cond delay="0"/>
                                  </p:stCondLst>
                                  <p:childTnLst>
                                    <p:set>
                                      <p:cBhvr>
                                        <p:cTn id="229" dur="1" fill="hold">
                                          <p:stCondLst>
                                            <p:cond delay="0"/>
                                          </p:stCondLst>
                                        </p:cTn>
                                        <p:tgtEl>
                                          <p:spTgt spid="45"/>
                                        </p:tgtEl>
                                        <p:attrNameLst>
                                          <p:attrName>style.visibility</p:attrName>
                                        </p:attrNameLst>
                                      </p:cBhvr>
                                      <p:to>
                                        <p:strVal val="visible"/>
                                      </p:to>
                                    </p:set>
                                    <p:animEffect transition="in" filter="fade">
                                      <p:cBhvr>
                                        <p:cTn id="230" dur="1000"/>
                                        <p:tgtEl>
                                          <p:spTgt spid="45"/>
                                        </p:tgtEl>
                                      </p:cBhvr>
                                    </p:animEffect>
                                    <p:anim calcmode="lin" valueType="num">
                                      <p:cBhvr>
                                        <p:cTn id="231" dur="1000" fill="hold"/>
                                        <p:tgtEl>
                                          <p:spTgt spid="45"/>
                                        </p:tgtEl>
                                        <p:attrNameLst>
                                          <p:attrName>ppt_x</p:attrName>
                                        </p:attrNameLst>
                                      </p:cBhvr>
                                      <p:tavLst>
                                        <p:tav tm="0">
                                          <p:val>
                                            <p:strVal val="#ppt_x"/>
                                          </p:val>
                                        </p:tav>
                                        <p:tav tm="100000">
                                          <p:val>
                                            <p:strVal val="#ppt_x"/>
                                          </p:val>
                                        </p:tav>
                                      </p:tavLst>
                                    </p:anim>
                                    <p:anim calcmode="lin" valueType="num">
                                      <p:cBhvr>
                                        <p:cTn id="232" dur="900" decel="100000" fill="hold"/>
                                        <p:tgtEl>
                                          <p:spTgt spid="45"/>
                                        </p:tgtEl>
                                        <p:attrNameLst>
                                          <p:attrName>ppt_y</p:attrName>
                                        </p:attrNameLst>
                                      </p:cBhvr>
                                      <p:tavLst>
                                        <p:tav tm="0">
                                          <p:val>
                                            <p:strVal val="#ppt_y+1"/>
                                          </p:val>
                                        </p:tav>
                                        <p:tav tm="100000">
                                          <p:val>
                                            <p:strVal val="#ppt_y-.03"/>
                                          </p:val>
                                        </p:tav>
                                      </p:tavLst>
                                    </p:anim>
                                    <p:anim calcmode="lin" valueType="num">
                                      <p:cBhvr>
                                        <p:cTn id="233"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234" presetID="37" presetClass="entr" presetSubtype="0" fill="hold" grpId="0" nodeType="withEffect">
                                  <p:stCondLst>
                                    <p:cond delay="0"/>
                                  </p:stCondLst>
                                  <p:childTnLst>
                                    <p:set>
                                      <p:cBhvr>
                                        <p:cTn id="235" dur="1" fill="hold">
                                          <p:stCondLst>
                                            <p:cond delay="0"/>
                                          </p:stCondLst>
                                        </p:cTn>
                                        <p:tgtEl>
                                          <p:spTgt spid="46"/>
                                        </p:tgtEl>
                                        <p:attrNameLst>
                                          <p:attrName>style.visibility</p:attrName>
                                        </p:attrNameLst>
                                      </p:cBhvr>
                                      <p:to>
                                        <p:strVal val="visible"/>
                                      </p:to>
                                    </p:set>
                                    <p:animEffect transition="in" filter="fade">
                                      <p:cBhvr>
                                        <p:cTn id="236" dur="1000"/>
                                        <p:tgtEl>
                                          <p:spTgt spid="46"/>
                                        </p:tgtEl>
                                      </p:cBhvr>
                                    </p:animEffect>
                                    <p:anim calcmode="lin" valueType="num">
                                      <p:cBhvr>
                                        <p:cTn id="237" dur="1000" fill="hold"/>
                                        <p:tgtEl>
                                          <p:spTgt spid="46"/>
                                        </p:tgtEl>
                                        <p:attrNameLst>
                                          <p:attrName>ppt_x</p:attrName>
                                        </p:attrNameLst>
                                      </p:cBhvr>
                                      <p:tavLst>
                                        <p:tav tm="0">
                                          <p:val>
                                            <p:strVal val="#ppt_x"/>
                                          </p:val>
                                        </p:tav>
                                        <p:tav tm="100000">
                                          <p:val>
                                            <p:strVal val="#ppt_x"/>
                                          </p:val>
                                        </p:tav>
                                      </p:tavLst>
                                    </p:anim>
                                    <p:anim calcmode="lin" valueType="num">
                                      <p:cBhvr>
                                        <p:cTn id="238" dur="900" decel="100000" fill="hold"/>
                                        <p:tgtEl>
                                          <p:spTgt spid="46"/>
                                        </p:tgtEl>
                                        <p:attrNameLst>
                                          <p:attrName>ppt_y</p:attrName>
                                        </p:attrNameLst>
                                      </p:cBhvr>
                                      <p:tavLst>
                                        <p:tav tm="0">
                                          <p:val>
                                            <p:strVal val="#ppt_y+1"/>
                                          </p:val>
                                        </p:tav>
                                        <p:tav tm="100000">
                                          <p:val>
                                            <p:strVal val="#ppt_y-.03"/>
                                          </p:val>
                                        </p:tav>
                                      </p:tavLst>
                                    </p:anim>
                                    <p:anim calcmode="lin" valueType="num">
                                      <p:cBhvr>
                                        <p:cTn id="239" dur="100" accel="100000" fill="hold">
                                          <p:stCondLst>
                                            <p:cond delay="900"/>
                                          </p:stCondLst>
                                        </p:cTn>
                                        <p:tgtEl>
                                          <p:spTgt spid="46"/>
                                        </p:tgtEl>
                                        <p:attrNameLst>
                                          <p:attrName>ppt_y</p:attrName>
                                        </p:attrNameLst>
                                      </p:cBhvr>
                                      <p:tavLst>
                                        <p:tav tm="0">
                                          <p:val>
                                            <p:strVal val="#ppt_y-.03"/>
                                          </p:val>
                                        </p:tav>
                                        <p:tav tm="100000">
                                          <p:val>
                                            <p:strVal val="#ppt_y"/>
                                          </p:val>
                                        </p:tav>
                                      </p:tavLst>
                                    </p:anim>
                                  </p:childTnLst>
                                </p:cTn>
                              </p:par>
                              <p:par>
                                <p:cTn id="240" presetID="37" presetClass="entr" presetSubtype="0" fill="hold" grpId="0" nodeType="withEffect">
                                  <p:stCondLst>
                                    <p:cond delay="0"/>
                                  </p:stCondLst>
                                  <p:childTnLst>
                                    <p:set>
                                      <p:cBhvr>
                                        <p:cTn id="241" dur="1" fill="hold">
                                          <p:stCondLst>
                                            <p:cond delay="0"/>
                                          </p:stCondLst>
                                        </p:cTn>
                                        <p:tgtEl>
                                          <p:spTgt spid="55"/>
                                        </p:tgtEl>
                                        <p:attrNameLst>
                                          <p:attrName>style.visibility</p:attrName>
                                        </p:attrNameLst>
                                      </p:cBhvr>
                                      <p:to>
                                        <p:strVal val="visible"/>
                                      </p:to>
                                    </p:set>
                                    <p:animEffect transition="in" filter="fade">
                                      <p:cBhvr>
                                        <p:cTn id="242" dur="1000"/>
                                        <p:tgtEl>
                                          <p:spTgt spid="55"/>
                                        </p:tgtEl>
                                      </p:cBhvr>
                                    </p:animEffect>
                                    <p:anim calcmode="lin" valueType="num">
                                      <p:cBhvr>
                                        <p:cTn id="243" dur="1000" fill="hold"/>
                                        <p:tgtEl>
                                          <p:spTgt spid="55"/>
                                        </p:tgtEl>
                                        <p:attrNameLst>
                                          <p:attrName>ppt_x</p:attrName>
                                        </p:attrNameLst>
                                      </p:cBhvr>
                                      <p:tavLst>
                                        <p:tav tm="0">
                                          <p:val>
                                            <p:strVal val="#ppt_x"/>
                                          </p:val>
                                        </p:tav>
                                        <p:tav tm="100000">
                                          <p:val>
                                            <p:strVal val="#ppt_x"/>
                                          </p:val>
                                        </p:tav>
                                      </p:tavLst>
                                    </p:anim>
                                    <p:anim calcmode="lin" valueType="num">
                                      <p:cBhvr>
                                        <p:cTn id="244" dur="900" decel="100000" fill="hold"/>
                                        <p:tgtEl>
                                          <p:spTgt spid="55"/>
                                        </p:tgtEl>
                                        <p:attrNameLst>
                                          <p:attrName>ppt_y</p:attrName>
                                        </p:attrNameLst>
                                      </p:cBhvr>
                                      <p:tavLst>
                                        <p:tav tm="0">
                                          <p:val>
                                            <p:strVal val="#ppt_y+1"/>
                                          </p:val>
                                        </p:tav>
                                        <p:tav tm="100000">
                                          <p:val>
                                            <p:strVal val="#ppt_y-.03"/>
                                          </p:val>
                                        </p:tav>
                                      </p:tavLst>
                                    </p:anim>
                                    <p:anim calcmode="lin" valueType="num">
                                      <p:cBhvr>
                                        <p:cTn id="245" dur="100" accel="100000" fill="hold">
                                          <p:stCondLst>
                                            <p:cond delay="900"/>
                                          </p:stCondLst>
                                        </p:cTn>
                                        <p:tgtEl>
                                          <p:spTgt spid="55"/>
                                        </p:tgtEl>
                                        <p:attrNameLst>
                                          <p:attrName>ppt_y</p:attrName>
                                        </p:attrNameLst>
                                      </p:cBhvr>
                                      <p:tavLst>
                                        <p:tav tm="0">
                                          <p:val>
                                            <p:strVal val="#ppt_y-.03"/>
                                          </p:val>
                                        </p:tav>
                                        <p:tav tm="100000">
                                          <p:val>
                                            <p:strVal val="#ppt_y"/>
                                          </p:val>
                                        </p:tav>
                                      </p:tavLst>
                                    </p:anim>
                                  </p:childTnLst>
                                </p:cTn>
                              </p:par>
                              <p:par>
                                <p:cTn id="246" presetID="37" presetClass="entr" presetSubtype="0" fill="hold" grpId="0" nodeType="withEffect">
                                  <p:stCondLst>
                                    <p:cond delay="0"/>
                                  </p:stCondLst>
                                  <p:childTnLst>
                                    <p:set>
                                      <p:cBhvr>
                                        <p:cTn id="247" dur="1" fill="hold">
                                          <p:stCondLst>
                                            <p:cond delay="0"/>
                                          </p:stCondLst>
                                        </p:cTn>
                                        <p:tgtEl>
                                          <p:spTgt spid="48"/>
                                        </p:tgtEl>
                                        <p:attrNameLst>
                                          <p:attrName>style.visibility</p:attrName>
                                        </p:attrNameLst>
                                      </p:cBhvr>
                                      <p:to>
                                        <p:strVal val="visible"/>
                                      </p:to>
                                    </p:set>
                                    <p:animEffect transition="in" filter="fade">
                                      <p:cBhvr>
                                        <p:cTn id="248" dur="1000"/>
                                        <p:tgtEl>
                                          <p:spTgt spid="48"/>
                                        </p:tgtEl>
                                      </p:cBhvr>
                                    </p:animEffect>
                                    <p:anim calcmode="lin" valueType="num">
                                      <p:cBhvr>
                                        <p:cTn id="249" dur="1000" fill="hold"/>
                                        <p:tgtEl>
                                          <p:spTgt spid="48"/>
                                        </p:tgtEl>
                                        <p:attrNameLst>
                                          <p:attrName>ppt_x</p:attrName>
                                        </p:attrNameLst>
                                      </p:cBhvr>
                                      <p:tavLst>
                                        <p:tav tm="0">
                                          <p:val>
                                            <p:strVal val="#ppt_x"/>
                                          </p:val>
                                        </p:tav>
                                        <p:tav tm="100000">
                                          <p:val>
                                            <p:strVal val="#ppt_x"/>
                                          </p:val>
                                        </p:tav>
                                      </p:tavLst>
                                    </p:anim>
                                    <p:anim calcmode="lin" valueType="num">
                                      <p:cBhvr>
                                        <p:cTn id="250" dur="900" decel="100000" fill="hold"/>
                                        <p:tgtEl>
                                          <p:spTgt spid="48"/>
                                        </p:tgtEl>
                                        <p:attrNameLst>
                                          <p:attrName>ppt_y</p:attrName>
                                        </p:attrNameLst>
                                      </p:cBhvr>
                                      <p:tavLst>
                                        <p:tav tm="0">
                                          <p:val>
                                            <p:strVal val="#ppt_y+1"/>
                                          </p:val>
                                        </p:tav>
                                        <p:tav tm="100000">
                                          <p:val>
                                            <p:strVal val="#ppt_y-.03"/>
                                          </p:val>
                                        </p:tav>
                                      </p:tavLst>
                                    </p:anim>
                                    <p:anim calcmode="lin" valueType="num">
                                      <p:cBhvr>
                                        <p:cTn id="251" dur="100" accel="100000" fill="hold">
                                          <p:stCondLst>
                                            <p:cond delay="900"/>
                                          </p:stCondLst>
                                        </p:cTn>
                                        <p:tgtEl>
                                          <p:spTgt spid="48"/>
                                        </p:tgtEl>
                                        <p:attrNameLst>
                                          <p:attrName>ppt_y</p:attrName>
                                        </p:attrNameLst>
                                      </p:cBhvr>
                                      <p:tavLst>
                                        <p:tav tm="0">
                                          <p:val>
                                            <p:strVal val="#ppt_y-.03"/>
                                          </p:val>
                                        </p:tav>
                                        <p:tav tm="100000">
                                          <p:val>
                                            <p:strVal val="#ppt_y"/>
                                          </p:val>
                                        </p:tav>
                                      </p:tavLst>
                                    </p:anim>
                                  </p:childTnLst>
                                </p:cTn>
                              </p:par>
                              <p:par>
                                <p:cTn id="252" presetID="37" presetClass="entr" presetSubtype="0" fill="hold" grpId="0" nodeType="withEffect">
                                  <p:stCondLst>
                                    <p:cond delay="0"/>
                                  </p:stCondLst>
                                  <p:childTnLst>
                                    <p:set>
                                      <p:cBhvr>
                                        <p:cTn id="253" dur="1" fill="hold">
                                          <p:stCondLst>
                                            <p:cond delay="0"/>
                                          </p:stCondLst>
                                        </p:cTn>
                                        <p:tgtEl>
                                          <p:spTgt spid="49"/>
                                        </p:tgtEl>
                                        <p:attrNameLst>
                                          <p:attrName>style.visibility</p:attrName>
                                        </p:attrNameLst>
                                      </p:cBhvr>
                                      <p:to>
                                        <p:strVal val="visible"/>
                                      </p:to>
                                    </p:set>
                                    <p:animEffect transition="in" filter="fade">
                                      <p:cBhvr>
                                        <p:cTn id="254" dur="1000"/>
                                        <p:tgtEl>
                                          <p:spTgt spid="49"/>
                                        </p:tgtEl>
                                      </p:cBhvr>
                                    </p:animEffect>
                                    <p:anim calcmode="lin" valueType="num">
                                      <p:cBhvr>
                                        <p:cTn id="255" dur="1000" fill="hold"/>
                                        <p:tgtEl>
                                          <p:spTgt spid="49"/>
                                        </p:tgtEl>
                                        <p:attrNameLst>
                                          <p:attrName>ppt_x</p:attrName>
                                        </p:attrNameLst>
                                      </p:cBhvr>
                                      <p:tavLst>
                                        <p:tav tm="0">
                                          <p:val>
                                            <p:strVal val="#ppt_x"/>
                                          </p:val>
                                        </p:tav>
                                        <p:tav tm="100000">
                                          <p:val>
                                            <p:strVal val="#ppt_x"/>
                                          </p:val>
                                        </p:tav>
                                      </p:tavLst>
                                    </p:anim>
                                    <p:anim calcmode="lin" valueType="num">
                                      <p:cBhvr>
                                        <p:cTn id="256" dur="900" decel="100000" fill="hold"/>
                                        <p:tgtEl>
                                          <p:spTgt spid="49"/>
                                        </p:tgtEl>
                                        <p:attrNameLst>
                                          <p:attrName>ppt_y</p:attrName>
                                        </p:attrNameLst>
                                      </p:cBhvr>
                                      <p:tavLst>
                                        <p:tav tm="0">
                                          <p:val>
                                            <p:strVal val="#ppt_y+1"/>
                                          </p:val>
                                        </p:tav>
                                        <p:tav tm="100000">
                                          <p:val>
                                            <p:strVal val="#ppt_y-.03"/>
                                          </p:val>
                                        </p:tav>
                                      </p:tavLst>
                                    </p:anim>
                                    <p:anim calcmode="lin" valueType="num">
                                      <p:cBhvr>
                                        <p:cTn id="257" dur="100" accel="100000" fill="hold">
                                          <p:stCondLst>
                                            <p:cond delay="900"/>
                                          </p:stCondLst>
                                        </p:cTn>
                                        <p:tgtEl>
                                          <p:spTgt spid="49"/>
                                        </p:tgtEl>
                                        <p:attrNameLst>
                                          <p:attrName>ppt_y</p:attrName>
                                        </p:attrNameLst>
                                      </p:cBhvr>
                                      <p:tavLst>
                                        <p:tav tm="0">
                                          <p:val>
                                            <p:strVal val="#ppt_y-.03"/>
                                          </p:val>
                                        </p:tav>
                                        <p:tav tm="100000">
                                          <p:val>
                                            <p:strVal val="#ppt_y"/>
                                          </p:val>
                                        </p:tav>
                                      </p:tavLst>
                                    </p:anim>
                                  </p:childTnLst>
                                </p:cTn>
                              </p:par>
                              <p:par>
                                <p:cTn id="258" presetID="37" presetClass="entr" presetSubtype="0" fill="hold" grpId="0" nodeType="withEffect">
                                  <p:stCondLst>
                                    <p:cond delay="0"/>
                                  </p:stCondLst>
                                  <p:childTnLst>
                                    <p:set>
                                      <p:cBhvr>
                                        <p:cTn id="259" dur="1" fill="hold">
                                          <p:stCondLst>
                                            <p:cond delay="0"/>
                                          </p:stCondLst>
                                        </p:cTn>
                                        <p:tgtEl>
                                          <p:spTgt spid="50"/>
                                        </p:tgtEl>
                                        <p:attrNameLst>
                                          <p:attrName>style.visibility</p:attrName>
                                        </p:attrNameLst>
                                      </p:cBhvr>
                                      <p:to>
                                        <p:strVal val="visible"/>
                                      </p:to>
                                    </p:set>
                                    <p:animEffect transition="in" filter="fade">
                                      <p:cBhvr>
                                        <p:cTn id="260" dur="1000"/>
                                        <p:tgtEl>
                                          <p:spTgt spid="50"/>
                                        </p:tgtEl>
                                      </p:cBhvr>
                                    </p:animEffect>
                                    <p:anim calcmode="lin" valueType="num">
                                      <p:cBhvr>
                                        <p:cTn id="261" dur="1000" fill="hold"/>
                                        <p:tgtEl>
                                          <p:spTgt spid="50"/>
                                        </p:tgtEl>
                                        <p:attrNameLst>
                                          <p:attrName>ppt_x</p:attrName>
                                        </p:attrNameLst>
                                      </p:cBhvr>
                                      <p:tavLst>
                                        <p:tav tm="0">
                                          <p:val>
                                            <p:strVal val="#ppt_x"/>
                                          </p:val>
                                        </p:tav>
                                        <p:tav tm="100000">
                                          <p:val>
                                            <p:strVal val="#ppt_x"/>
                                          </p:val>
                                        </p:tav>
                                      </p:tavLst>
                                    </p:anim>
                                    <p:anim calcmode="lin" valueType="num">
                                      <p:cBhvr>
                                        <p:cTn id="262" dur="900" decel="100000" fill="hold"/>
                                        <p:tgtEl>
                                          <p:spTgt spid="50"/>
                                        </p:tgtEl>
                                        <p:attrNameLst>
                                          <p:attrName>ppt_y</p:attrName>
                                        </p:attrNameLst>
                                      </p:cBhvr>
                                      <p:tavLst>
                                        <p:tav tm="0">
                                          <p:val>
                                            <p:strVal val="#ppt_y+1"/>
                                          </p:val>
                                        </p:tav>
                                        <p:tav tm="100000">
                                          <p:val>
                                            <p:strVal val="#ppt_y-.03"/>
                                          </p:val>
                                        </p:tav>
                                      </p:tavLst>
                                    </p:anim>
                                    <p:anim calcmode="lin" valueType="num">
                                      <p:cBhvr>
                                        <p:cTn id="263" dur="100" accel="100000" fill="hold">
                                          <p:stCondLst>
                                            <p:cond delay="900"/>
                                          </p:stCondLst>
                                        </p:cTn>
                                        <p:tgtEl>
                                          <p:spTgt spid="50"/>
                                        </p:tgtEl>
                                        <p:attrNameLst>
                                          <p:attrName>ppt_y</p:attrName>
                                        </p:attrNameLst>
                                      </p:cBhvr>
                                      <p:tavLst>
                                        <p:tav tm="0">
                                          <p:val>
                                            <p:strVal val="#ppt_y-.03"/>
                                          </p:val>
                                        </p:tav>
                                        <p:tav tm="100000">
                                          <p:val>
                                            <p:strVal val="#ppt_y"/>
                                          </p:val>
                                        </p:tav>
                                      </p:tavLst>
                                    </p:anim>
                                  </p:childTnLst>
                                </p:cTn>
                              </p:par>
                              <p:par>
                                <p:cTn id="264" presetID="37" presetClass="entr" presetSubtype="0" fill="hold" grpId="0" nodeType="withEffect">
                                  <p:stCondLst>
                                    <p:cond delay="0"/>
                                  </p:stCondLst>
                                  <p:childTnLst>
                                    <p:set>
                                      <p:cBhvr>
                                        <p:cTn id="265" dur="1" fill="hold">
                                          <p:stCondLst>
                                            <p:cond delay="0"/>
                                          </p:stCondLst>
                                        </p:cTn>
                                        <p:tgtEl>
                                          <p:spTgt spid="56"/>
                                        </p:tgtEl>
                                        <p:attrNameLst>
                                          <p:attrName>style.visibility</p:attrName>
                                        </p:attrNameLst>
                                      </p:cBhvr>
                                      <p:to>
                                        <p:strVal val="visible"/>
                                      </p:to>
                                    </p:set>
                                    <p:animEffect transition="in" filter="fade">
                                      <p:cBhvr>
                                        <p:cTn id="266" dur="1000"/>
                                        <p:tgtEl>
                                          <p:spTgt spid="56"/>
                                        </p:tgtEl>
                                      </p:cBhvr>
                                    </p:animEffect>
                                    <p:anim calcmode="lin" valueType="num">
                                      <p:cBhvr>
                                        <p:cTn id="267" dur="1000" fill="hold"/>
                                        <p:tgtEl>
                                          <p:spTgt spid="56"/>
                                        </p:tgtEl>
                                        <p:attrNameLst>
                                          <p:attrName>ppt_x</p:attrName>
                                        </p:attrNameLst>
                                      </p:cBhvr>
                                      <p:tavLst>
                                        <p:tav tm="0">
                                          <p:val>
                                            <p:strVal val="#ppt_x"/>
                                          </p:val>
                                        </p:tav>
                                        <p:tav tm="100000">
                                          <p:val>
                                            <p:strVal val="#ppt_x"/>
                                          </p:val>
                                        </p:tav>
                                      </p:tavLst>
                                    </p:anim>
                                    <p:anim calcmode="lin" valueType="num">
                                      <p:cBhvr>
                                        <p:cTn id="268" dur="900" decel="100000" fill="hold"/>
                                        <p:tgtEl>
                                          <p:spTgt spid="56"/>
                                        </p:tgtEl>
                                        <p:attrNameLst>
                                          <p:attrName>ppt_y</p:attrName>
                                        </p:attrNameLst>
                                      </p:cBhvr>
                                      <p:tavLst>
                                        <p:tav tm="0">
                                          <p:val>
                                            <p:strVal val="#ppt_y+1"/>
                                          </p:val>
                                        </p:tav>
                                        <p:tav tm="100000">
                                          <p:val>
                                            <p:strVal val="#ppt_y-.03"/>
                                          </p:val>
                                        </p:tav>
                                      </p:tavLst>
                                    </p:anim>
                                    <p:anim calcmode="lin" valueType="num">
                                      <p:cBhvr>
                                        <p:cTn id="269" dur="100" accel="100000" fill="hold">
                                          <p:stCondLst>
                                            <p:cond delay="900"/>
                                          </p:stCondLst>
                                        </p:cTn>
                                        <p:tgtEl>
                                          <p:spTgt spid="56"/>
                                        </p:tgtEl>
                                        <p:attrNameLst>
                                          <p:attrName>ppt_y</p:attrName>
                                        </p:attrNameLst>
                                      </p:cBhvr>
                                      <p:tavLst>
                                        <p:tav tm="0">
                                          <p:val>
                                            <p:strVal val="#ppt_y-.03"/>
                                          </p:val>
                                        </p:tav>
                                        <p:tav tm="100000">
                                          <p:val>
                                            <p:strVal val="#ppt_y"/>
                                          </p:val>
                                        </p:tav>
                                      </p:tavLst>
                                    </p:anim>
                                  </p:childTnLst>
                                </p:cTn>
                              </p:par>
                              <p:par>
                                <p:cTn id="270" presetID="37" presetClass="entr" presetSubtype="0" fill="hold" nodeType="withEffect">
                                  <p:stCondLst>
                                    <p:cond delay="0"/>
                                  </p:stCondLst>
                                  <p:childTnLst>
                                    <p:set>
                                      <p:cBhvr>
                                        <p:cTn id="271" dur="1" fill="hold">
                                          <p:stCondLst>
                                            <p:cond delay="0"/>
                                          </p:stCondLst>
                                        </p:cTn>
                                        <p:tgtEl>
                                          <p:spTgt spid="44"/>
                                        </p:tgtEl>
                                        <p:attrNameLst>
                                          <p:attrName>style.visibility</p:attrName>
                                        </p:attrNameLst>
                                      </p:cBhvr>
                                      <p:to>
                                        <p:strVal val="visible"/>
                                      </p:to>
                                    </p:set>
                                    <p:animEffect transition="in" filter="fade">
                                      <p:cBhvr>
                                        <p:cTn id="272" dur="1000"/>
                                        <p:tgtEl>
                                          <p:spTgt spid="44"/>
                                        </p:tgtEl>
                                      </p:cBhvr>
                                    </p:animEffect>
                                    <p:anim calcmode="lin" valueType="num">
                                      <p:cBhvr>
                                        <p:cTn id="273" dur="1000" fill="hold"/>
                                        <p:tgtEl>
                                          <p:spTgt spid="44"/>
                                        </p:tgtEl>
                                        <p:attrNameLst>
                                          <p:attrName>ppt_x</p:attrName>
                                        </p:attrNameLst>
                                      </p:cBhvr>
                                      <p:tavLst>
                                        <p:tav tm="0">
                                          <p:val>
                                            <p:strVal val="#ppt_x"/>
                                          </p:val>
                                        </p:tav>
                                        <p:tav tm="100000">
                                          <p:val>
                                            <p:strVal val="#ppt_x"/>
                                          </p:val>
                                        </p:tav>
                                      </p:tavLst>
                                    </p:anim>
                                    <p:anim calcmode="lin" valueType="num">
                                      <p:cBhvr>
                                        <p:cTn id="274" dur="900" decel="100000" fill="hold"/>
                                        <p:tgtEl>
                                          <p:spTgt spid="44"/>
                                        </p:tgtEl>
                                        <p:attrNameLst>
                                          <p:attrName>ppt_y</p:attrName>
                                        </p:attrNameLst>
                                      </p:cBhvr>
                                      <p:tavLst>
                                        <p:tav tm="0">
                                          <p:val>
                                            <p:strVal val="#ppt_y+1"/>
                                          </p:val>
                                        </p:tav>
                                        <p:tav tm="100000">
                                          <p:val>
                                            <p:strVal val="#ppt_y-.03"/>
                                          </p:val>
                                        </p:tav>
                                      </p:tavLst>
                                    </p:anim>
                                    <p:anim calcmode="lin" valueType="num">
                                      <p:cBhvr>
                                        <p:cTn id="275" dur="100" accel="100000" fill="hold">
                                          <p:stCondLst>
                                            <p:cond delay="900"/>
                                          </p:stCondLst>
                                        </p:cTn>
                                        <p:tgtEl>
                                          <p:spTgt spid="44"/>
                                        </p:tgtEl>
                                        <p:attrNameLst>
                                          <p:attrName>ppt_y</p:attrName>
                                        </p:attrNameLst>
                                      </p:cBhvr>
                                      <p:tavLst>
                                        <p:tav tm="0">
                                          <p:val>
                                            <p:strVal val="#ppt_y-.03"/>
                                          </p:val>
                                        </p:tav>
                                        <p:tav tm="100000">
                                          <p:val>
                                            <p:strVal val="#ppt_y"/>
                                          </p:val>
                                        </p:tav>
                                      </p:tavLst>
                                    </p:anim>
                                  </p:childTnLst>
                                </p:cTn>
                              </p:par>
                              <p:par>
                                <p:cTn id="276" presetID="37" presetClass="entr" presetSubtype="0" fill="hold" grpId="0" nodeType="withEffect">
                                  <p:stCondLst>
                                    <p:cond delay="0"/>
                                  </p:stCondLst>
                                  <p:childTnLst>
                                    <p:set>
                                      <p:cBhvr>
                                        <p:cTn id="277" dur="1" fill="hold">
                                          <p:stCondLst>
                                            <p:cond delay="0"/>
                                          </p:stCondLst>
                                        </p:cTn>
                                        <p:tgtEl>
                                          <p:spTgt spid="47"/>
                                        </p:tgtEl>
                                        <p:attrNameLst>
                                          <p:attrName>style.visibility</p:attrName>
                                        </p:attrNameLst>
                                      </p:cBhvr>
                                      <p:to>
                                        <p:strVal val="visible"/>
                                      </p:to>
                                    </p:set>
                                    <p:animEffect transition="in" filter="fade">
                                      <p:cBhvr>
                                        <p:cTn id="278" dur="1000"/>
                                        <p:tgtEl>
                                          <p:spTgt spid="47"/>
                                        </p:tgtEl>
                                      </p:cBhvr>
                                    </p:animEffect>
                                    <p:anim calcmode="lin" valueType="num">
                                      <p:cBhvr>
                                        <p:cTn id="279" dur="1000" fill="hold"/>
                                        <p:tgtEl>
                                          <p:spTgt spid="47"/>
                                        </p:tgtEl>
                                        <p:attrNameLst>
                                          <p:attrName>ppt_x</p:attrName>
                                        </p:attrNameLst>
                                      </p:cBhvr>
                                      <p:tavLst>
                                        <p:tav tm="0">
                                          <p:val>
                                            <p:strVal val="#ppt_x"/>
                                          </p:val>
                                        </p:tav>
                                        <p:tav tm="100000">
                                          <p:val>
                                            <p:strVal val="#ppt_x"/>
                                          </p:val>
                                        </p:tav>
                                      </p:tavLst>
                                    </p:anim>
                                    <p:anim calcmode="lin" valueType="num">
                                      <p:cBhvr>
                                        <p:cTn id="280" dur="900" decel="100000" fill="hold"/>
                                        <p:tgtEl>
                                          <p:spTgt spid="47"/>
                                        </p:tgtEl>
                                        <p:attrNameLst>
                                          <p:attrName>ppt_y</p:attrName>
                                        </p:attrNameLst>
                                      </p:cBhvr>
                                      <p:tavLst>
                                        <p:tav tm="0">
                                          <p:val>
                                            <p:strVal val="#ppt_y+1"/>
                                          </p:val>
                                        </p:tav>
                                        <p:tav tm="100000">
                                          <p:val>
                                            <p:strVal val="#ppt_y-.03"/>
                                          </p:val>
                                        </p:tav>
                                      </p:tavLst>
                                    </p:anim>
                                    <p:anim calcmode="lin" valueType="num">
                                      <p:cBhvr>
                                        <p:cTn id="281" dur="100" accel="100000" fill="hold">
                                          <p:stCondLst>
                                            <p:cond delay="900"/>
                                          </p:stCondLst>
                                        </p:cTn>
                                        <p:tgtEl>
                                          <p:spTgt spid="47"/>
                                        </p:tgtEl>
                                        <p:attrNameLst>
                                          <p:attrName>ppt_y</p:attrName>
                                        </p:attrNameLst>
                                      </p:cBhvr>
                                      <p:tavLst>
                                        <p:tav tm="0">
                                          <p:val>
                                            <p:strVal val="#ppt_y-.03"/>
                                          </p:val>
                                        </p:tav>
                                        <p:tav tm="100000">
                                          <p:val>
                                            <p:strVal val="#ppt_y"/>
                                          </p:val>
                                        </p:tav>
                                      </p:tavLst>
                                    </p:anim>
                                  </p:childTnLst>
                                </p:cTn>
                              </p:par>
                              <p:par>
                                <p:cTn id="282" presetID="37" presetClass="entr" presetSubtype="0" fill="hold" nodeType="withEffect">
                                  <p:stCondLst>
                                    <p:cond delay="0"/>
                                  </p:stCondLst>
                                  <p:childTnLst>
                                    <p:set>
                                      <p:cBhvr>
                                        <p:cTn id="283" dur="1" fill="hold">
                                          <p:stCondLst>
                                            <p:cond delay="0"/>
                                          </p:stCondLst>
                                        </p:cTn>
                                        <p:tgtEl>
                                          <p:spTgt spid="43"/>
                                        </p:tgtEl>
                                        <p:attrNameLst>
                                          <p:attrName>style.visibility</p:attrName>
                                        </p:attrNameLst>
                                      </p:cBhvr>
                                      <p:to>
                                        <p:strVal val="visible"/>
                                      </p:to>
                                    </p:set>
                                    <p:animEffect transition="in" filter="fade">
                                      <p:cBhvr>
                                        <p:cTn id="284" dur="1000"/>
                                        <p:tgtEl>
                                          <p:spTgt spid="43"/>
                                        </p:tgtEl>
                                      </p:cBhvr>
                                    </p:animEffect>
                                    <p:anim calcmode="lin" valueType="num">
                                      <p:cBhvr>
                                        <p:cTn id="285" dur="1000" fill="hold"/>
                                        <p:tgtEl>
                                          <p:spTgt spid="43"/>
                                        </p:tgtEl>
                                        <p:attrNameLst>
                                          <p:attrName>ppt_x</p:attrName>
                                        </p:attrNameLst>
                                      </p:cBhvr>
                                      <p:tavLst>
                                        <p:tav tm="0">
                                          <p:val>
                                            <p:strVal val="#ppt_x"/>
                                          </p:val>
                                        </p:tav>
                                        <p:tav tm="100000">
                                          <p:val>
                                            <p:strVal val="#ppt_x"/>
                                          </p:val>
                                        </p:tav>
                                      </p:tavLst>
                                    </p:anim>
                                    <p:anim calcmode="lin" valueType="num">
                                      <p:cBhvr>
                                        <p:cTn id="286" dur="900" decel="100000" fill="hold"/>
                                        <p:tgtEl>
                                          <p:spTgt spid="43"/>
                                        </p:tgtEl>
                                        <p:attrNameLst>
                                          <p:attrName>ppt_y</p:attrName>
                                        </p:attrNameLst>
                                      </p:cBhvr>
                                      <p:tavLst>
                                        <p:tav tm="0">
                                          <p:val>
                                            <p:strVal val="#ppt_y+1"/>
                                          </p:val>
                                        </p:tav>
                                        <p:tav tm="100000">
                                          <p:val>
                                            <p:strVal val="#ppt_y-.03"/>
                                          </p:val>
                                        </p:tav>
                                      </p:tavLst>
                                    </p:anim>
                                    <p:anim calcmode="lin" valueType="num">
                                      <p:cBhvr>
                                        <p:cTn id="287" dur="100" accel="100000" fill="hold">
                                          <p:stCondLst>
                                            <p:cond delay="900"/>
                                          </p:stCondLst>
                                        </p:cTn>
                                        <p:tgtEl>
                                          <p:spTgt spid="43"/>
                                        </p:tgtEl>
                                        <p:attrNameLst>
                                          <p:attrName>ppt_y</p:attrName>
                                        </p:attrNameLst>
                                      </p:cBhvr>
                                      <p:tavLst>
                                        <p:tav tm="0">
                                          <p:val>
                                            <p:strVal val="#ppt_y-.03"/>
                                          </p:val>
                                        </p:tav>
                                        <p:tav tm="100000">
                                          <p:val>
                                            <p:strVal val="#ppt_y"/>
                                          </p:val>
                                        </p:tav>
                                      </p:tavLst>
                                    </p:anim>
                                  </p:childTnLst>
                                </p:cTn>
                              </p:par>
                            </p:childTnLst>
                          </p:cTn>
                        </p:par>
                      </p:childTnLst>
                    </p:cTn>
                  </p:par>
                  <p:par>
                    <p:cTn id="288" fill="hold">
                      <p:stCondLst>
                        <p:cond delay="indefinite"/>
                      </p:stCondLst>
                      <p:childTnLst>
                        <p:par>
                          <p:cTn id="289" fill="hold">
                            <p:stCondLst>
                              <p:cond delay="0"/>
                            </p:stCondLst>
                            <p:childTnLst>
                              <p:par>
                                <p:cTn id="290" presetID="22" presetClass="entr" presetSubtype="4" fill="hold" nodeType="clickEffect">
                                  <p:stCondLst>
                                    <p:cond delay="0"/>
                                  </p:stCondLst>
                                  <p:childTnLst>
                                    <p:set>
                                      <p:cBhvr>
                                        <p:cTn id="291" dur="1" fill="hold">
                                          <p:stCondLst>
                                            <p:cond delay="0"/>
                                          </p:stCondLst>
                                        </p:cTn>
                                        <p:tgtEl>
                                          <p:spTgt spid="78"/>
                                        </p:tgtEl>
                                        <p:attrNameLst>
                                          <p:attrName>style.visibility</p:attrName>
                                        </p:attrNameLst>
                                      </p:cBhvr>
                                      <p:to>
                                        <p:strVal val="visible"/>
                                      </p:to>
                                    </p:set>
                                    <p:animEffect transition="in" filter="wipe(down)">
                                      <p:cBhvr>
                                        <p:cTn id="292" dur="500"/>
                                        <p:tgtEl>
                                          <p:spTgt spid="78"/>
                                        </p:tgtEl>
                                      </p:cBhvr>
                                    </p:animEffect>
                                  </p:childTnLst>
                                </p:cTn>
                              </p:par>
                            </p:childTnLst>
                          </p:cTn>
                        </p:par>
                      </p:childTnLst>
                    </p:cTn>
                  </p:par>
                  <p:par>
                    <p:cTn id="293" fill="hold">
                      <p:stCondLst>
                        <p:cond delay="indefinite"/>
                      </p:stCondLst>
                      <p:childTnLst>
                        <p:par>
                          <p:cTn id="294" fill="hold">
                            <p:stCondLst>
                              <p:cond delay="0"/>
                            </p:stCondLst>
                            <p:childTnLst>
                              <p:par>
                                <p:cTn id="295" presetID="22" presetClass="entr" presetSubtype="4" fill="hold" nodeType="clickEffect">
                                  <p:stCondLst>
                                    <p:cond delay="0"/>
                                  </p:stCondLst>
                                  <p:childTnLst>
                                    <p:set>
                                      <p:cBhvr>
                                        <p:cTn id="296" dur="1" fill="hold">
                                          <p:stCondLst>
                                            <p:cond delay="0"/>
                                          </p:stCondLst>
                                        </p:cTn>
                                        <p:tgtEl>
                                          <p:spTgt spid="80"/>
                                        </p:tgtEl>
                                        <p:attrNameLst>
                                          <p:attrName>style.visibility</p:attrName>
                                        </p:attrNameLst>
                                      </p:cBhvr>
                                      <p:to>
                                        <p:strVal val="visible"/>
                                      </p:to>
                                    </p:set>
                                    <p:animEffect transition="in" filter="wipe(down)">
                                      <p:cBhvr>
                                        <p:cTn id="297" dur="500"/>
                                        <p:tgtEl>
                                          <p:spTgt spid="80"/>
                                        </p:tgtEl>
                                      </p:cBhvr>
                                    </p:animEffect>
                                  </p:childTnLst>
                                </p:cTn>
                              </p:par>
                            </p:childTnLst>
                          </p:cTn>
                        </p:par>
                      </p:childTnLst>
                    </p:cTn>
                  </p:par>
                  <p:par>
                    <p:cTn id="298" fill="hold">
                      <p:stCondLst>
                        <p:cond delay="indefinite"/>
                      </p:stCondLst>
                      <p:childTnLst>
                        <p:par>
                          <p:cTn id="299" fill="hold">
                            <p:stCondLst>
                              <p:cond delay="0"/>
                            </p:stCondLst>
                            <p:childTnLst>
                              <p:par>
                                <p:cTn id="300" presetID="22" presetClass="entr" presetSubtype="4" fill="hold" nodeType="clickEffect">
                                  <p:stCondLst>
                                    <p:cond delay="0"/>
                                  </p:stCondLst>
                                  <p:childTnLst>
                                    <p:set>
                                      <p:cBhvr>
                                        <p:cTn id="301" dur="1" fill="hold">
                                          <p:stCondLst>
                                            <p:cond delay="0"/>
                                          </p:stCondLst>
                                        </p:cTn>
                                        <p:tgtEl>
                                          <p:spTgt spid="83"/>
                                        </p:tgtEl>
                                        <p:attrNameLst>
                                          <p:attrName>style.visibility</p:attrName>
                                        </p:attrNameLst>
                                      </p:cBhvr>
                                      <p:to>
                                        <p:strVal val="visible"/>
                                      </p:to>
                                    </p:set>
                                    <p:animEffect transition="in" filter="wipe(down)">
                                      <p:cBhvr>
                                        <p:cTn id="302"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animBg="1"/>
      <p:bldP spid="8" grpId="0"/>
      <p:bldP spid="9" grpId="0"/>
      <p:bldP spid="10" grpId="0" animBg="1"/>
      <p:bldP spid="15" grpId="0" animBg="1"/>
      <p:bldP spid="16" grpId="0" animBg="1"/>
      <p:bldP spid="17" grpId="0" animBg="1"/>
      <p:bldP spid="18" grpId="0" animBg="1"/>
      <p:bldP spid="19" grpId="0" animBg="1"/>
      <p:bldP spid="20" grpId="0"/>
      <p:bldP spid="21" grpId="0"/>
      <p:bldP spid="22" grpId="0"/>
      <p:bldP spid="23" grpId="0" animBg="1"/>
      <p:bldP spid="24" grpId="0" animBg="1"/>
      <p:bldP spid="25" grpId="0"/>
      <p:bldP spid="26" grpId="0"/>
      <p:bldP spid="40" grpId="0" animBg="1"/>
      <p:bldP spid="41" grpId="0"/>
      <p:bldP spid="45" grpId="0" animBg="1"/>
      <p:bldP spid="46" grpId="0" animBg="1"/>
      <p:bldP spid="47" grpId="0" animBg="1"/>
      <p:bldP spid="48" grpId="0" animBg="1"/>
      <p:bldP spid="49" grpId="0" animBg="1"/>
      <p:bldP spid="50" grpId="0" animBg="1"/>
      <p:bldP spid="54" grpId="0"/>
      <p:bldP spid="55" grpId="0"/>
      <p:bldP spid="56" grpId="0"/>
      <p:bldP spid="9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p:cNvSpPr>
            <a:spLocks noGrp="1"/>
          </p:cNvSpPr>
          <p:nvPr>
            <p:ph type="title"/>
          </p:nvPr>
        </p:nvSpPr>
        <p:spPr>
          <a:xfrm>
            <a:off x="838200" y="345232"/>
            <a:ext cx="10515600" cy="1325563"/>
          </a:xfrm>
        </p:spPr>
        <p:txBody>
          <a:bodyPr>
            <a:normAutofit/>
          </a:bodyPr>
          <a:lstStyle/>
          <a:p>
            <a:pPr algn="ctr"/>
            <a:r>
              <a:rPr lang="en-US" dirty="0" smtClean="0">
                <a:latin typeface="Calibri Light" panose="020F0302020204030204" pitchFamily="34" charset="0"/>
                <a:cs typeface="Times New Roman" panose="02020603050405020304" pitchFamily="18" charset="0"/>
              </a:rPr>
              <a:t>FACTOR SCORES</a:t>
            </a:r>
            <a:endParaRPr lang="en-US" dirty="0">
              <a:latin typeface="Calibri Light" panose="020F0302020204030204" pitchFamily="34" charset="0"/>
              <a:cs typeface="Times New Roman" panose="02020603050405020304" pitchFamily="18" charset="0"/>
            </a:endParaRPr>
          </a:p>
        </p:txBody>
      </p:sp>
      <p:sp>
        <p:nvSpPr>
          <p:cNvPr id="4" name="Content Placeholder 3"/>
          <p:cNvSpPr>
            <a:spLocks noGrp="1"/>
          </p:cNvSpPr>
          <p:nvPr>
            <p:ph idx="1"/>
          </p:nvPr>
        </p:nvSpPr>
        <p:spPr>
          <a:xfrm>
            <a:off x="838200" y="1670795"/>
            <a:ext cx="10515600" cy="4351338"/>
          </a:xfrm>
        </p:spPr>
        <p:txBody>
          <a:bodyPr>
            <a:noAutofit/>
          </a:bodyPr>
          <a:lstStyle/>
          <a:p>
            <a:r>
              <a:rPr lang="en-US" sz="2000" dirty="0" smtClean="0"/>
              <a:t>Intuitively , factors are latent variables that underlie the scores in your observed variables. Usually the interpretation of each of these factors</a:t>
            </a:r>
            <a:r>
              <a:rPr lang="en-US" sz="2000" dirty="0"/>
              <a:t> </a:t>
            </a:r>
            <a:r>
              <a:rPr lang="en-US" sz="2000" dirty="0" smtClean="0"/>
              <a:t>is based on the content of original variables so that each factor is interpreted as whatever the attributes with high loadings for this particular factor have in common.</a:t>
            </a:r>
          </a:p>
          <a:p>
            <a:r>
              <a:rPr lang="en-US" sz="2000" dirty="0" smtClean="0"/>
              <a:t>Factor scores are estimated values of the factors in factor analysis. Under this process , the computed factor scores are standardized to a mean of 0;however the standard deviation of the distribution of factor scores (by factor) will be 1 if principal component methods are used and will be the squared multiple correlation between factors and variables (typically used as communality estimate) if principal axis methods are used.</a:t>
            </a:r>
          </a:p>
          <a:p>
            <a:r>
              <a:rPr lang="en-US" sz="2000" dirty="0" smtClean="0"/>
              <a:t>Ideally , factor scores would therefore represent the score of each person on the underlying latent variable. The score of 0 on a factor therefore means that this persons ratings on the importance of relevant attributes is close to the average of your sample. Similarly a negative score means that the person gave lower than average importance ratings and vice-versa (all this holds for variables with positive loadings , for negative loadings the relationship is inverted </a:t>
            </a:r>
            <a:r>
              <a:rPr lang="en-US" sz="2000" dirty="0" err="1" smtClean="0"/>
              <a:t>i.e</a:t>
            </a:r>
            <a:r>
              <a:rPr lang="en-US" sz="2000" dirty="0" smtClean="0"/>
              <a:t> positive factor scores would correspond to lower than average ratings.)</a:t>
            </a:r>
            <a:endParaRPr lang="en-US" sz="2000" dirty="0"/>
          </a:p>
        </p:txBody>
      </p:sp>
    </p:spTree>
    <p:extLst>
      <p:ext uri="{BB962C8B-B14F-4D97-AF65-F5344CB8AC3E}">
        <p14:creationId xmlns:p14="http://schemas.microsoft.com/office/powerpoint/2010/main" val="2118056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anim calcmode="lin" valueType="num">
                                      <p:cBhvr>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500"/>
                                        <p:tgtEl>
                                          <p:spTgt spid="4">
                                            <p:txEl>
                                              <p:pRg st="1" end="1"/>
                                            </p:txEl>
                                          </p:spTgt>
                                        </p:tgtEl>
                                      </p:cBhvr>
                                    </p:animEffect>
                                    <p:anim calcmode="lin" valueType="num">
                                      <p:cBhvr>
                                        <p:cTn id="20"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Effect transition="in" filter="fade">
                                      <p:cBhvr>
                                        <p:cTn id="26" dur="500"/>
                                        <p:tgtEl>
                                          <p:spTgt spid="4">
                                            <p:txEl>
                                              <p:pRg st="2" end="2"/>
                                            </p:txEl>
                                          </p:spTgt>
                                        </p:tgtEl>
                                      </p:cBhvr>
                                    </p:animEffect>
                                    <p:anim calcmode="lin" valueType="num">
                                      <p:cBhvr>
                                        <p:cTn id="2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8" dur="5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p:cNvPicPr>
            <a:picLocks noChangeAspect="1"/>
          </p:cNvPicPr>
          <p:nvPr/>
        </p:nvPicPr>
        <p:blipFill>
          <a:blip r:embed="rId4"/>
          <a:stretch>
            <a:fillRect/>
          </a:stretch>
        </p:blipFill>
        <p:spPr>
          <a:xfrm>
            <a:off x="270589" y="1316788"/>
            <a:ext cx="3820453" cy="2546968"/>
          </a:xfrm>
          <a:prstGeom prst="rect">
            <a:avLst/>
          </a:prstGeom>
        </p:spPr>
      </p:pic>
      <p:pic>
        <p:nvPicPr>
          <p:cNvPr id="3" name="Picture 2"/>
          <p:cNvPicPr>
            <a:picLocks noChangeAspect="1"/>
          </p:cNvPicPr>
          <p:nvPr/>
        </p:nvPicPr>
        <p:blipFill>
          <a:blip r:embed="rId5"/>
          <a:stretch>
            <a:fillRect/>
          </a:stretch>
        </p:blipFill>
        <p:spPr>
          <a:xfrm>
            <a:off x="4285800" y="1316788"/>
            <a:ext cx="3806977" cy="2546968"/>
          </a:xfrm>
          <a:prstGeom prst="rect">
            <a:avLst/>
          </a:prstGeom>
        </p:spPr>
      </p:pic>
      <p:pic>
        <p:nvPicPr>
          <p:cNvPr id="4" name="Picture 3"/>
          <p:cNvPicPr>
            <a:picLocks noChangeAspect="1"/>
          </p:cNvPicPr>
          <p:nvPr/>
        </p:nvPicPr>
        <p:blipFill>
          <a:blip r:embed="rId6"/>
          <a:stretch>
            <a:fillRect/>
          </a:stretch>
        </p:blipFill>
        <p:spPr>
          <a:xfrm>
            <a:off x="8287535" y="1304798"/>
            <a:ext cx="3625210" cy="2558958"/>
          </a:xfrm>
          <a:prstGeom prst="rect">
            <a:avLst/>
          </a:prstGeom>
        </p:spPr>
      </p:pic>
      <p:pic>
        <p:nvPicPr>
          <p:cNvPr id="5" name="Picture 4"/>
          <p:cNvPicPr>
            <a:picLocks noChangeAspect="1"/>
          </p:cNvPicPr>
          <p:nvPr/>
        </p:nvPicPr>
        <p:blipFill>
          <a:blip r:embed="rId7"/>
          <a:stretch>
            <a:fillRect/>
          </a:stretch>
        </p:blipFill>
        <p:spPr>
          <a:xfrm>
            <a:off x="270589" y="4048256"/>
            <a:ext cx="3820453" cy="2560516"/>
          </a:xfrm>
          <a:prstGeom prst="rect">
            <a:avLst/>
          </a:prstGeom>
        </p:spPr>
      </p:pic>
      <p:pic>
        <p:nvPicPr>
          <p:cNvPr id="6" name="Picture 5"/>
          <p:cNvPicPr>
            <a:picLocks noChangeAspect="1"/>
          </p:cNvPicPr>
          <p:nvPr/>
        </p:nvPicPr>
        <p:blipFill>
          <a:blip r:embed="rId8"/>
          <a:stretch>
            <a:fillRect/>
          </a:stretch>
        </p:blipFill>
        <p:spPr>
          <a:xfrm>
            <a:off x="4285800" y="4022856"/>
            <a:ext cx="3806977" cy="2546968"/>
          </a:xfrm>
          <a:prstGeom prst="rect">
            <a:avLst/>
          </a:prstGeom>
        </p:spPr>
      </p:pic>
      <p:pic>
        <p:nvPicPr>
          <p:cNvPr id="7" name="Picture 6"/>
          <p:cNvPicPr>
            <a:picLocks noChangeAspect="1"/>
          </p:cNvPicPr>
          <p:nvPr/>
        </p:nvPicPr>
        <p:blipFill>
          <a:blip r:embed="rId9"/>
          <a:stretch>
            <a:fillRect/>
          </a:stretch>
        </p:blipFill>
        <p:spPr>
          <a:xfrm>
            <a:off x="8333489" y="4022855"/>
            <a:ext cx="3579256" cy="2546969"/>
          </a:xfrm>
          <a:prstGeom prst="rect">
            <a:avLst/>
          </a:prstGeom>
        </p:spPr>
      </p:pic>
      <p:sp>
        <p:nvSpPr>
          <p:cNvPr id="9" name="TextBox 8"/>
          <p:cNvSpPr txBox="1"/>
          <p:nvPr/>
        </p:nvSpPr>
        <p:spPr>
          <a:xfrm>
            <a:off x="2360355" y="471934"/>
            <a:ext cx="7657866" cy="523220"/>
          </a:xfrm>
          <a:prstGeom prst="rect">
            <a:avLst/>
          </a:prstGeom>
          <a:noFill/>
        </p:spPr>
        <p:txBody>
          <a:bodyPr wrap="none" rtlCol="0">
            <a:spAutoFit/>
          </a:bodyPr>
          <a:lstStyle/>
          <a:p>
            <a:r>
              <a:rPr lang="en-US" sz="2800" b="1" u="sng" dirty="0" smtClean="0">
                <a:latin typeface="Times New Roman" panose="02020603050405020304" pitchFamily="18" charset="0"/>
                <a:cs typeface="Times New Roman" panose="02020603050405020304" pitchFamily="18" charset="0"/>
              </a:rPr>
              <a:t>CHECKING OF NORMALITY ASSUMPTION </a:t>
            </a:r>
            <a:endParaRPr lang="en-IN" sz="28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1446536"/>
      </p:ext>
    </p:extLst>
  </p:cSld>
  <p:clrMapOvr>
    <a:masterClrMapping/>
  </p:clrMapOvr>
  <mc:AlternateContent xmlns:mc="http://schemas.openxmlformats.org/markup-compatibility/2006" xmlns:p14="http://schemas.microsoft.com/office/powerpoint/2010/main">
    <mc:Choice Requires="p14">
      <p:transition spd="slow" p14:dur="2250">
        <p:pull/>
      </p:transition>
    </mc:Choice>
    <mc:Fallback xmlns="">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par>
                                <p:cTn id="15" presetID="53" presetClass="entr" presetSubtype="16"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700" fill="hold"/>
                                        <p:tgtEl>
                                          <p:spTgt spid="3"/>
                                        </p:tgtEl>
                                        <p:attrNameLst>
                                          <p:attrName>ppt_w</p:attrName>
                                        </p:attrNameLst>
                                      </p:cBhvr>
                                      <p:tavLst>
                                        <p:tav tm="0">
                                          <p:val>
                                            <p:fltVal val="0"/>
                                          </p:val>
                                        </p:tav>
                                        <p:tav tm="100000">
                                          <p:val>
                                            <p:strVal val="#ppt_w"/>
                                          </p:val>
                                        </p:tav>
                                      </p:tavLst>
                                    </p:anim>
                                    <p:anim calcmode="lin" valueType="num">
                                      <p:cBhvr>
                                        <p:cTn id="18" dur="700" fill="hold"/>
                                        <p:tgtEl>
                                          <p:spTgt spid="3"/>
                                        </p:tgtEl>
                                        <p:attrNameLst>
                                          <p:attrName>ppt_h</p:attrName>
                                        </p:attrNameLst>
                                      </p:cBhvr>
                                      <p:tavLst>
                                        <p:tav tm="0">
                                          <p:val>
                                            <p:fltVal val="0"/>
                                          </p:val>
                                        </p:tav>
                                        <p:tav tm="100000">
                                          <p:val>
                                            <p:strVal val="#ppt_h"/>
                                          </p:val>
                                        </p:tav>
                                      </p:tavLst>
                                    </p:anim>
                                    <p:animEffect transition="in" filter="fade">
                                      <p:cBhvr>
                                        <p:cTn id="19" dur="700"/>
                                        <p:tgtEl>
                                          <p:spTgt spid="3"/>
                                        </p:tgtEl>
                                      </p:cBhvr>
                                    </p:animEffect>
                                  </p:childTnLst>
                                </p:cTn>
                              </p:par>
                              <p:par>
                                <p:cTn id="20" presetID="53" presetClass="entr" presetSubtype="16"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900" fill="hold"/>
                                        <p:tgtEl>
                                          <p:spTgt spid="4"/>
                                        </p:tgtEl>
                                        <p:attrNameLst>
                                          <p:attrName>ppt_w</p:attrName>
                                        </p:attrNameLst>
                                      </p:cBhvr>
                                      <p:tavLst>
                                        <p:tav tm="0">
                                          <p:val>
                                            <p:fltVal val="0"/>
                                          </p:val>
                                        </p:tav>
                                        <p:tav tm="100000">
                                          <p:val>
                                            <p:strVal val="#ppt_w"/>
                                          </p:val>
                                        </p:tav>
                                      </p:tavLst>
                                    </p:anim>
                                    <p:anim calcmode="lin" valueType="num">
                                      <p:cBhvr>
                                        <p:cTn id="23" dur="900" fill="hold"/>
                                        <p:tgtEl>
                                          <p:spTgt spid="4"/>
                                        </p:tgtEl>
                                        <p:attrNameLst>
                                          <p:attrName>ppt_h</p:attrName>
                                        </p:attrNameLst>
                                      </p:cBhvr>
                                      <p:tavLst>
                                        <p:tav tm="0">
                                          <p:val>
                                            <p:fltVal val="0"/>
                                          </p:val>
                                        </p:tav>
                                        <p:tav tm="100000">
                                          <p:val>
                                            <p:strVal val="#ppt_h"/>
                                          </p:val>
                                        </p:tav>
                                      </p:tavLst>
                                    </p:anim>
                                    <p:animEffect transition="in" filter="fade">
                                      <p:cBhvr>
                                        <p:cTn id="24" dur="900"/>
                                        <p:tgtEl>
                                          <p:spTgt spid="4"/>
                                        </p:tgtEl>
                                      </p:cBhvr>
                                    </p:animEffect>
                                  </p:childTnLst>
                                </p:cTn>
                              </p:par>
                              <p:par>
                                <p:cTn id="25" presetID="53" presetClass="entr" presetSubtype="16"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1100" fill="hold"/>
                                        <p:tgtEl>
                                          <p:spTgt spid="5"/>
                                        </p:tgtEl>
                                        <p:attrNameLst>
                                          <p:attrName>ppt_w</p:attrName>
                                        </p:attrNameLst>
                                      </p:cBhvr>
                                      <p:tavLst>
                                        <p:tav tm="0">
                                          <p:val>
                                            <p:fltVal val="0"/>
                                          </p:val>
                                        </p:tav>
                                        <p:tav tm="100000">
                                          <p:val>
                                            <p:strVal val="#ppt_w"/>
                                          </p:val>
                                        </p:tav>
                                      </p:tavLst>
                                    </p:anim>
                                    <p:anim calcmode="lin" valueType="num">
                                      <p:cBhvr>
                                        <p:cTn id="28" dur="1100" fill="hold"/>
                                        <p:tgtEl>
                                          <p:spTgt spid="5"/>
                                        </p:tgtEl>
                                        <p:attrNameLst>
                                          <p:attrName>ppt_h</p:attrName>
                                        </p:attrNameLst>
                                      </p:cBhvr>
                                      <p:tavLst>
                                        <p:tav tm="0">
                                          <p:val>
                                            <p:fltVal val="0"/>
                                          </p:val>
                                        </p:tav>
                                        <p:tav tm="100000">
                                          <p:val>
                                            <p:strVal val="#ppt_h"/>
                                          </p:val>
                                        </p:tav>
                                      </p:tavLst>
                                    </p:anim>
                                    <p:animEffect transition="in" filter="fade">
                                      <p:cBhvr>
                                        <p:cTn id="29" dur="1100"/>
                                        <p:tgtEl>
                                          <p:spTgt spid="5"/>
                                        </p:tgtEl>
                                      </p:cBhvr>
                                    </p:animEffect>
                                  </p:childTnLst>
                                </p:cTn>
                              </p:par>
                              <p:par>
                                <p:cTn id="30" presetID="53" presetClass="entr" presetSubtype="16"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p:cTn id="32" dur="1300" fill="hold"/>
                                        <p:tgtEl>
                                          <p:spTgt spid="6"/>
                                        </p:tgtEl>
                                        <p:attrNameLst>
                                          <p:attrName>ppt_w</p:attrName>
                                        </p:attrNameLst>
                                      </p:cBhvr>
                                      <p:tavLst>
                                        <p:tav tm="0">
                                          <p:val>
                                            <p:fltVal val="0"/>
                                          </p:val>
                                        </p:tav>
                                        <p:tav tm="100000">
                                          <p:val>
                                            <p:strVal val="#ppt_w"/>
                                          </p:val>
                                        </p:tav>
                                      </p:tavLst>
                                    </p:anim>
                                    <p:anim calcmode="lin" valueType="num">
                                      <p:cBhvr>
                                        <p:cTn id="33" dur="1300" fill="hold"/>
                                        <p:tgtEl>
                                          <p:spTgt spid="6"/>
                                        </p:tgtEl>
                                        <p:attrNameLst>
                                          <p:attrName>ppt_h</p:attrName>
                                        </p:attrNameLst>
                                      </p:cBhvr>
                                      <p:tavLst>
                                        <p:tav tm="0">
                                          <p:val>
                                            <p:fltVal val="0"/>
                                          </p:val>
                                        </p:tav>
                                        <p:tav tm="100000">
                                          <p:val>
                                            <p:strVal val="#ppt_h"/>
                                          </p:val>
                                        </p:tav>
                                      </p:tavLst>
                                    </p:anim>
                                    <p:animEffect transition="in" filter="fade">
                                      <p:cBhvr>
                                        <p:cTn id="34" dur="1300"/>
                                        <p:tgtEl>
                                          <p:spTgt spid="6"/>
                                        </p:tgtEl>
                                      </p:cBhvr>
                                    </p:animEffect>
                                  </p:childTnLst>
                                </p:cTn>
                              </p:par>
                              <p:par>
                                <p:cTn id="35" presetID="53" presetClass="entr" presetSubtype="16"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1500" fill="hold"/>
                                        <p:tgtEl>
                                          <p:spTgt spid="7"/>
                                        </p:tgtEl>
                                        <p:attrNameLst>
                                          <p:attrName>ppt_w</p:attrName>
                                        </p:attrNameLst>
                                      </p:cBhvr>
                                      <p:tavLst>
                                        <p:tav tm="0">
                                          <p:val>
                                            <p:fltVal val="0"/>
                                          </p:val>
                                        </p:tav>
                                        <p:tav tm="100000">
                                          <p:val>
                                            <p:strVal val="#ppt_w"/>
                                          </p:val>
                                        </p:tav>
                                      </p:tavLst>
                                    </p:anim>
                                    <p:anim calcmode="lin" valueType="num">
                                      <p:cBhvr>
                                        <p:cTn id="38" dur="1500" fill="hold"/>
                                        <p:tgtEl>
                                          <p:spTgt spid="7"/>
                                        </p:tgtEl>
                                        <p:attrNameLst>
                                          <p:attrName>ppt_h</p:attrName>
                                        </p:attrNameLst>
                                      </p:cBhvr>
                                      <p:tavLst>
                                        <p:tav tm="0">
                                          <p:val>
                                            <p:fltVal val="0"/>
                                          </p:val>
                                        </p:tav>
                                        <p:tav tm="100000">
                                          <p:val>
                                            <p:strVal val="#ppt_h"/>
                                          </p:val>
                                        </p:tav>
                                      </p:tavLst>
                                    </p:anim>
                                    <p:animEffect transition="in" filter="fade">
                                      <p:cBhvr>
                                        <p:cTn id="39"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2716208215"/>
              </p:ext>
            </p:extLst>
          </p:nvPr>
        </p:nvGraphicFramePr>
        <p:xfrm>
          <a:off x="428172" y="3234689"/>
          <a:ext cx="11356158" cy="2986352"/>
        </p:xfrm>
        <a:graphic>
          <a:graphicData uri="http://schemas.openxmlformats.org/drawingml/2006/table">
            <a:tbl>
              <a:tblPr>
                <a:tableStyleId>{8A107856-5554-42FB-B03E-39F5DBC370BA}</a:tableStyleId>
              </a:tblPr>
              <a:tblGrid>
                <a:gridCol w="2601500"/>
                <a:gridCol w="1593000"/>
                <a:gridCol w="1732895"/>
                <a:gridCol w="1413614"/>
                <a:gridCol w="2215756"/>
                <a:gridCol w="1799393"/>
              </a:tblGrid>
              <a:tr h="485691">
                <a:tc>
                  <a:txBody>
                    <a:bodyPr/>
                    <a:lstStyle/>
                    <a:p>
                      <a:pPr marL="0" marR="0" algn="ctr">
                        <a:lnSpc>
                          <a:spcPct val="100000"/>
                        </a:lnSpc>
                        <a:spcBef>
                          <a:spcPts val="0"/>
                        </a:spcBef>
                        <a:spcAft>
                          <a:spcPts val="0"/>
                        </a:spcAft>
                      </a:pPr>
                      <a:r>
                        <a:rPr lang="en-US" sz="2200" dirty="0"/>
                        <a:t>Factors</a:t>
                      </a:r>
                      <a:endParaRPr lang="en-US" sz="2200" dirty="0">
                        <a:latin typeface="Calibri"/>
                        <a:ea typeface="Calibri"/>
                        <a:cs typeface="Times New Roman"/>
                      </a:endParaRPr>
                    </a:p>
                  </a:txBody>
                  <a:tcPr marL="56329" marR="56329" marT="0" marB="0">
                    <a:solidFill>
                      <a:schemeClr val="accent2">
                        <a:lumMod val="60000"/>
                        <a:lumOff val="40000"/>
                      </a:schemeClr>
                    </a:solidFill>
                  </a:tcPr>
                </a:tc>
                <a:tc>
                  <a:txBody>
                    <a:bodyPr/>
                    <a:lstStyle/>
                    <a:p>
                      <a:pPr marL="0" marR="0" algn="ctr">
                        <a:lnSpc>
                          <a:spcPct val="100000"/>
                        </a:lnSpc>
                        <a:spcBef>
                          <a:spcPts val="0"/>
                        </a:spcBef>
                        <a:spcAft>
                          <a:spcPts val="0"/>
                        </a:spcAft>
                      </a:pPr>
                      <a:r>
                        <a:rPr lang="en-US" sz="2200" dirty="0"/>
                        <a:t>Variance</a:t>
                      </a:r>
                      <a:endParaRPr lang="en-US" sz="2200" dirty="0">
                        <a:latin typeface="Calibri"/>
                        <a:ea typeface="Calibri"/>
                        <a:cs typeface="Times New Roman"/>
                      </a:endParaRPr>
                    </a:p>
                  </a:txBody>
                  <a:tcPr marL="56329" marR="56329" marT="0" marB="0">
                    <a:solidFill>
                      <a:schemeClr val="accent2">
                        <a:lumMod val="60000"/>
                        <a:lumOff val="40000"/>
                      </a:schemeClr>
                    </a:solidFill>
                  </a:tcPr>
                </a:tc>
                <a:tc>
                  <a:txBody>
                    <a:bodyPr/>
                    <a:lstStyle/>
                    <a:p>
                      <a:pPr marL="0" marR="0" algn="ctr">
                        <a:lnSpc>
                          <a:spcPct val="100000"/>
                        </a:lnSpc>
                        <a:spcBef>
                          <a:spcPts val="0"/>
                        </a:spcBef>
                        <a:spcAft>
                          <a:spcPts val="0"/>
                        </a:spcAft>
                      </a:pPr>
                      <a:r>
                        <a:rPr lang="en-US" sz="2200" dirty="0"/>
                        <a:t>Method</a:t>
                      </a:r>
                      <a:endParaRPr lang="en-US" sz="2200" dirty="0">
                        <a:latin typeface="Calibri"/>
                        <a:ea typeface="Calibri"/>
                        <a:cs typeface="Times New Roman"/>
                      </a:endParaRPr>
                    </a:p>
                  </a:txBody>
                  <a:tcPr marL="56329" marR="56329" marT="0" marB="0">
                    <a:solidFill>
                      <a:schemeClr val="accent2">
                        <a:lumMod val="60000"/>
                        <a:lumOff val="40000"/>
                      </a:schemeClr>
                    </a:solidFill>
                  </a:tcPr>
                </a:tc>
                <a:tc>
                  <a:txBody>
                    <a:bodyPr/>
                    <a:lstStyle/>
                    <a:p>
                      <a:pPr marL="0" marR="0" algn="ctr">
                        <a:lnSpc>
                          <a:spcPct val="100000"/>
                        </a:lnSpc>
                        <a:spcBef>
                          <a:spcPts val="0"/>
                        </a:spcBef>
                        <a:spcAft>
                          <a:spcPts val="0"/>
                        </a:spcAft>
                      </a:pPr>
                      <a:r>
                        <a:rPr lang="en-US" sz="2200" dirty="0"/>
                        <a:t>p-value</a:t>
                      </a:r>
                      <a:endParaRPr lang="en-US" sz="2200" dirty="0">
                        <a:latin typeface="Calibri"/>
                        <a:ea typeface="Calibri"/>
                        <a:cs typeface="Times New Roman"/>
                      </a:endParaRPr>
                    </a:p>
                  </a:txBody>
                  <a:tcPr marL="56329" marR="56329" marT="0" marB="0">
                    <a:solidFill>
                      <a:schemeClr val="accent2">
                        <a:lumMod val="60000"/>
                        <a:lumOff val="40000"/>
                      </a:schemeClr>
                    </a:solidFill>
                  </a:tcPr>
                </a:tc>
                <a:tc>
                  <a:txBody>
                    <a:bodyPr/>
                    <a:lstStyle/>
                    <a:p>
                      <a:pPr marL="0" marR="0" algn="ctr">
                        <a:lnSpc>
                          <a:spcPct val="100000"/>
                        </a:lnSpc>
                        <a:spcBef>
                          <a:spcPts val="0"/>
                        </a:spcBef>
                        <a:spcAft>
                          <a:spcPts val="0"/>
                        </a:spcAft>
                      </a:pPr>
                      <a:r>
                        <a:rPr lang="en-US" sz="2200" dirty="0"/>
                        <a:t>Decision</a:t>
                      </a:r>
                      <a:endParaRPr lang="en-US" sz="2200" dirty="0">
                        <a:latin typeface="Calibri"/>
                        <a:ea typeface="Calibri"/>
                        <a:cs typeface="Times New Roman"/>
                      </a:endParaRPr>
                    </a:p>
                  </a:txBody>
                  <a:tcPr marL="56329" marR="56329" marT="0" marB="0">
                    <a:solidFill>
                      <a:schemeClr val="accent2">
                        <a:lumMod val="60000"/>
                        <a:lumOff val="40000"/>
                      </a:schemeClr>
                    </a:solidFill>
                  </a:tcPr>
                </a:tc>
                <a:tc>
                  <a:txBody>
                    <a:bodyPr/>
                    <a:lstStyle/>
                    <a:p>
                      <a:pPr marL="0" marR="0" algn="ctr">
                        <a:lnSpc>
                          <a:spcPct val="100000"/>
                        </a:lnSpc>
                        <a:spcBef>
                          <a:spcPts val="0"/>
                        </a:spcBef>
                        <a:spcAft>
                          <a:spcPts val="0"/>
                        </a:spcAft>
                      </a:pPr>
                      <a:r>
                        <a:rPr lang="en-US" sz="2200" dirty="0"/>
                        <a:t>Conclusion</a:t>
                      </a:r>
                      <a:endParaRPr lang="en-US" sz="2200" dirty="0">
                        <a:latin typeface="Calibri"/>
                        <a:ea typeface="Calibri"/>
                        <a:cs typeface="Times New Roman"/>
                      </a:endParaRPr>
                    </a:p>
                  </a:txBody>
                  <a:tcPr marL="56329" marR="56329" marT="0" marB="0">
                    <a:solidFill>
                      <a:schemeClr val="accent2">
                        <a:lumMod val="60000"/>
                        <a:lumOff val="40000"/>
                      </a:schemeClr>
                    </a:solidFill>
                  </a:tcPr>
                </a:tc>
              </a:tr>
              <a:tr h="418383">
                <a:tc>
                  <a:txBody>
                    <a:bodyPr/>
                    <a:lstStyle/>
                    <a:p>
                      <a:pPr marL="0" marR="0" algn="l">
                        <a:lnSpc>
                          <a:spcPct val="100000"/>
                        </a:lnSpc>
                        <a:spcBef>
                          <a:spcPts val="0"/>
                        </a:spcBef>
                        <a:spcAft>
                          <a:spcPts val="0"/>
                        </a:spcAft>
                      </a:pPr>
                      <a:r>
                        <a:rPr lang="en-US" sz="1700" dirty="0"/>
                        <a:t>Customer friendly services (F1)</a:t>
                      </a:r>
                      <a:endParaRPr lang="en-US" sz="1700" dirty="0">
                        <a:solidFill>
                          <a:schemeClr val="tx1"/>
                        </a:solidFill>
                        <a:latin typeface="Calibri"/>
                        <a:ea typeface="Calibri"/>
                        <a:cs typeface="Times New Roman"/>
                      </a:endParaRPr>
                    </a:p>
                  </a:txBody>
                  <a:tcPr marL="56329" marR="56329" marT="0" marB="0"/>
                </a:tc>
                <a:tc>
                  <a:txBody>
                    <a:bodyPr/>
                    <a:lstStyle/>
                    <a:p>
                      <a:pPr marL="0" marR="0" algn="l">
                        <a:lnSpc>
                          <a:spcPct val="100000"/>
                        </a:lnSpc>
                        <a:spcBef>
                          <a:spcPts val="0"/>
                        </a:spcBef>
                        <a:spcAft>
                          <a:spcPts val="0"/>
                        </a:spcAft>
                      </a:pPr>
                      <a:r>
                        <a:rPr lang="en-US" sz="1700" dirty="0"/>
                        <a:t>Equal</a:t>
                      </a:r>
                      <a:endParaRPr lang="en-US" sz="1700" dirty="0">
                        <a:solidFill>
                          <a:schemeClr val="tx1"/>
                        </a:solidFill>
                        <a:latin typeface="Calibri"/>
                        <a:ea typeface="Calibri"/>
                        <a:cs typeface="Times New Roman"/>
                      </a:endParaRPr>
                    </a:p>
                  </a:txBody>
                  <a:tcPr marL="56329" marR="56329" marT="0" marB="0"/>
                </a:tc>
                <a:tc>
                  <a:txBody>
                    <a:bodyPr/>
                    <a:lstStyle/>
                    <a:p>
                      <a:pPr marL="0" marR="0" algn="l">
                        <a:lnSpc>
                          <a:spcPct val="100000"/>
                        </a:lnSpc>
                        <a:spcBef>
                          <a:spcPts val="0"/>
                        </a:spcBef>
                        <a:spcAft>
                          <a:spcPts val="0"/>
                        </a:spcAft>
                      </a:pPr>
                      <a:r>
                        <a:rPr lang="en-US" sz="1700" dirty="0"/>
                        <a:t>Pooled</a:t>
                      </a:r>
                      <a:endParaRPr lang="en-US" sz="1700" dirty="0">
                        <a:solidFill>
                          <a:schemeClr val="tx1"/>
                        </a:solidFill>
                        <a:latin typeface="Calibri"/>
                        <a:ea typeface="Calibri"/>
                        <a:cs typeface="Times New Roman"/>
                      </a:endParaRPr>
                    </a:p>
                  </a:txBody>
                  <a:tcPr marL="56329" marR="56329" marT="0" marB="0"/>
                </a:tc>
                <a:tc>
                  <a:txBody>
                    <a:bodyPr/>
                    <a:lstStyle/>
                    <a:p>
                      <a:pPr marL="0" marR="0" algn="l">
                        <a:lnSpc>
                          <a:spcPct val="100000"/>
                        </a:lnSpc>
                        <a:spcBef>
                          <a:spcPts val="0"/>
                        </a:spcBef>
                        <a:spcAft>
                          <a:spcPts val="0"/>
                        </a:spcAft>
                      </a:pPr>
                      <a:r>
                        <a:rPr lang="en-US" sz="1700" dirty="0"/>
                        <a:t>0.292</a:t>
                      </a:r>
                      <a:endParaRPr lang="en-US" sz="1700" dirty="0">
                        <a:solidFill>
                          <a:schemeClr val="tx1"/>
                        </a:solidFill>
                        <a:latin typeface="Calibri"/>
                        <a:ea typeface="Calibri"/>
                        <a:cs typeface="Times New Roman"/>
                      </a:endParaRPr>
                    </a:p>
                  </a:txBody>
                  <a:tcPr marL="56329" marR="56329" marT="0" marB="0"/>
                </a:tc>
                <a:tc>
                  <a:txBody>
                    <a:bodyPr/>
                    <a:lstStyle/>
                    <a:p>
                      <a:pPr marL="0" marR="0" algn="l">
                        <a:lnSpc>
                          <a:spcPct val="100000"/>
                        </a:lnSpc>
                        <a:spcBef>
                          <a:spcPts val="0"/>
                        </a:spcBef>
                        <a:spcAft>
                          <a:spcPts val="0"/>
                        </a:spcAft>
                      </a:pPr>
                      <a:r>
                        <a:rPr lang="en-US" sz="1700"/>
                        <a:t>Do Not Reject H0</a:t>
                      </a:r>
                      <a:endParaRPr lang="en-US" sz="1700">
                        <a:solidFill>
                          <a:schemeClr val="tx1"/>
                        </a:solidFill>
                        <a:latin typeface="Calibri"/>
                        <a:ea typeface="Calibri"/>
                        <a:cs typeface="Times New Roman"/>
                      </a:endParaRPr>
                    </a:p>
                  </a:txBody>
                  <a:tcPr marL="56329" marR="56329" marT="0" marB="0"/>
                </a:tc>
                <a:tc>
                  <a:txBody>
                    <a:bodyPr/>
                    <a:lstStyle/>
                    <a:p>
                      <a:pPr marL="0" marR="0" algn="l">
                        <a:lnSpc>
                          <a:spcPct val="100000"/>
                        </a:lnSpc>
                        <a:spcBef>
                          <a:spcPts val="0"/>
                        </a:spcBef>
                        <a:spcAft>
                          <a:spcPts val="0"/>
                        </a:spcAft>
                      </a:pPr>
                      <a:r>
                        <a:rPr lang="en-US" sz="1700" dirty="0"/>
                        <a:t>µ</a:t>
                      </a:r>
                      <a:r>
                        <a:rPr lang="en-US" sz="1700" baseline="-25000" dirty="0"/>
                        <a:t>M</a:t>
                      </a:r>
                      <a:r>
                        <a:rPr lang="en-US" sz="1700" dirty="0"/>
                        <a:t> = µ</a:t>
                      </a:r>
                      <a:r>
                        <a:rPr lang="en-US" sz="1700" baseline="-25000" dirty="0"/>
                        <a:t>F</a:t>
                      </a:r>
                      <a:endParaRPr lang="en-US" sz="1700" dirty="0">
                        <a:solidFill>
                          <a:schemeClr val="tx1"/>
                        </a:solidFill>
                        <a:latin typeface="Calibri"/>
                        <a:ea typeface="Calibri"/>
                        <a:cs typeface="Times New Roman"/>
                      </a:endParaRPr>
                    </a:p>
                  </a:txBody>
                  <a:tcPr marL="56329" marR="56329" marT="0" marB="0"/>
                </a:tc>
              </a:tr>
              <a:tr h="418383">
                <a:tc>
                  <a:txBody>
                    <a:bodyPr/>
                    <a:lstStyle/>
                    <a:p>
                      <a:pPr marL="0" marR="0" algn="l">
                        <a:lnSpc>
                          <a:spcPct val="100000"/>
                        </a:lnSpc>
                        <a:spcBef>
                          <a:spcPts val="0"/>
                        </a:spcBef>
                        <a:spcAft>
                          <a:spcPts val="0"/>
                        </a:spcAft>
                      </a:pPr>
                      <a:r>
                        <a:rPr lang="en-US" sz="1700" dirty="0"/>
                        <a:t>Characteristics of Bank (F2)</a:t>
                      </a:r>
                      <a:endParaRPr lang="en-US" sz="1700" dirty="0">
                        <a:solidFill>
                          <a:schemeClr val="tx1"/>
                        </a:solidFill>
                        <a:latin typeface="Calibri"/>
                        <a:ea typeface="Calibri"/>
                        <a:cs typeface="Times New Roman"/>
                      </a:endParaRPr>
                    </a:p>
                  </a:txBody>
                  <a:tcPr marL="56329" marR="56329" marT="0" marB="0"/>
                </a:tc>
                <a:tc>
                  <a:txBody>
                    <a:bodyPr/>
                    <a:lstStyle/>
                    <a:p>
                      <a:pPr marL="0" marR="0" algn="l">
                        <a:lnSpc>
                          <a:spcPct val="100000"/>
                        </a:lnSpc>
                        <a:spcBef>
                          <a:spcPts val="0"/>
                        </a:spcBef>
                        <a:spcAft>
                          <a:spcPts val="0"/>
                        </a:spcAft>
                      </a:pPr>
                      <a:r>
                        <a:rPr lang="en-US" sz="1700" dirty="0"/>
                        <a:t>Equal</a:t>
                      </a:r>
                      <a:endParaRPr lang="en-US" sz="1700" dirty="0">
                        <a:solidFill>
                          <a:schemeClr val="tx1"/>
                        </a:solidFill>
                        <a:latin typeface="Calibri"/>
                        <a:ea typeface="Calibri"/>
                        <a:cs typeface="Times New Roman"/>
                      </a:endParaRPr>
                    </a:p>
                  </a:txBody>
                  <a:tcPr marL="56329" marR="56329" marT="0" marB="0"/>
                </a:tc>
                <a:tc>
                  <a:txBody>
                    <a:bodyPr/>
                    <a:lstStyle/>
                    <a:p>
                      <a:pPr marL="0" marR="0" algn="l">
                        <a:lnSpc>
                          <a:spcPct val="100000"/>
                        </a:lnSpc>
                        <a:spcBef>
                          <a:spcPts val="0"/>
                        </a:spcBef>
                        <a:spcAft>
                          <a:spcPts val="0"/>
                        </a:spcAft>
                      </a:pPr>
                      <a:r>
                        <a:rPr lang="en-US" sz="1700" dirty="0"/>
                        <a:t>Pooled</a:t>
                      </a:r>
                      <a:endParaRPr lang="en-US" sz="1700" dirty="0">
                        <a:solidFill>
                          <a:schemeClr val="tx1"/>
                        </a:solidFill>
                        <a:latin typeface="Calibri"/>
                        <a:ea typeface="Calibri"/>
                        <a:cs typeface="Times New Roman"/>
                      </a:endParaRPr>
                    </a:p>
                  </a:txBody>
                  <a:tcPr marL="56329" marR="56329" marT="0" marB="0"/>
                </a:tc>
                <a:tc>
                  <a:txBody>
                    <a:bodyPr/>
                    <a:lstStyle/>
                    <a:p>
                      <a:pPr marL="0" marR="0" algn="l">
                        <a:lnSpc>
                          <a:spcPct val="100000"/>
                        </a:lnSpc>
                        <a:spcBef>
                          <a:spcPts val="0"/>
                        </a:spcBef>
                        <a:spcAft>
                          <a:spcPts val="0"/>
                        </a:spcAft>
                      </a:pPr>
                      <a:r>
                        <a:rPr lang="en-US" sz="1700" dirty="0"/>
                        <a:t>0.516</a:t>
                      </a:r>
                      <a:endParaRPr lang="en-US" sz="1700" dirty="0">
                        <a:solidFill>
                          <a:schemeClr val="tx1"/>
                        </a:solidFill>
                        <a:latin typeface="Calibri"/>
                        <a:ea typeface="Calibri"/>
                        <a:cs typeface="Times New Roman"/>
                      </a:endParaRPr>
                    </a:p>
                  </a:txBody>
                  <a:tcPr marL="56329" marR="56329" marT="0" marB="0"/>
                </a:tc>
                <a:tc>
                  <a:txBody>
                    <a:bodyPr/>
                    <a:lstStyle/>
                    <a:p>
                      <a:pPr marL="0" marR="0" algn="l">
                        <a:lnSpc>
                          <a:spcPct val="100000"/>
                        </a:lnSpc>
                        <a:spcBef>
                          <a:spcPts val="0"/>
                        </a:spcBef>
                        <a:spcAft>
                          <a:spcPts val="0"/>
                        </a:spcAft>
                      </a:pPr>
                      <a:r>
                        <a:rPr lang="en-US" sz="1700"/>
                        <a:t>Do Not Reject H0</a:t>
                      </a:r>
                      <a:endParaRPr lang="en-US" sz="1700">
                        <a:solidFill>
                          <a:schemeClr val="tx1"/>
                        </a:solidFill>
                        <a:latin typeface="Calibri"/>
                        <a:ea typeface="Calibri"/>
                        <a:cs typeface="Times New Roman"/>
                      </a:endParaRPr>
                    </a:p>
                  </a:txBody>
                  <a:tcPr marL="56329" marR="56329" marT="0" marB="0"/>
                </a:tc>
                <a:tc>
                  <a:txBody>
                    <a:bodyPr/>
                    <a:lstStyle/>
                    <a:p>
                      <a:pPr marL="0" marR="0" algn="l">
                        <a:lnSpc>
                          <a:spcPct val="100000"/>
                        </a:lnSpc>
                        <a:spcBef>
                          <a:spcPts val="0"/>
                        </a:spcBef>
                        <a:spcAft>
                          <a:spcPts val="0"/>
                        </a:spcAft>
                      </a:pPr>
                      <a:r>
                        <a:rPr lang="en-US" sz="1700"/>
                        <a:t>µ</a:t>
                      </a:r>
                      <a:r>
                        <a:rPr lang="en-US" sz="1700" baseline="-25000"/>
                        <a:t>M</a:t>
                      </a:r>
                      <a:r>
                        <a:rPr lang="en-US" sz="1700"/>
                        <a:t> = µ</a:t>
                      </a:r>
                      <a:r>
                        <a:rPr lang="en-US" sz="1700" baseline="-25000"/>
                        <a:t>F</a:t>
                      </a:r>
                      <a:endParaRPr lang="en-US" sz="1700">
                        <a:solidFill>
                          <a:schemeClr val="tx1"/>
                        </a:solidFill>
                        <a:latin typeface="Calibri"/>
                        <a:ea typeface="Calibri"/>
                        <a:cs typeface="Times New Roman"/>
                      </a:endParaRPr>
                    </a:p>
                  </a:txBody>
                  <a:tcPr marL="56329" marR="56329" marT="0" marB="0"/>
                </a:tc>
              </a:tr>
              <a:tr h="627575">
                <a:tc>
                  <a:txBody>
                    <a:bodyPr/>
                    <a:lstStyle/>
                    <a:p>
                      <a:pPr marL="0" marR="0" algn="l">
                        <a:lnSpc>
                          <a:spcPct val="100000"/>
                        </a:lnSpc>
                        <a:spcBef>
                          <a:spcPts val="0"/>
                        </a:spcBef>
                        <a:spcAft>
                          <a:spcPts val="0"/>
                        </a:spcAft>
                      </a:pPr>
                      <a:r>
                        <a:rPr lang="en-US" sz="1700" dirty="0"/>
                        <a:t>Convenient and Required facilities (F3)</a:t>
                      </a:r>
                      <a:endParaRPr lang="en-US" sz="1700" dirty="0">
                        <a:solidFill>
                          <a:schemeClr val="tx1"/>
                        </a:solidFill>
                        <a:latin typeface="Calibri"/>
                        <a:ea typeface="Calibri"/>
                        <a:cs typeface="Times New Roman"/>
                      </a:endParaRPr>
                    </a:p>
                  </a:txBody>
                  <a:tcPr marL="56329" marR="56329" marT="0" marB="0"/>
                </a:tc>
                <a:tc>
                  <a:txBody>
                    <a:bodyPr/>
                    <a:lstStyle/>
                    <a:p>
                      <a:pPr marL="0" marR="0" algn="l">
                        <a:lnSpc>
                          <a:spcPct val="100000"/>
                        </a:lnSpc>
                        <a:spcBef>
                          <a:spcPts val="0"/>
                        </a:spcBef>
                        <a:spcAft>
                          <a:spcPts val="0"/>
                        </a:spcAft>
                      </a:pPr>
                      <a:r>
                        <a:rPr lang="en-US" sz="1700" dirty="0"/>
                        <a:t>Unequal</a:t>
                      </a:r>
                      <a:endParaRPr lang="en-US" sz="1700" dirty="0">
                        <a:solidFill>
                          <a:schemeClr val="tx1"/>
                        </a:solidFill>
                        <a:latin typeface="Calibri"/>
                        <a:ea typeface="Calibri"/>
                        <a:cs typeface="Times New Roman"/>
                      </a:endParaRPr>
                    </a:p>
                  </a:txBody>
                  <a:tcPr marL="56329" marR="56329" marT="0" marB="0"/>
                </a:tc>
                <a:tc>
                  <a:txBody>
                    <a:bodyPr/>
                    <a:lstStyle/>
                    <a:p>
                      <a:pPr marL="0" marR="0" algn="l">
                        <a:lnSpc>
                          <a:spcPct val="100000"/>
                        </a:lnSpc>
                        <a:spcBef>
                          <a:spcPts val="0"/>
                        </a:spcBef>
                        <a:spcAft>
                          <a:spcPts val="0"/>
                        </a:spcAft>
                      </a:pPr>
                      <a:r>
                        <a:rPr lang="en-US" sz="1700" dirty="0"/>
                        <a:t>Satterthwaite</a:t>
                      </a:r>
                      <a:endParaRPr lang="en-US" sz="1700" dirty="0">
                        <a:solidFill>
                          <a:schemeClr val="tx1"/>
                        </a:solidFill>
                        <a:latin typeface="Calibri"/>
                        <a:ea typeface="Calibri"/>
                        <a:cs typeface="Times New Roman"/>
                      </a:endParaRPr>
                    </a:p>
                  </a:txBody>
                  <a:tcPr marL="56329" marR="56329" marT="0" marB="0"/>
                </a:tc>
                <a:tc>
                  <a:txBody>
                    <a:bodyPr/>
                    <a:lstStyle/>
                    <a:p>
                      <a:pPr marL="0" marR="0" algn="l">
                        <a:lnSpc>
                          <a:spcPct val="100000"/>
                        </a:lnSpc>
                        <a:spcBef>
                          <a:spcPts val="0"/>
                        </a:spcBef>
                        <a:spcAft>
                          <a:spcPts val="0"/>
                        </a:spcAft>
                      </a:pPr>
                      <a:r>
                        <a:rPr lang="en-US" sz="1700" dirty="0"/>
                        <a:t>0</a:t>
                      </a:r>
                      <a:endParaRPr lang="en-US" sz="1700" dirty="0">
                        <a:solidFill>
                          <a:schemeClr val="tx1"/>
                        </a:solidFill>
                        <a:latin typeface="Calibri"/>
                        <a:ea typeface="Calibri"/>
                        <a:cs typeface="Times New Roman"/>
                      </a:endParaRPr>
                    </a:p>
                  </a:txBody>
                  <a:tcPr marL="56329" marR="56329" marT="0" marB="0"/>
                </a:tc>
                <a:tc>
                  <a:txBody>
                    <a:bodyPr/>
                    <a:lstStyle/>
                    <a:p>
                      <a:pPr marL="0" marR="0" algn="l">
                        <a:lnSpc>
                          <a:spcPct val="100000"/>
                        </a:lnSpc>
                        <a:spcBef>
                          <a:spcPts val="0"/>
                        </a:spcBef>
                        <a:spcAft>
                          <a:spcPts val="0"/>
                        </a:spcAft>
                      </a:pPr>
                      <a:r>
                        <a:rPr lang="en-US" sz="1700" dirty="0"/>
                        <a:t>Reject H0</a:t>
                      </a:r>
                      <a:endParaRPr lang="en-US" sz="1700" dirty="0">
                        <a:solidFill>
                          <a:schemeClr val="tx1"/>
                        </a:solidFill>
                        <a:latin typeface="Calibri"/>
                        <a:ea typeface="Calibri"/>
                        <a:cs typeface="Times New Roman"/>
                      </a:endParaRPr>
                    </a:p>
                  </a:txBody>
                  <a:tcPr marL="56329" marR="56329" marT="0" marB="0"/>
                </a:tc>
                <a:tc>
                  <a:txBody>
                    <a:bodyPr/>
                    <a:lstStyle/>
                    <a:p>
                      <a:pPr marL="0" marR="0" algn="l">
                        <a:lnSpc>
                          <a:spcPct val="100000"/>
                        </a:lnSpc>
                        <a:spcBef>
                          <a:spcPts val="0"/>
                        </a:spcBef>
                        <a:spcAft>
                          <a:spcPts val="0"/>
                        </a:spcAft>
                      </a:pPr>
                      <a:r>
                        <a:rPr lang="en-US" sz="1700" dirty="0"/>
                        <a:t>µ</a:t>
                      </a:r>
                      <a:r>
                        <a:rPr lang="en-US" sz="1700" baseline="-25000" dirty="0"/>
                        <a:t>M</a:t>
                      </a:r>
                      <a:r>
                        <a:rPr lang="en-US" sz="1700" dirty="0"/>
                        <a:t>&lt; µ</a:t>
                      </a:r>
                      <a:r>
                        <a:rPr lang="en-US" sz="1700" baseline="-25000" dirty="0"/>
                        <a:t>F</a:t>
                      </a:r>
                      <a:endParaRPr lang="en-US" sz="1700" dirty="0">
                        <a:solidFill>
                          <a:schemeClr val="tx1"/>
                        </a:solidFill>
                        <a:latin typeface="Calibri"/>
                        <a:ea typeface="Calibri"/>
                        <a:cs typeface="Times New Roman"/>
                      </a:endParaRPr>
                    </a:p>
                  </a:txBody>
                  <a:tcPr marL="56329" marR="56329" marT="0" marB="0"/>
                </a:tc>
              </a:tr>
              <a:tr h="418383">
                <a:tc>
                  <a:txBody>
                    <a:bodyPr/>
                    <a:lstStyle/>
                    <a:p>
                      <a:pPr marL="0" marR="0" algn="l">
                        <a:lnSpc>
                          <a:spcPct val="100000"/>
                        </a:lnSpc>
                        <a:spcBef>
                          <a:spcPts val="0"/>
                        </a:spcBef>
                        <a:spcAft>
                          <a:spcPts val="0"/>
                        </a:spcAft>
                      </a:pPr>
                      <a:r>
                        <a:rPr lang="en-US" sz="1700" dirty="0"/>
                        <a:t>Additional facilities (F4)</a:t>
                      </a:r>
                      <a:endParaRPr lang="en-US" sz="1700" dirty="0">
                        <a:solidFill>
                          <a:schemeClr val="tx1"/>
                        </a:solidFill>
                        <a:latin typeface="Calibri"/>
                        <a:ea typeface="Calibri"/>
                        <a:cs typeface="Times New Roman"/>
                      </a:endParaRPr>
                    </a:p>
                  </a:txBody>
                  <a:tcPr marL="56329" marR="56329" marT="0" marB="0"/>
                </a:tc>
                <a:tc>
                  <a:txBody>
                    <a:bodyPr/>
                    <a:lstStyle/>
                    <a:p>
                      <a:pPr marL="0" marR="0" algn="l">
                        <a:lnSpc>
                          <a:spcPct val="100000"/>
                        </a:lnSpc>
                        <a:spcBef>
                          <a:spcPts val="0"/>
                        </a:spcBef>
                        <a:spcAft>
                          <a:spcPts val="0"/>
                        </a:spcAft>
                      </a:pPr>
                      <a:r>
                        <a:rPr lang="en-US" sz="1700"/>
                        <a:t>Equal</a:t>
                      </a:r>
                      <a:endParaRPr lang="en-US" sz="1700">
                        <a:solidFill>
                          <a:schemeClr val="tx1"/>
                        </a:solidFill>
                        <a:latin typeface="Calibri"/>
                        <a:ea typeface="Calibri"/>
                        <a:cs typeface="Times New Roman"/>
                      </a:endParaRPr>
                    </a:p>
                  </a:txBody>
                  <a:tcPr marL="56329" marR="56329" marT="0" marB="0"/>
                </a:tc>
                <a:tc>
                  <a:txBody>
                    <a:bodyPr/>
                    <a:lstStyle/>
                    <a:p>
                      <a:pPr marL="0" marR="0" algn="l">
                        <a:lnSpc>
                          <a:spcPct val="100000"/>
                        </a:lnSpc>
                        <a:spcBef>
                          <a:spcPts val="0"/>
                        </a:spcBef>
                        <a:spcAft>
                          <a:spcPts val="0"/>
                        </a:spcAft>
                      </a:pPr>
                      <a:r>
                        <a:rPr lang="en-US" sz="1700"/>
                        <a:t>Pooled</a:t>
                      </a:r>
                      <a:endParaRPr lang="en-US" sz="1700">
                        <a:solidFill>
                          <a:schemeClr val="tx1"/>
                        </a:solidFill>
                        <a:latin typeface="Calibri"/>
                        <a:ea typeface="Calibri"/>
                        <a:cs typeface="Times New Roman"/>
                      </a:endParaRPr>
                    </a:p>
                  </a:txBody>
                  <a:tcPr marL="56329" marR="56329" marT="0" marB="0"/>
                </a:tc>
                <a:tc>
                  <a:txBody>
                    <a:bodyPr/>
                    <a:lstStyle/>
                    <a:p>
                      <a:pPr marL="0" marR="0" algn="l">
                        <a:lnSpc>
                          <a:spcPct val="100000"/>
                        </a:lnSpc>
                        <a:spcBef>
                          <a:spcPts val="0"/>
                        </a:spcBef>
                        <a:spcAft>
                          <a:spcPts val="0"/>
                        </a:spcAft>
                      </a:pPr>
                      <a:r>
                        <a:rPr lang="en-US" sz="1700" dirty="0"/>
                        <a:t>0</a:t>
                      </a:r>
                      <a:endParaRPr lang="en-US" sz="1700" dirty="0">
                        <a:solidFill>
                          <a:schemeClr val="tx1"/>
                        </a:solidFill>
                        <a:latin typeface="Calibri"/>
                        <a:ea typeface="Calibri"/>
                        <a:cs typeface="Times New Roman"/>
                      </a:endParaRPr>
                    </a:p>
                  </a:txBody>
                  <a:tcPr marL="56329" marR="56329" marT="0" marB="0"/>
                </a:tc>
                <a:tc>
                  <a:txBody>
                    <a:bodyPr/>
                    <a:lstStyle/>
                    <a:p>
                      <a:pPr marL="0" marR="0" algn="l">
                        <a:lnSpc>
                          <a:spcPct val="100000"/>
                        </a:lnSpc>
                        <a:spcBef>
                          <a:spcPts val="0"/>
                        </a:spcBef>
                        <a:spcAft>
                          <a:spcPts val="0"/>
                        </a:spcAft>
                      </a:pPr>
                      <a:r>
                        <a:rPr lang="en-US" sz="1700" dirty="0"/>
                        <a:t>Reject H0</a:t>
                      </a:r>
                      <a:endParaRPr lang="en-US" sz="1700" dirty="0">
                        <a:solidFill>
                          <a:schemeClr val="tx1"/>
                        </a:solidFill>
                        <a:latin typeface="Calibri"/>
                        <a:ea typeface="Calibri"/>
                        <a:cs typeface="Times New Roman"/>
                      </a:endParaRPr>
                    </a:p>
                  </a:txBody>
                  <a:tcPr marL="56329" marR="56329" marT="0" marB="0"/>
                </a:tc>
                <a:tc>
                  <a:txBody>
                    <a:bodyPr/>
                    <a:lstStyle/>
                    <a:p>
                      <a:pPr marL="0" marR="0" algn="l">
                        <a:lnSpc>
                          <a:spcPct val="100000"/>
                        </a:lnSpc>
                        <a:spcBef>
                          <a:spcPts val="0"/>
                        </a:spcBef>
                        <a:spcAft>
                          <a:spcPts val="0"/>
                        </a:spcAft>
                      </a:pPr>
                      <a:r>
                        <a:rPr lang="en-US" sz="1700" dirty="0"/>
                        <a:t>µ</a:t>
                      </a:r>
                      <a:r>
                        <a:rPr lang="en-US" sz="1700" baseline="-25000" dirty="0"/>
                        <a:t>M</a:t>
                      </a:r>
                      <a:r>
                        <a:rPr lang="en-US" sz="1700" dirty="0"/>
                        <a:t>&gt; µ</a:t>
                      </a:r>
                      <a:r>
                        <a:rPr lang="en-US" sz="1700" baseline="-25000" dirty="0"/>
                        <a:t>F</a:t>
                      </a:r>
                      <a:endParaRPr lang="en-US" sz="1700" dirty="0">
                        <a:solidFill>
                          <a:schemeClr val="tx1"/>
                        </a:solidFill>
                        <a:latin typeface="Calibri"/>
                        <a:ea typeface="Calibri"/>
                        <a:cs typeface="Times New Roman"/>
                      </a:endParaRPr>
                    </a:p>
                  </a:txBody>
                  <a:tcPr marL="56329" marR="56329" marT="0" marB="0"/>
                </a:tc>
              </a:tr>
              <a:tr h="418383">
                <a:tc>
                  <a:txBody>
                    <a:bodyPr/>
                    <a:lstStyle/>
                    <a:p>
                      <a:pPr marL="0" marR="0" algn="l">
                        <a:lnSpc>
                          <a:spcPct val="100000"/>
                        </a:lnSpc>
                        <a:spcBef>
                          <a:spcPts val="0"/>
                        </a:spcBef>
                        <a:spcAft>
                          <a:spcPts val="0"/>
                        </a:spcAft>
                      </a:pPr>
                      <a:r>
                        <a:rPr lang="en-US" sz="1700" dirty="0"/>
                        <a:t>Recommendation from people (F5)</a:t>
                      </a:r>
                      <a:endParaRPr lang="en-US" sz="1700" dirty="0">
                        <a:solidFill>
                          <a:schemeClr val="tx1"/>
                        </a:solidFill>
                        <a:latin typeface="Calibri"/>
                        <a:ea typeface="Calibri"/>
                        <a:cs typeface="Times New Roman"/>
                      </a:endParaRPr>
                    </a:p>
                  </a:txBody>
                  <a:tcPr marL="56329" marR="56329" marT="0" marB="0"/>
                </a:tc>
                <a:tc>
                  <a:txBody>
                    <a:bodyPr/>
                    <a:lstStyle/>
                    <a:p>
                      <a:pPr marL="0" marR="0" algn="l">
                        <a:lnSpc>
                          <a:spcPct val="100000"/>
                        </a:lnSpc>
                        <a:spcBef>
                          <a:spcPts val="0"/>
                        </a:spcBef>
                        <a:spcAft>
                          <a:spcPts val="0"/>
                        </a:spcAft>
                      </a:pPr>
                      <a:r>
                        <a:rPr lang="en-US" sz="1700"/>
                        <a:t>Unequal</a:t>
                      </a:r>
                      <a:endParaRPr lang="en-US" sz="1700">
                        <a:solidFill>
                          <a:schemeClr val="tx1"/>
                        </a:solidFill>
                        <a:latin typeface="Calibri"/>
                        <a:ea typeface="Calibri"/>
                        <a:cs typeface="Times New Roman"/>
                      </a:endParaRPr>
                    </a:p>
                  </a:txBody>
                  <a:tcPr marL="56329" marR="56329" marT="0" marB="0"/>
                </a:tc>
                <a:tc>
                  <a:txBody>
                    <a:bodyPr/>
                    <a:lstStyle/>
                    <a:p>
                      <a:pPr marL="0" marR="0" algn="l">
                        <a:lnSpc>
                          <a:spcPct val="100000"/>
                        </a:lnSpc>
                        <a:spcBef>
                          <a:spcPts val="0"/>
                        </a:spcBef>
                        <a:spcAft>
                          <a:spcPts val="0"/>
                        </a:spcAft>
                      </a:pPr>
                      <a:r>
                        <a:rPr lang="en-US" sz="1700" dirty="0"/>
                        <a:t>Satterthwaite</a:t>
                      </a:r>
                      <a:endParaRPr lang="en-US" sz="1700" dirty="0">
                        <a:solidFill>
                          <a:schemeClr val="tx1"/>
                        </a:solidFill>
                        <a:latin typeface="Calibri"/>
                        <a:ea typeface="Calibri"/>
                        <a:cs typeface="Times New Roman"/>
                      </a:endParaRPr>
                    </a:p>
                  </a:txBody>
                  <a:tcPr marL="56329" marR="56329" marT="0" marB="0"/>
                </a:tc>
                <a:tc>
                  <a:txBody>
                    <a:bodyPr/>
                    <a:lstStyle/>
                    <a:p>
                      <a:pPr marL="0" marR="0" algn="l">
                        <a:lnSpc>
                          <a:spcPct val="100000"/>
                        </a:lnSpc>
                        <a:spcBef>
                          <a:spcPts val="0"/>
                        </a:spcBef>
                        <a:spcAft>
                          <a:spcPts val="0"/>
                        </a:spcAft>
                      </a:pPr>
                      <a:r>
                        <a:rPr lang="en-US" sz="1700"/>
                        <a:t>0.003</a:t>
                      </a:r>
                      <a:endParaRPr lang="en-US" sz="1700">
                        <a:solidFill>
                          <a:schemeClr val="tx1"/>
                        </a:solidFill>
                        <a:latin typeface="Calibri"/>
                        <a:ea typeface="Calibri"/>
                        <a:cs typeface="Times New Roman"/>
                      </a:endParaRPr>
                    </a:p>
                  </a:txBody>
                  <a:tcPr marL="56329" marR="56329" marT="0" marB="0"/>
                </a:tc>
                <a:tc>
                  <a:txBody>
                    <a:bodyPr/>
                    <a:lstStyle/>
                    <a:p>
                      <a:pPr marL="0" marR="0" algn="l">
                        <a:lnSpc>
                          <a:spcPct val="100000"/>
                        </a:lnSpc>
                        <a:spcBef>
                          <a:spcPts val="0"/>
                        </a:spcBef>
                        <a:spcAft>
                          <a:spcPts val="0"/>
                        </a:spcAft>
                      </a:pPr>
                      <a:r>
                        <a:rPr lang="en-US" sz="1700" dirty="0"/>
                        <a:t>Reject H0</a:t>
                      </a:r>
                      <a:endParaRPr lang="en-US" sz="1700" dirty="0">
                        <a:solidFill>
                          <a:schemeClr val="tx1"/>
                        </a:solidFill>
                        <a:latin typeface="Calibri"/>
                        <a:ea typeface="Calibri"/>
                        <a:cs typeface="Times New Roman"/>
                      </a:endParaRPr>
                    </a:p>
                  </a:txBody>
                  <a:tcPr marL="56329" marR="56329" marT="0" marB="0"/>
                </a:tc>
                <a:tc>
                  <a:txBody>
                    <a:bodyPr/>
                    <a:lstStyle/>
                    <a:p>
                      <a:pPr marL="0" marR="0" algn="l">
                        <a:lnSpc>
                          <a:spcPct val="100000"/>
                        </a:lnSpc>
                        <a:spcBef>
                          <a:spcPts val="0"/>
                        </a:spcBef>
                        <a:spcAft>
                          <a:spcPts val="0"/>
                        </a:spcAft>
                      </a:pPr>
                      <a:r>
                        <a:rPr lang="en-US" sz="1700" dirty="0"/>
                        <a:t>µ</a:t>
                      </a:r>
                      <a:r>
                        <a:rPr lang="en-US" sz="1700" baseline="-25000" dirty="0"/>
                        <a:t>M</a:t>
                      </a:r>
                      <a:r>
                        <a:rPr lang="en-US" sz="1700" dirty="0"/>
                        <a:t>&lt; µ</a:t>
                      </a:r>
                      <a:r>
                        <a:rPr lang="en-US" sz="1700" baseline="-25000" dirty="0"/>
                        <a:t>F</a:t>
                      </a:r>
                      <a:endParaRPr lang="en-US" sz="1700" dirty="0">
                        <a:solidFill>
                          <a:schemeClr val="tx1"/>
                        </a:solidFill>
                        <a:latin typeface="Calibri"/>
                        <a:ea typeface="Calibri"/>
                        <a:cs typeface="Times New Roman"/>
                      </a:endParaRPr>
                    </a:p>
                  </a:txBody>
                  <a:tcPr marL="56329" marR="56329" marT="0" marB="0"/>
                </a:tc>
              </a:tr>
            </a:tbl>
          </a:graphicData>
        </a:graphic>
      </p:graphicFrame>
      <p:sp>
        <p:nvSpPr>
          <p:cNvPr id="3" name="TextBox 2"/>
          <p:cNvSpPr txBox="1"/>
          <p:nvPr/>
        </p:nvSpPr>
        <p:spPr>
          <a:xfrm>
            <a:off x="4129536" y="451407"/>
            <a:ext cx="3739293" cy="584775"/>
          </a:xfrm>
          <a:prstGeom prst="rect">
            <a:avLst/>
          </a:prstGeom>
          <a:noFill/>
        </p:spPr>
        <p:txBody>
          <a:bodyPr wrap="none" rtlCol="0">
            <a:spAutoFit/>
          </a:bodyPr>
          <a:lstStyle/>
          <a:p>
            <a:r>
              <a:rPr lang="en-US" sz="3200" b="1" u="sng" dirty="0" smtClean="0">
                <a:solidFill>
                  <a:schemeClr val="accent5">
                    <a:lumMod val="50000"/>
                  </a:schemeClr>
                </a:solidFill>
                <a:latin typeface="Times New Roman" panose="02020603050405020304" pitchFamily="18" charset="0"/>
                <a:cs typeface="Times New Roman" panose="02020603050405020304" pitchFamily="18" charset="0"/>
              </a:rPr>
              <a:t>GENDER (T-TEST)</a:t>
            </a:r>
            <a:endParaRPr lang="en-US" sz="3200" b="1" u="sng"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396669" y="943850"/>
            <a:ext cx="11205028" cy="1343958"/>
          </a:xfrm>
          <a:prstGeom prst="rect">
            <a:avLst/>
          </a:prstGeom>
          <a:noFill/>
        </p:spPr>
        <p:txBody>
          <a:bodyPr wrap="square" rtlCol="0">
            <a:spAutoFit/>
          </a:bodyPr>
          <a:lstStyle/>
          <a:p>
            <a:r>
              <a:rPr lang="en-US" sz="3200" b="1" baseline="-25000" dirty="0" smtClean="0">
                <a:cs typeface="Times New Roman" panose="02020603050405020304" pitchFamily="18" charset="0"/>
              </a:rPr>
              <a:t>Hypothesis</a:t>
            </a:r>
            <a:r>
              <a:rPr lang="en-US" sz="2800" b="1" baseline="-25000" dirty="0" smtClean="0">
                <a:cs typeface="Times New Roman" panose="02020603050405020304" pitchFamily="18" charset="0"/>
              </a:rPr>
              <a:t>:</a:t>
            </a:r>
          </a:p>
          <a:p>
            <a:pPr>
              <a:lnSpc>
                <a:spcPct val="150000"/>
              </a:lnSpc>
            </a:pPr>
            <a:r>
              <a:rPr lang="en-US" sz="2000" dirty="0" smtClean="0">
                <a:cs typeface="Times New Roman" panose="02020603050405020304" pitchFamily="18" charset="0"/>
              </a:rPr>
              <a:t>H</a:t>
            </a:r>
            <a:r>
              <a:rPr lang="en-US" sz="2000" baseline="-20000" dirty="0" smtClean="0">
                <a:cs typeface="Times New Roman" panose="02020603050405020304" pitchFamily="18" charset="0"/>
              </a:rPr>
              <a:t>0 </a:t>
            </a:r>
            <a:r>
              <a:rPr lang="en-US" sz="2000" dirty="0" smtClean="0">
                <a:cs typeface="Times New Roman" panose="02020603050405020304" pitchFamily="18" charset="0"/>
              </a:rPr>
              <a:t>: There is no significant difference between males and females with respect to factor Fi ; i =1,2,3,4,5.</a:t>
            </a:r>
          </a:p>
          <a:p>
            <a:pPr>
              <a:lnSpc>
                <a:spcPct val="150000"/>
              </a:lnSpc>
            </a:pPr>
            <a:r>
              <a:rPr lang="en-US" sz="2000" dirty="0" smtClean="0">
                <a:cs typeface="Times New Roman" panose="02020603050405020304" pitchFamily="18" charset="0"/>
              </a:rPr>
              <a:t>H</a:t>
            </a:r>
            <a:r>
              <a:rPr lang="en-US" sz="2000" baseline="-25000" dirty="0" smtClean="0">
                <a:cs typeface="Times New Roman" panose="02020603050405020304" pitchFamily="18" charset="0"/>
              </a:rPr>
              <a:t>1</a:t>
            </a:r>
            <a:r>
              <a:rPr lang="en-US" sz="2000" dirty="0" smtClean="0">
                <a:cs typeface="Times New Roman" panose="02020603050405020304" pitchFamily="18" charset="0"/>
              </a:rPr>
              <a:t>: There is significant difference between males and females with respect to factor Fi.</a:t>
            </a:r>
          </a:p>
        </p:txBody>
      </p:sp>
      <p:sp>
        <p:nvSpPr>
          <p:cNvPr id="6" name="TextBox 5"/>
          <p:cNvSpPr txBox="1"/>
          <p:nvPr/>
        </p:nvSpPr>
        <p:spPr>
          <a:xfrm>
            <a:off x="396669" y="2301046"/>
            <a:ext cx="6387153" cy="1077218"/>
          </a:xfrm>
          <a:prstGeom prst="rect">
            <a:avLst/>
          </a:prstGeom>
          <a:noFill/>
        </p:spPr>
        <p:txBody>
          <a:bodyPr wrap="square" rtlCol="0">
            <a:spAutoFit/>
          </a:bodyPr>
          <a:lstStyle/>
          <a:p>
            <a:pPr lvl="0" fontAlgn="base">
              <a:spcBef>
                <a:spcPct val="0"/>
              </a:spcBef>
              <a:spcAft>
                <a:spcPct val="0"/>
              </a:spcAft>
            </a:pPr>
            <a:r>
              <a:rPr lang="en-US" sz="2000" b="1" dirty="0" smtClean="0">
                <a:ea typeface="Calibri" pitchFamily="34" charset="0"/>
                <a:cs typeface="Times New Roman" pitchFamily="18" charset="0"/>
              </a:rPr>
              <a:t>Decision Criteria:</a:t>
            </a:r>
          </a:p>
          <a:p>
            <a:pPr lvl="0" fontAlgn="base">
              <a:spcBef>
                <a:spcPct val="0"/>
              </a:spcBef>
              <a:spcAft>
                <a:spcPct val="0"/>
              </a:spcAft>
            </a:pPr>
            <a:r>
              <a:rPr lang="en-US" sz="2000" dirty="0" smtClean="0">
                <a:ea typeface="Calibri" pitchFamily="34" charset="0"/>
                <a:cs typeface="Times New Roman" pitchFamily="18" charset="0"/>
              </a:rPr>
              <a:t>Reject </a:t>
            </a:r>
            <a:r>
              <a:rPr lang="en-US" sz="2000" dirty="0">
                <a:ea typeface="Calibri" pitchFamily="34" charset="0"/>
                <a:cs typeface="Times New Roman" pitchFamily="18" charset="0"/>
              </a:rPr>
              <a:t>H</a:t>
            </a:r>
            <a:r>
              <a:rPr lang="en-US" sz="2000" baseline="-30000" dirty="0">
                <a:ea typeface="Calibri" pitchFamily="34" charset="0"/>
                <a:cs typeface="Times New Roman" pitchFamily="18" charset="0"/>
              </a:rPr>
              <a:t>0</a:t>
            </a:r>
            <a:r>
              <a:rPr lang="en-US" sz="2000" dirty="0">
                <a:ea typeface="Calibri" pitchFamily="34" charset="0"/>
                <a:cs typeface="Times New Roman" pitchFamily="18" charset="0"/>
              </a:rPr>
              <a:t> </a:t>
            </a:r>
            <a:r>
              <a:rPr lang="en-US" sz="2000" dirty="0" smtClean="0">
                <a:ea typeface="Calibri" pitchFamily="34" charset="0"/>
                <a:cs typeface="Times New Roman" pitchFamily="18" charset="0"/>
              </a:rPr>
              <a:t>if </a:t>
            </a:r>
            <a:r>
              <a:rPr lang="en-US" sz="2000" dirty="0">
                <a:ea typeface="Calibri" pitchFamily="34" charset="0"/>
                <a:cs typeface="Times New Roman" pitchFamily="18" charset="0"/>
              </a:rPr>
              <a:t>p-value &lt; 0.05</a:t>
            </a:r>
            <a:endParaRPr lang="en-US" sz="2000" dirty="0">
              <a:cs typeface="Arial" pitchFamily="34" charset="0"/>
            </a:endParaRPr>
          </a:p>
          <a:p>
            <a:pPr algn="ctr"/>
            <a:endParaRPr lang="en-US" sz="2400" dirty="0"/>
          </a:p>
        </p:txBody>
      </p:sp>
    </p:spTree>
    <p:extLst>
      <p:ext uri="{BB962C8B-B14F-4D97-AF65-F5344CB8AC3E}">
        <p14:creationId xmlns:p14="http://schemas.microsoft.com/office/powerpoint/2010/main" val="3355356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anim calcmode="lin" valueType="num">
                                      <p:cBhvr>
                                        <p:cTn id="18"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9" dur="500" fill="hold"/>
                                        <p:tgtEl>
                                          <p:spTgt spid="4">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anim calcmode="lin" valueType="num">
                                      <p:cBhvr>
                                        <p:cTn id="2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4" dur="5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animEffect transition="in" filter="fade">
                                      <p:cBhvr>
                                        <p:cTn id="29" dur="500"/>
                                        <p:tgtEl>
                                          <p:spTgt spid="6">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6">
                                            <p:txEl>
                                              <p:pRg st="1" end="1"/>
                                            </p:txEl>
                                          </p:spTgt>
                                        </p:tgtEl>
                                        <p:attrNameLst>
                                          <p:attrName>style.visibility</p:attrName>
                                        </p:attrNameLst>
                                      </p:cBhvr>
                                      <p:to>
                                        <p:strVal val="visible"/>
                                      </p:to>
                                    </p:set>
                                    <p:animEffect transition="in" filter="fade">
                                      <p:cBhvr>
                                        <p:cTn id="34" dur="500"/>
                                        <p:tgtEl>
                                          <p:spTgt spid="6">
                                            <p:txEl>
                                              <p:pRg st="1" end="1"/>
                                            </p:txEl>
                                          </p:spTgt>
                                        </p:tgtEl>
                                      </p:cBhvr>
                                    </p:animEffect>
                                    <p:anim calcmode="lin" valueType="num">
                                      <p:cBhvr>
                                        <p:cTn id="35"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36" dur="5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wipe(down)">
                                      <p:cBhvr>
                                        <p:cTn id="4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4"/>
          <a:stretch>
            <a:fillRect/>
          </a:stretch>
        </p:blipFill>
        <p:spPr>
          <a:xfrm>
            <a:off x="173474" y="3213483"/>
            <a:ext cx="11845052" cy="3495927"/>
          </a:xfrm>
          <a:prstGeom prst="rect">
            <a:avLst/>
          </a:prstGeom>
        </p:spPr>
      </p:pic>
      <p:sp>
        <p:nvSpPr>
          <p:cNvPr id="7" name="TextBox 6"/>
          <p:cNvSpPr txBox="1"/>
          <p:nvPr/>
        </p:nvSpPr>
        <p:spPr>
          <a:xfrm>
            <a:off x="2895600" y="269458"/>
            <a:ext cx="6400800" cy="584775"/>
          </a:xfrm>
          <a:prstGeom prst="rect">
            <a:avLst/>
          </a:prstGeom>
          <a:noFill/>
        </p:spPr>
        <p:txBody>
          <a:bodyPr wrap="square" rtlCol="0">
            <a:spAutoFit/>
          </a:bodyPr>
          <a:lstStyle/>
          <a:p>
            <a:pPr algn="ctr"/>
            <a:r>
              <a:rPr lang="en-US" sz="3200" b="1" u="sng" dirty="0" smtClean="0">
                <a:solidFill>
                  <a:schemeClr val="accent5">
                    <a:lumMod val="50000"/>
                  </a:schemeClr>
                </a:solidFill>
                <a:latin typeface="Times New Roman" panose="02020603050405020304" pitchFamily="18" charset="0"/>
                <a:cs typeface="Times New Roman" panose="02020603050405020304" pitchFamily="18" charset="0"/>
              </a:rPr>
              <a:t>AGE GROUPS (ANOVA TABLE)</a:t>
            </a:r>
            <a:endParaRPr lang="en-US" sz="3200" b="1" u="sng"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527804" y="854233"/>
            <a:ext cx="11845052" cy="1302921"/>
          </a:xfrm>
          <a:prstGeom prst="rect">
            <a:avLst/>
          </a:prstGeom>
          <a:noFill/>
        </p:spPr>
        <p:txBody>
          <a:bodyPr wrap="square" rtlCol="0">
            <a:spAutoFit/>
          </a:bodyPr>
          <a:lstStyle/>
          <a:p>
            <a:r>
              <a:rPr lang="en-US" sz="3200" b="1" baseline="-25000" dirty="0" smtClean="0">
                <a:cs typeface="Times New Roman" panose="02020603050405020304" pitchFamily="18" charset="0"/>
              </a:rPr>
              <a:t>Hypothesis:</a:t>
            </a:r>
          </a:p>
          <a:p>
            <a:pPr>
              <a:lnSpc>
                <a:spcPct val="150000"/>
              </a:lnSpc>
            </a:pPr>
            <a:r>
              <a:rPr lang="en-US" sz="2000" dirty="0" smtClean="0">
                <a:cs typeface="Times New Roman" panose="02020603050405020304" pitchFamily="18" charset="0"/>
              </a:rPr>
              <a:t>H</a:t>
            </a:r>
            <a:r>
              <a:rPr lang="en-US" sz="2000" baseline="-20000" dirty="0" smtClean="0">
                <a:cs typeface="Times New Roman" panose="02020603050405020304" pitchFamily="18" charset="0"/>
              </a:rPr>
              <a:t>0 </a:t>
            </a:r>
            <a:r>
              <a:rPr lang="en-US" sz="2000" dirty="0" smtClean="0">
                <a:cs typeface="Times New Roman" panose="02020603050405020304" pitchFamily="18" charset="0"/>
              </a:rPr>
              <a:t>: There is no significant difference between the different age groups with respect to factor Fi ; i =1,2,3,4,5.</a:t>
            </a:r>
          </a:p>
          <a:p>
            <a:pPr>
              <a:lnSpc>
                <a:spcPct val="150000"/>
              </a:lnSpc>
            </a:pPr>
            <a:r>
              <a:rPr lang="en-US" sz="2000" dirty="0" smtClean="0">
                <a:cs typeface="Times New Roman" panose="02020603050405020304" pitchFamily="18" charset="0"/>
              </a:rPr>
              <a:t>H</a:t>
            </a:r>
            <a:r>
              <a:rPr lang="en-US" sz="2000" baseline="-25000" dirty="0" smtClean="0">
                <a:cs typeface="Times New Roman" panose="02020603050405020304" pitchFamily="18" charset="0"/>
              </a:rPr>
              <a:t>1</a:t>
            </a:r>
            <a:r>
              <a:rPr lang="en-US" sz="2000" dirty="0" smtClean="0">
                <a:cs typeface="Times New Roman" panose="02020603050405020304" pitchFamily="18" charset="0"/>
              </a:rPr>
              <a:t>: There is significant difference between the different age groups with respect to factor Fi.</a:t>
            </a:r>
          </a:p>
        </p:txBody>
      </p:sp>
      <p:sp>
        <p:nvSpPr>
          <p:cNvPr id="9" name="TextBox 8"/>
          <p:cNvSpPr txBox="1"/>
          <p:nvPr/>
        </p:nvSpPr>
        <p:spPr>
          <a:xfrm>
            <a:off x="527804" y="2299715"/>
            <a:ext cx="5989435" cy="1077218"/>
          </a:xfrm>
          <a:prstGeom prst="rect">
            <a:avLst/>
          </a:prstGeom>
          <a:noFill/>
        </p:spPr>
        <p:txBody>
          <a:bodyPr wrap="square" rtlCol="0">
            <a:spAutoFit/>
          </a:bodyPr>
          <a:lstStyle/>
          <a:p>
            <a:pPr lvl="0" fontAlgn="base">
              <a:spcBef>
                <a:spcPct val="0"/>
              </a:spcBef>
              <a:spcAft>
                <a:spcPct val="0"/>
              </a:spcAft>
            </a:pPr>
            <a:r>
              <a:rPr lang="en-US" sz="2000" b="1" dirty="0" smtClean="0">
                <a:ea typeface="Calibri" pitchFamily="34" charset="0"/>
                <a:cs typeface="Times New Roman" pitchFamily="18" charset="0"/>
              </a:rPr>
              <a:t>Decision Criteria:</a:t>
            </a:r>
          </a:p>
          <a:p>
            <a:pPr lvl="0" fontAlgn="base">
              <a:spcBef>
                <a:spcPct val="0"/>
              </a:spcBef>
              <a:spcAft>
                <a:spcPct val="0"/>
              </a:spcAft>
            </a:pPr>
            <a:r>
              <a:rPr lang="en-US" sz="2000" dirty="0" smtClean="0">
                <a:ea typeface="Calibri" pitchFamily="34" charset="0"/>
                <a:cs typeface="Times New Roman" pitchFamily="18" charset="0"/>
              </a:rPr>
              <a:t>Reject </a:t>
            </a:r>
            <a:r>
              <a:rPr lang="en-US" sz="2000" dirty="0">
                <a:ea typeface="Calibri" pitchFamily="34" charset="0"/>
                <a:cs typeface="Times New Roman" pitchFamily="18" charset="0"/>
              </a:rPr>
              <a:t>H</a:t>
            </a:r>
            <a:r>
              <a:rPr lang="en-US" sz="2000" baseline="-30000" dirty="0">
                <a:ea typeface="Calibri" pitchFamily="34" charset="0"/>
                <a:cs typeface="Times New Roman" pitchFamily="18" charset="0"/>
              </a:rPr>
              <a:t>0</a:t>
            </a:r>
            <a:r>
              <a:rPr lang="en-US" sz="2000" dirty="0">
                <a:ea typeface="Calibri" pitchFamily="34" charset="0"/>
                <a:cs typeface="Times New Roman" pitchFamily="18" charset="0"/>
              </a:rPr>
              <a:t> </a:t>
            </a:r>
            <a:r>
              <a:rPr lang="en-US" sz="2000" dirty="0" smtClean="0">
                <a:ea typeface="Calibri" pitchFamily="34" charset="0"/>
                <a:cs typeface="Times New Roman" pitchFamily="18" charset="0"/>
              </a:rPr>
              <a:t>if </a:t>
            </a:r>
            <a:r>
              <a:rPr lang="en-US" sz="2000" dirty="0">
                <a:ea typeface="Calibri" pitchFamily="34" charset="0"/>
                <a:cs typeface="Times New Roman" pitchFamily="18" charset="0"/>
              </a:rPr>
              <a:t>p-value &lt; 0.05</a:t>
            </a:r>
            <a:endParaRPr lang="en-US" sz="2000" dirty="0">
              <a:cs typeface="Arial" pitchFamily="34" charset="0"/>
            </a:endParaRPr>
          </a:p>
          <a:p>
            <a:pPr algn="ctr"/>
            <a:endParaRPr lang="en-US" sz="2400" dirty="0"/>
          </a:p>
        </p:txBody>
      </p:sp>
    </p:spTree>
    <p:extLst>
      <p:ext uri="{BB962C8B-B14F-4D97-AF65-F5344CB8AC3E}">
        <p14:creationId xmlns:p14="http://schemas.microsoft.com/office/powerpoint/2010/main" val="2555426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500"/>
                                        <p:tgtEl>
                                          <p:spTgt spid="8">
                                            <p:txEl>
                                              <p:pRg st="1" end="1"/>
                                            </p:txEl>
                                          </p:spTgt>
                                        </p:tgtEl>
                                      </p:cBhvr>
                                    </p:animEffect>
                                    <p:anim calcmode="lin" valueType="num">
                                      <p:cBhvr>
                                        <p:cTn id="18"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9" dur="500" fill="hold"/>
                                        <p:tgtEl>
                                          <p:spTgt spid="8">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500"/>
                                        <p:tgtEl>
                                          <p:spTgt spid="8">
                                            <p:txEl>
                                              <p:pRg st="2" end="2"/>
                                            </p:txEl>
                                          </p:spTgt>
                                        </p:tgtEl>
                                      </p:cBhvr>
                                    </p:animEffect>
                                    <p:anim calcmode="lin" valueType="num">
                                      <p:cBhvr>
                                        <p:cTn id="23"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4" dur="5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
                                            <p:txEl>
                                              <p:pRg st="0" end="0"/>
                                            </p:txEl>
                                          </p:spTgt>
                                        </p:tgtEl>
                                        <p:attrNameLst>
                                          <p:attrName>style.visibility</p:attrName>
                                        </p:attrNameLst>
                                      </p:cBhvr>
                                      <p:to>
                                        <p:strVal val="visible"/>
                                      </p:to>
                                    </p:set>
                                    <p:animEffect transition="in" filter="fade">
                                      <p:cBhvr>
                                        <p:cTn id="29" dur="500"/>
                                        <p:tgtEl>
                                          <p:spTgt spid="9">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9">
                                            <p:txEl>
                                              <p:pRg st="1" end="1"/>
                                            </p:txEl>
                                          </p:spTgt>
                                        </p:tgtEl>
                                        <p:attrNameLst>
                                          <p:attrName>style.visibility</p:attrName>
                                        </p:attrNameLst>
                                      </p:cBhvr>
                                      <p:to>
                                        <p:strVal val="visible"/>
                                      </p:to>
                                    </p:set>
                                    <p:animEffect transition="in" filter="fade">
                                      <p:cBhvr>
                                        <p:cTn id="34" dur="500"/>
                                        <p:tgtEl>
                                          <p:spTgt spid="9">
                                            <p:txEl>
                                              <p:pRg st="1" end="1"/>
                                            </p:txEl>
                                          </p:spTgt>
                                        </p:tgtEl>
                                      </p:cBhvr>
                                    </p:animEffect>
                                    <p:anim calcmode="lin" valueType="num">
                                      <p:cBhvr>
                                        <p:cTn id="35"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36" dur="5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down)">
                                      <p:cBhvr>
                                        <p:cTn id="4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icture 9"/>
          <p:cNvPicPr>
            <a:picLocks noChangeAspect="1"/>
          </p:cNvPicPr>
          <p:nvPr/>
        </p:nvPicPr>
        <p:blipFill>
          <a:blip r:embed="rId4"/>
          <a:stretch>
            <a:fillRect/>
          </a:stretch>
        </p:blipFill>
        <p:spPr>
          <a:xfrm>
            <a:off x="980007" y="1417997"/>
            <a:ext cx="10231985" cy="5142822"/>
          </a:xfrm>
          <a:prstGeom prst="rect">
            <a:avLst/>
          </a:prstGeom>
        </p:spPr>
      </p:pic>
      <p:sp>
        <p:nvSpPr>
          <p:cNvPr id="11" name="TextBox 10"/>
          <p:cNvSpPr txBox="1"/>
          <p:nvPr/>
        </p:nvSpPr>
        <p:spPr>
          <a:xfrm>
            <a:off x="2975427" y="556804"/>
            <a:ext cx="6241143" cy="523220"/>
          </a:xfrm>
          <a:prstGeom prst="rect">
            <a:avLst/>
          </a:prstGeom>
          <a:noFill/>
        </p:spPr>
        <p:txBody>
          <a:bodyPr wrap="square" rtlCol="0">
            <a:spAutoFit/>
          </a:bodyPr>
          <a:lstStyle/>
          <a:p>
            <a:pPr algn="ctr"/>
            <a:r>
              <a:rPr lang="en-US" sz="2800" b="1" u="sng" dirty="0" smtClean="0">
                <a:solidFill>
                  <a:schemeClr val="accent5">
                    <a:lumMod val="50000"/>
                  </a:schemeClr>
                </a:solidFill>
                <a:latin typeface="Times New Roman" panose="02020603050405020304" pitchFamily="18" charset="0"/>
                <a:cs typeface="Times New Roman" panose="02020603050405020304" pitchFamily="18" charset="0"/>
              </a:rPr>
              <a:t>POST-HOC  FOR AGE GROUPS</a:t>
            </a:r>
            <a:endParaRPr lang="en-US" sz="2800" b="1" u="sng" dirty="0">
              <a:solidFill>
                <a:schemeClr val="accent5">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66870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p:cNvSpPr/>
          <p:nvPr/>
        </p:nvSpPr>
        <p:spPr>
          <a:xfrm>
            <a:off x="543261" y="1079432"/>
            <a:ext cx="11105477" cy="4247317"/>
          </a:xfrm>
          <a:prstGeom prst="rect">
            <a:avLst/>
          </a:prstGeom>
        </p:spPr>
        <p:txBody>
          <a:bodyPr wrap="square">
            <a:spAutoFit/>
          </a:bodyPr>
          <a:lstStyle/>
          <a:p>
            <a:pPr algn="ctr"/>
            <a:r>
              <a:rPr lang="en-US" sz="3600" u="sng" dirty="0" smtClean="0">
                <a:solidFill>
                  <a:schemeClr val="accent1">
                    <a:lumMod val="50000"/>
                  </a:schemeClr>
                </a:solidFill>
              </a:rPr>
              <a:t>INTERPRETATION</a:t>
            </a:r>
          </a:p>
          <a:p>
            <a:pPr algn="ctr"/>
            <a:endParaRPr lang="en-US" dirty="0" smtClean="0"/>
          </a:p>
          <a:p>
            <a:pPr marL="285750" indent="-285750">
              <a:buFont typeface="Wingdings" panose="05000000000000000000" pitchFamily="2" charset="2"/>
              <a:buChar char="§"/>
            </a:pPr>
            <a:r>
              <a:rPr lang="en-US" dirty="0" smtClean="0"/>
              <a:t>  There </a:t>
            </a:r>
            <a:r>
              <a:rPr lang="en-US" dirty="0"/>
              <a:t>is significant difference between the levels of </a:t>
            </a:r>
            <a:r>
              <a:rPr lang="en-US" dirty="0" smtClean="0"/>
              <a:t>    occupation</a:t>
            </a:r>
            <a:r>
              <a:rPr lang="en-US" dirty="0"/>
              <a:t>, age </a:t>
            </a:r>
            <a:r>
              <a:rPr lang="en-US" dirty="0" smtClean="0"/>
              <a:t>and education for </a:t>
            </a:r>
            <a:br>
              <a:rPr lang="en-US" dirty="0" smtClean="0"/>
            </a:br>
            <a:r>
              <a:rPr lang="en-US" dirty="0" smtClean="0"/>
              <a:t>   each </a:t>
            </a:r>
            <a:r>
              <a:rPr lang="en-US" dirty="0"/>
              <a:t>of the five factors</a:t>
            </a:r>
            <a:r>
              <a:rPr lang="en-US" dirty="0" smtClean="0"/>
              <a:t>.</a:t>
            </a:r>
            <a:br>
              <a:rPr lang="en-US" dirty="0" smtClean="0"/>
            </a:br>
            <a:endParaRPr lang="en-US" dirty="0"/>
          </a:p>
          <a:p>
            <a:pPr marL="457200" indent="-457200">
              <a:buFont typeface="Wingdings" panose="05000000000000000000" pitchFamily="2" charset="2"/>
              <a:buChar char="§"/>
            </a:pPr>
            <a:r>
              <a:rPr lang="en-US" dirty="0"/>
              <a:t>There is no significant difference between the levels of gender with respect to customer-friendly services and characteristics of bank while it differed significantly for rest of the factors</a:t>
            </a:r>
            <a:r>
              <a:rPr lang="en-US" dirty="0" smtClean="0"/>
              <a:t>.</a:t>
            </a:r>
            <a:br>
              <a:rPr lang="en-US" dirty="0" smtClean="0"/>
            </a:br>
            <a:endParaRPr lang="en-US" dirty="0"/>
          </a:p>
          <a:p>
            <a:pPr marL="457200" indent="-457200">
              <a:buFont typeface="Wingdings" panose="05000000000000000000" pitchFamily="2" charset="2"/>
              <a:buChar char="§"/>
            </a:pPr>
            <a:r>
              <a:rPr lang="en-US" dirty="0"/>
              <a:t>There is no significant difference between the levels of housing condition with respect to customer-friendly services, convenient &amp; required facilities and additional facilities while it differed significantly for rest of the factors</a:t>
            </a:r>
            <a:r>
              <a:rPr lang="en-US" dirty="0" smtClean="0"/>
              <a:t>.</a:t>
            </a:r>
            <a:br>
              <a:rPr lang="en-US" dirty="0" smtClean="0"/>
            </a:br>
            <a:endParaRPr lang="en-US" dirty="0"/>
          </a:p>
          <a:p>
            <a:pPr marL="457200" indent="-457200">
              <a:buFont typeface="Wingdings" panose="05000000000000000000" pitchFamily="2" charset="2"/>
              <a:buChar char="§"/>
            </a:pPr>
            <a:r>
              <a:rPr lang="en-US" dirty="0"/>
              <a:t>There is no significant difference between the levels of income with respect to customer-friendly services while it differed significantly for rest of the factors.</a:t>
            </a:r>
          </a:p>
        </p:txBody>
      </p:sp>
    </p:spTree>
    <p:extLst>
      <p:ext uri="{BB962C8B-B14F-4D97-AF65-F5344CB8AC3E}">
        <p14:creationId xmlns:p14="http://schemas.microsoft.com/office/powerpoint/2010/main" val="3268898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anim calcmode="lin" valueType="num">
                                      <p:cBhvr>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anim calcmode="lin" valueType="num">
                                      <p:cBhvr>
                                        <p:cTn id="2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anim calcmode="lin" valueType="num">
                                      <p:cBhvr>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8"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500"/>
                                        <p:tgtEl>
                                          <p:spTgt spid="3">
                                            <p:txEl>
                                              <p:pRg st="5" end="5"/>
                                            </p:txEl>
                                          </p:spTgt>
                                        </p:tgtEl>
                                      </p:cBhvr>
                                    </p:animEffect>
                                    <p:anim calcmode="lin" valueType="num">
                                      <p:cBhvr>
                                        <p:cTn id="3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5" dur="5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p:cNvSpPr txBox="1">
            <a:spLocks/>
          </p:cNvSpPr>
          <p:nvPr/>
        </p:nvSpPr>
        <p:spPr>
          <a:xfrm>
            <a:off x="1524000" y="691375"/>
            <a:ext cx="9144000" cy="131708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dirty="0" smtClean="0">
                <a:solidFill>
                  <a:schemeClr val="accent1">
                    <a:lumMod val="50000"/>
                  </a:schemeClr>
                </a:solidFill>
              </a:rPr>
              <a:t>OBJECTIVE - </a:t>
            </a:r>
            <a:r>
              <a:rPr lang="en-US" sz="6600" dirty="0">
                <a:solidFill>
                  <a:schemeClr val="accent1">
                    <a:lumMod val="50000"/>
                  </a:schemeClr>
                </a:solidFill>
              </a:rPr>
              <a:t>5</a:t>
            </a:r>
          </a:p>
        </p:txBody>
      </p:sp>
      <p:sp>
        <p:nvSpPr>
          <p:cNvPr id="5" name="Subtitle 2"/>
          <p:cNvSpPr txBox="1">
            <a:spLocks/>
          </p:cNvSpPr>
          <p:nvPr/>
        </p:nvSpPr>
        <p:spPr>
          <a:xfrm>
            <a:off x="1524000" y="2008458"/>
            <a:ext cx="9144000" cy="16557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sz="3600" dirty="0">
                <a:latin typeface="+mj-lt"/>
              </a:rPr>
              <a:t>To rank the levels of each socio-demographic groups according to the importance they give to each </a:t>
            </a:r>
            <a:r>
              <a:rPr lang="en-IN" sz="3600" dirty="0" smtClean="0">
                <a:latin typeface="+mj-lt"/>
              </a:rPr>
              <a:t>factors.</a:t>
            </a:r>
            <a:endParaRPr lang="en-IN" sz="3600" dirty="0">
              <a:latin typeface="+mj-lt"/>
            </a:endParaRPr>
          </a:p>
          <a:p>
            <a:endParaRPr lang="en-US" sz="4000" dirty="0"/>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ackgroundRemoval t="7111" b="100000" l="0" r="95500">
                        <a14:foregroundMark x1="6750" y1="77889" x2="6750" y2="77889"/>
                        <a14:foregroundMark x1="4563" y1="76222" x2="4563" y2="76222"/>
                        <a14:foregroundMark x1="3688" y1="67000" x2="3688" y2="67000"/>
                        <a14:foregroundMark x1="2938" y1="73333" x2="2938" y2="73333"/>
                        <a14:foregroundMark x1="3688" y1="63111" x2="3688" y2="63111"/>
                        <a14:foregroundMark x1="25813" y1="75333" x2="25813" y2="75333"/>
                        <a14:foregroundMark x1="26063" y1="85333" x2="26063" y2="85333"/>
                        <a14:foregroundMark x1="23250" y1="85000" x2="23250" y2="85000"/>
                        <a14:foregroundMark x1="16375" y1="92667" x2="16375" y2="92667"/>
                        <a14:foregroundMark x1="4750" y1="89111" x2="4750" y2="89111"/>
                        <a14:foregroundMark x1="11063" y1="89444" x2="11063" y2="89444"/>
                        <a14:foregroundMark x1="21750" y1="83778" x2="21750" y2="83778"/>
                        <a14:foregroundMark x1="24313" y1="80333" x2="24313" y2="80333"/>
                        <a14:foregroundMark x1="23625" y1="95333" x2="23625" y2="95333"/>
                        <a14:foregroundMark x1="23750" y1="98889" x2="23750" y2="98889"/>
                        <a14:foregroundMark x1="30000" y1="96778" x2="30000" y2="96778"/>
                        <a14:foregroundMark x1="29375" y1="89111" x2="29375" y2="89111"/>
                        <a14:foregroundMark x1="31438" y1="84889" x2="31438" y2="84889"/>
                        <a14:foregroundMark x1="33375" y1="82889" x2="33375" y2="82889"/>
                        <a14:foregroundMark x1="33688" y1="81000" x2="33688" y2="81000"/>
                        <a14:foregroundMark x1="32188" y1="79889" x2="32188" y2="79889"/>
                        <a14:foregroundMark x1="30250" y1="82889" x2="30250" y2="82889"/>
                        <a14:foregroundMark x1="30813" y1="83111" x2="30813" y2="83111"/>
                        <a14:foregroundMark x1="33000" y1="89444" x2="33000" y2="89444"/>
                        <a14:foregroundMark x1="42813" y1="98889" x2="42813" y2="98889"/>
                      </a14:backgroundRemoval>
                    </a14:imgEffect>
                  </a14:imgLayer>
                </a14:imgProps>
              </a:ext>
              <a:ext uri="{28A0092B-C50C-407E-A947-70E740481C1C}">
                <a14:useLocalDpi xmlns:a14="http://schemas.microsoft.com/office/drawing/2010/main" val="0"/>
              </a:ext>
            </a:extLst>
          </a:blip>
          <a:stretch>
            <a:fillRect/>
          </a:stretch>
        </p:blipFill>
        <p:spPr>
          <a:xfrm>
            <a:off x="0" y="1074699"/>
            <a:ext cx="10281424" cy="5783301"/>
          </a:xfrm>
          <a:prstGeom prst="rect">
            <a:avLst/>
          </a:prstGeom>
        </p:spPr>
      </p:pic>
    </p:spTree>
    <p:extLst>
      <p:ext uri="{BB962C8B-B14F-4D97-AF65-F5344CB8AC3E}">
        <p14:creationId xmlns:p14="http://schemas.microsoft.com/office/powerpoint/2010/main" val="633993251"/>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anim calcmode="lin" valueType="num">
                                      <p:cBhvr>
                                        <p:cTn id="18" dur="500" fill="hold"/>
                                        <p:tgtEl>
                                          <p:spTgt spid="6"/>
                                        </p:tgtEl>
                                        <p:attrNameLst>
                                          <p:attrName>ppt_x</p:attrName>
                                        </p:attrNameLst>
                                      </p:cBhvr>
                                      <p:tavLst>
                                        <p:tav tm="0">
                                          <p:val>
                                            <p:strVal val="#ppt_x"/>
                                          </p:val>
                                        </p:tav>
                                        <p:tav tm="100000">
                                          <p:val>
                                            <p:strVal val="#ppt_x"/>
                                          </p:val>
                                        </p:tav>
                                      </p:tavLst>
                                    </p:anim>
                                    <p:anim calcmode="lin" valueType="num">
                                      <p:cBhvr>
                                        <p:cTn id="1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p:cNvSpPr txBox="1"/>
          <p:nvPr/>
        </p:nvSpPr>
        <p:spPr>
          <a:xfrm>
            <a:off x="3668578" y="419972"/>
            <a:ext cx="4854843" cy="830997"/>
          </a:xfrm>
          <a:prstGeom prst="rect">
            <a:avLst/>
          </a:prstGeom>
          <a:noFill/>
        </p:spPr>
        <p:txBody>
          <a:bodyPr wrap="square" rtlCol="0" anchor="ctr">
            <a:spAutoFit/>
          </a:bodyPr>
          <a:lstStyle/>
          <a:p>
            <a:pPr algn="ctr"/>
            <a:r>
              <a:rPr lang="en-US" sz="4800" dirty="0" smtClean="0">
                <a:solidFill>
                  <a:schemeClr val="accent1">
                    <a:lumMod val="50000"/>
                  </a:schemeClr>
                </a:solidFill>
                <a:latin typeface="+mj-lt"/>
              </a:rPr>
              <a:t>INTRODUCTION</a:t>
            </a:r>
            <a:endParaRPr lang="en-US" sz="4400" dirty="0">
              <a:solidFill>
                <a:schemeClr val="accent1">
                  <a:lumMod val="50000"/>
                </a:schemeClr>
              </a:solidFill>
              <a:latin typeface="+mj-lt"/>
            </a:endParaRPr>
          </a:p>
        </p:txBody>
      </p:sp>
      <p:sp>
        <p:nvSpPr>
          <p:cNvPr id="6" name="TextBox 5"/>
          <p:cNvSpPr txBox="1"/>
          <p:nvPr/>
        </p:nvSpPr>
        <p:spPr>
          <a:xfrm>
            <a:off x="610588" y="1507655"/>
            <a:ext cx="10970821" cy="4832092"/>
          </a:xfrm>
          <a:prstGeom prst="rect">
            <a:avLst/>
          </a:prstGeom>
          <a:noFill/>
        </p:spPr>
        <p:txBody>
          <a:bodyPr wrap="square" rtlCol="0">
            <a:spAutoFit/>
          </a:bodyPr>
          <a:lstStyle/>
          <a:p>
            <a:pPr marL="342900" indent="-342900">
              <a:buFont typeface="Wingdings" panose="05000000000000000000" pitchFamily="2" charset="2"/>
              <a:buChar char="§"/>
            </a:pPr>
            <a:r>
              <a:rPr lang="en-US" sz="2200" dirty="0" smtClean="0">
                <a:latin typeface="+mj-lt"/>
              </a:rPr>
              <a:t>The trend towards globalization has introduced many changes in the Economic and Business environment all over the world.</a:t>
            </a:r>
          </a:p>
          <a:p>
            <a:pPr marL="342900" indent="-342900">
              <a:buFont typeface="Wingdings" panose="05000000000000000000" pitchFamily="2" charset="2"/>
              <a:buChar char="§"/>
            </a:pPr>
            <a:endParaRPr lang="en-US" sz="2200" dirty="0" smtClean="0">
              <a:latin typeface="+mj-lt"/>
            </a:endParaRPr>
          </a:p>
          <a:p>
            <a:pPr marL="342900" indent="-342900">
              <a:buFont typeface="Wingdings" panose="05000000000000000000" pitchFamily="2" charset="2"/>
              <a:buChar char="§"/>
            </a:pPr>
            <a:r>
              <a:rPr lang="en-US" sz="2200" dirty="0" smtClean="0">
                <a:latin typeface="+mj-lt"/>
              </a:rPr>
              <a:t>With rapidly changing economic environment, more demanding and sophisticated </a:t>
            </a:r>
            <a:r>
              <a:rPr lang="en-US" sz="2200" smtClean="0">
                <a:latin typeface="+mj-lt"/>
              </a:rPr>
              <a:t>customers growing </a:t>
            </a:r>
            <a:r>
              <a:rPr lang="en-US" sz="2200" dirty="0" smtClean="0">
                <a:latin typeface="+mj-lt"/>
              </a:rPr>
              <a:t>competitiveness in Banking Industry and similarity of services offered by Bank, it has become important for the financial institutions to determine the basis on which customers (both depositors and borrowers) choose between providers of financial services.</a:t>
            </a:r>
          </a:p>
          <a:p>
            <a:pPr marL="342900" indent="-342900">
              <a:buFont typeface="Wingdings" panose="05000000000000000000" pitchFamily="2" charset="2"/>
              <a:buChar char="§"/>
            </a:pPr>
            <a:endParaRPr lang="en-US" sz="2200" dirty="0" smtClean="0">
              <a:latin typeface="+mj-lt"/>
            </a:endParaRPr>
          </a:p>
          <a:p>
            <a:pPr marL="342900" indent="-342900">
              <a:buFont typeface="Wingdings" panose="05000000000000000000" pitchFamily="2" charset="2"/>
              <a:buChar char="§"/>
            </a:pPr>
            <a:r>
              <a:rPr lang="en-US" sz="2200" dirty="0" smtClean="0">
                <a:latin typeface="+mj-lt"/>
              </a:rPr>
              <a:t>In general people will choose the bank that they perceive provides the greatest reward or benefits at lowest cost, given their preference.</a:t>
            </a:r>
          </a:p>
          <a:p>
            <a:pPr marL="342900" indent="-342900">
              <a:buFont typeface="Wingdings" panose="05000000000000000000" pitchFamily="2" charset="2"/>
              <a:buChar char="§"/>
            </a:pPr>
            <a:endParaRPr lang="en-US" sz="2200" dirty="0" smtClean="0">
              <a:latin typeface="+mj-lt"/>
            </a:endParaRPr>
          </a:p>
          <a:p>
            <a:pPr marL="342900" indent="-342900">
              <a:buFont typeface="Wingdings" panose="05000000000000000000" pitchFamily="2" charset="2"/>
              <a:buChar char="§"/>
            </a:pPr>
            <a:r>
              <a:rPr lang="en-US" sz="2200" dirty="0" smtClean="0">
                <a:latin typeface="+mj-lt"/>
              </a:rPr>
              <a:t>The provision of products and services of high quality enhances reputation, improves customers retention, attracts new customers and increase financial performance and profitability. </a:t>
            </a:r>
            <a:endParaRPr lang="en-US" sz="2200" dirty="0">
              <a:latin typeface="+mj-lt"/>
            </a:endParaRPr>
          </a:p>
        </p:txBody>
      </p:sp>
    </p:spTree>
    <p:extLst>
      <p:ext uri="{BB962C8B-B14F-4D97-AF65-F5344CB8AC3E}">
        <p14:creationId xmlns:p14="http://schemas.microsoft.com/office/powerpoint/2010/main" val="27210054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anim calcmode="lin" valueType="num">
                                      <p:cBhvr>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6">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anim calcmode="lin" valueType="num">
                                      <p:cBhvr>
                                        <p:cTn id="18"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9" dur="500" fill="hold"/>
                                        <p:tgtEl>
                                          <p:spTgt spid="6">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anim calcmode="lin" valueType="num">
                                      <p:cBhvr>
                                        <p:cTn id="23"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4" dur="500" fill="hold"/>
                                        <p:tgtEl>
                                          <p:spTgt spid="6">
                                            <p:txEl>
                                              <p:pRg st="4" end="4"/>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anim calcmode="lin" valueType="num">
                                      <p:cBhvr>
                                        <p:cTn id="28"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29" dur="5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61"/>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Oval 1"/>
          <p:cNvSpPr/>
          <p:nvPr/>
        </p:nvSpPr>
        <p:spPr>
          <a:xfrm>
            <a:off x="5315385" y="1742989"/>
            <a:ext cx="1476000" cy="1440000"/>
          </a:xfrm>
          <a:prstGeom prst="ellipse">
            <a:avLst/>
          </a:prstGeom>
          <a:solidFill>
            <a:schemeClr val="accent1">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205973" y="2047491"/>
            <a:ext cx="1671075" cy="830997"/>
          </a:xfrm>
          <a:prstGeom prst="rect">
            <a:avLst/>
          </a:prstGeom>
          <a:noFill/>
        </p:spPr>
        <p:txBody>
          <a:bodyPr wrap="square" rtlCol="0">
            <a:spAutoFit/>
          </a:bodyPr>
          <a:lstStyle/>
          <a:p>
            <a:pPr algn="ctr"/>
            <a:r>
              <a:rPr lang="en-US" sz="2800" b="1" dirty="0" smtClean="0"/>
              <a:t>962</a:t>
            </a:r>
            <a:r>
              <a:rPr lang="en-US" sz="2000" b="1" dirty="0" smtClean="0"/>
              <a:t> </a:t>
            </a:r>
          </a:p>
          <a:p>
            <a:pPr algn="ctr"/>
            <a:r>
              <a:rPr lang="en-US" sz="2000" b="1" dirty="0" smtClean="0"/>
              <a:t>People</a:t>
            </a:r>
            <a:endParaRPr lang="en-US" sz="2000" b="1" dirty="0"/>
          </a:p>
        </p:txBody>
      </p:sp>
      <p:sp>
        <p:nvSpPr>
          <p:cNvPr id="4" name="Oval 3"/>
          <p:cNvSpPr/>
          <p:nvPr/>
        </p:nvSpPr>
        <p:spPr>
          <a:xfrm>
            <a:off x="7348767" y="3798568"/>
            <a:ext cx="1407545" cy="1349628"/>
          </a:xfrm>
          <a:prstGeom prst="ellipse">
            <a:avLst/>
          </a:prstGeom>
          <a:solidFill>
            <a:schemeClr val="accent1">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376448" y="3796155"/>
            <a:ext cx="1407545" cy="1349628"/>
          </a:xfrm>
          <a:prstGeom prst="ellipse">
            <a:avLst/>
          </a:prstGeom>
          <a:solidFill>
            <a:schemeClr val="accent1">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370196" y="4304769"/>
            <a:ext cx="1471009" cy="400110"/>
          </a:xfrm>
          <a:prstGeom prst="rect">
            <a:avLst/>
          </a:prstGeom>
          <a:noFill/>
        </p:spPr>
        <p:txBody>
          <a:bodyPr wrap="square" rtlCol="0">
            <a:spAutoFit/>
          </a:bodyPr>
          <a:lstStyle/>
          <a:p>
            <a:r>
              <a:rPr lang="en-US" sz="2000" b="1" dirty="0" smtClean="0"/>
              <a:t>Occupation</a:t>
            </a:r>
            <a:endParaRPr lang="en-US" sz="2000" b="1" dirty="0"/>
          </a:p>
        </p:txBody>
      </p:sp>
      <p:sp>
        <p:nvSpPr>
          <p:cNvPr id="7" name="TextBox 6"/>
          <p:cNvSpPr txBox="1"/>
          <p:nvPr/>
        </p:nvSpPr>
        <p:spPr>
          <a:xfrm>
            <a:off x="3587604" y="4270914"/>
            <a:ext cx="1366894" cy="400110"/>
          </a:xfrm>
          <a:prstGeom prst="rect">
            <a:avLst/>
          </a:prstGeom>
          <a:noFill/>
        </p:spPr>
        <p:txBody>
          <a:bodyPr wrap="square" rtlCol="0">
            <a:spAutoFit/>
          </a:bodyPr>
          <a:lstStyle/>
          <a:p>
            <a:r>
              <a:rPr lang="en-US" sz="2000" b="1" dirty="0" smtClean="0"/>
              <a:t>Gender</a:t>
            </a:r>
            <a:endParaRPr lang="en-US" sz="2400" b="1" dirty="0"/>
          </a:p>
        </p:txBody>
      </p:sp>
      <p:sp>
        <p:nvSpPr>
          <p:cNvPr id="8" name="Oval 7"/>
          <p:cNvSpPr/>
          <p:nvPr/>
        </p:nvSpPr>
        <p:spPr>
          <a:xfrm>
            <a:off x="5979514" y="4414208"/>
            <a:ext cx="155915" cy="163852"/>
          </a:xfrm>
          <a:prstGeom prst="ellipse">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p:cNvCxnSpPr/>
          <p:nvPr/>
        </p:nvCxnSpPr>
        <p:spPr>
          <a:xfrm>
            <a:off x="6049298" y="3182989"/>
            <a:ext cx="8174" cy="1116000"/>
          </a:xfrm>
          <a:prstGeom prst="line">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flipV="1">
            <a:off x="6050961" y="1481565"/>
            <a:ext cx="8174" cy="399600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endCxn id="5" idx="0"/>
          </p:cNvCxnSpPr>
          <p:nvPr/>
        </p:nvCxnSpPr>
        <p:spPr>
          <a:xfrm>
            <a:off x="4069234" y="3489114"/>
            <a:ext cx="10987" cy="307041"/>
          </a:xfrm>
          <a:prstGeom prst="line">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80000">
            <a:off x="8039204" y="3495527"/>
            <a:ext cx="13336" cy="303041"/>
          </a:xfrm>
          <a:prstGeom prst="line">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5701159" y="4422898"/>
            <a:ext cx="155915" cy="163852"/>
          </a:xfrm>
          <a:prstGeom prst="ellipse">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6238108" y="4414660"/>
            <a:ext cx="155915" cy="163852"/>
          </a:xfrm>
          <a:prstGeom prst="ellipse">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2686868" y="5402937"/>
            <a:ext cx="1277768" cy="1073900"/>
          </a:xfrm>
          <a:prstGeom prst="ellipse">
            <a:avLst/>
          </a:prstGeom>
          <a:solidFill>
            <a:schemeClr val="accent1">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166671" y="5402937"/>
            <a:ext cx="1277768" cy="1073900"/>
          </a:xfrm>
          <a:prstGeom prst="ellipse">
            <a:avLst/>
          </a:prstGeom>
          <a:solidFill>
            <a:schemeClr val="accent1">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826170" y="5402937"/>
            <a:ext cx="1338248" cy="1073900"/>
          </a:xfrm>
          <a:prstGeom prst="ellipse">
            <a:avLst/>
          </a:prstGeom>
          <a:solidFill>
            <a:schemeClr val="accent1">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92397" y="5749526"/>
            <a:ext cx="1366894" cy="369332"/>
          </a:xfrm>
          <a:prstGeom prst="rect">
            <a:avLst/>
          </a:prstGeom>
          <a:noFill/>
        </p:spPr>
        <p:txBody>
          <a:bodyPr wrap="square" rtlCol="0">
            <a:spAutoFit/>
          </a:bodyPr>
          <a:lstStyle/>
          <a:p>
            <a:r>
              <a:rPr lang="en-US" b="1" dirty="0" smtClean="0"/>
              <a:t>Male</a:t>
            </a:r>
            <a:endParaRPr lang="en-US" sz="2000" b="1" dirty="0"/>
          </a:p>
        </p:txBody>
      </p:sp>
      <p:sp>
        <p:nvSpPr>
          <p:cNvPr id="19" name="TextBox 18"/>
          <p:cNvSpPr txBox="1"/>
          <p:nvPr/>
        </p:nvSpPr>
        <p:spPr>
          <a:xfrm>
            <a:off x="4387973" y="5755220"/>
            <a:ext cx="1366894" cy="369332"/>
          </a:xfrm>
          <a:prstGeom prst="rect">
            <a:avLst/>
          </a:prstGeom>
          <a:noFill/>
        </p:spPr>
        <p:txBody>
          <a:bodyPr wrap="square" rtlCol="0">
            <a:spAutoFit/>
          </a:bodyPr>
          <a:lstStyle/>
          <a:p>
            <a:r>
              <a:rPr lang="en-US" b="1" dirty="0" smtClean="0"/>
              <a:t>Female</a:t>
            </a:r>
            <a:endParaRPr lang="en-US" sz="2400" b="1" dirty="0"/>
          </a:p>
        </p:txBody>
      </p:sp>
      <p:sp>
        <p:nvSpPr>
          <p:cNvPr id="20" name="TextBox 19"/>
          <p:cNvSpPr txBox="1"/>
          <p:nvPr/>
        </p:nvSpPr>
        <p:spPr>
          <a:xfrm>
            <a:off x="5849234" y="5760956"/>
            <a:ext cx="1691414" cy="369332"/>
          </a:xfrm>
          <a:prstGeom prst="rect">
            <a:avLst/>
          </a:prstGeom>
          <a:noFill/>
        </p:spPr>
        <p:txBody>
          <a:bodyPr wrap="square" rtlCol="0">
            <a:spAutoFit/>
          </a:bodyPr>
          <a:lstStyle/>
          <a:p>
            <a:r>
              <a:rPr lang="en-US" b="1" dirty="0" smtClean="0"/>
              <a:t>Housewives</a:t>
            </a:r>
            <a:endParaRPr lang="en-US" sz="1600" b="1" dirty="0"/>
          </a:p>
        </p:txBody>
      </p:sp>
      <p:sp>
        <p:nvSpPr>
          <p:cNvPr id="21" name="Oval 20"/>
          <p:cNvSpPr/>
          <p:nvPr/>
        </p:nvSpPr>
        <p:spPr>
          <a:xfrm>
            <a:off x="7360174" y="5402937"/>
            <a:ext cx="1338248" cy="1073900"/>
          </a:xfrm>
          <a:prstGeom prst="ellipse">
            <a:avLst/>
          </a:prstGeom>
          <a:solidFill>
            <a:schemeClr val="accent1">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8894178" y="5402937"/>
            <a:ext cx="1338248" cy="1073900"/>
          </a:xfrm>
          <a:prstGeom prst="ellipse">
            <a:avLst/>
          </a:prstGeom>
          <a:solidFill>
            <a:schemeClr val="accent1">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9186613" y="5738096"/>
            <a:ext cx="1691414" cy="369332"/>
          </a:xfrm>
          <a:prstGeom prst="rect">
            <a:avLst/>
          </a:prstGeom>
          <a:noFill/>
        </p:spPr>
        <p:txBody>
          <a:bodyPr wrap="square" rtlCol="0">
            <a:spAutoFit/>
          </a:bodyPr>
          <a:lstStyle/>
          <a:p>
            <a:r>
              <a:rPr lang="en-US" b="1" dirty="0" smtClean="0"/>
              <a:t>Others</a:t>
            </a:r>
            <a:endParaRPr lang="en-US" sz="1600" b="1" dirty="0"/>
          </a:p>
        </p:txBody>
      </p:sp>
      <p:sp>
        <p:nvSpPr>
          <p:cNvPr id="24" name="TextBox 23"/>
          <p:cNvSpPr txBox="1"/>
          <p:nvPr/>
        </p:nvSpPr>
        <p:spPr>
          <a:xfrm>
            <a:off x="7534274" y="5749526"/>
            <a:ext cx="1691414" cy="369332"/>
          </a:xfrm>
          <a:prstGeom prst="rect">
            <a:avLst/>
          </a:prstGeom>
          <a:noFill/>
        </p:spPr>
        <p:txBody>
          <a:bodyPr wrap="square" rtlCol="0">
            <a:spAutoFit/>
          </a:bodyPr>
          <a:lstStyle/>
          <a:p>
            <a:r>
              <a:rPr lang="en-US" b="1" dirty="0" smtClean="0"/>
              <a:t>Students</a:t>
            </a:r>
            <a:endParaRPr lang="en-US" sz="1600" b="1" dirty="0"/>
          </a:p>
        </p:txBody>
      </p:sp>
      <p:cxnSp>
        <p:nvCxnSpPr>
          <p:cNvPr id="25" name="Straight Connector 24"/>
          <p:cNvCxnSpPr/>
          <p:nvPr/>
        </p:nvCxnSpPr>
        <p:spPr>
          <a:xfrm>
            <a:off x="8031030" y="5151705"/>
            <a:ext cx="8174" cy="252000"/>
          </a:xfrm>
          <a:prstGeom prst="line">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endCxn id="22" idx="0"/>
          </p:cNvCxnSpPr>
          <p:nvPr/>
        </p:nvCxnSpPr>
        <p:spPr>
          <a:xfrm>
            <a:off x="8673366" y="4808636"/>
            <a:ext cx="889936" cy="594301"/>
          </a:xfrm>
          <a:prstGeom prst="line">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7" idx="0"/>
          </p:cNvCxnSpPr>
          <p:nvPr/>
        </p:nvCxnSpPr>
        <p:spPr>
          <a:xfrm flipV="1">
            <a:off x="6495294" y="4793661"/>
            <a:ext cx="944626" cy="609276"/>
          </a:xfrm>
          <a:prstGeom prst="line">
            <a:avLst/>
          </a:prstGeom>
          <a:ln w="28575">
            <a:solidFill>
              <a:schemeClr val="accent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5" idx="0"/>
            <a:endCxn id="5" idx="3"/>
          </p:cNvCxnSpPr>
          <p:nvPr/>
        </p:nvCxnSpPr>
        <p:spPr>
          <a:xfrm flipV="1">
            <a:off x="3325752" y="4948135"/>
            <a:ext cx="256826" cy="454802"/>
          </a:xfrm>
          <a:prstGeom prst="line">
            <a:avLst/>
          </a:prstGeom>
          <a:ln w="28575">
            <a:solidFill>
              <a:schemeClr val="accent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5" idx="5"/>
            <a:endCxn id="16" idx="0"/>
          </p:cNvCxnSpPr>
          <p:nvPr/>
        </p:nvCxnSpPr>
        <p:spPr>
          <a:xfrm>
            <a:off x="4577863" y="4948135"/>
            <a:ext cx="227692" cy="454802"/>
          </a:xfrm>
          <a:prstGeom prst="line">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056678" y="3888556"/>
            <a:ext cx="219008" cy="431396"/>
          </a:xfrm>
          <a:prstGeom prst="line">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5837617" y="3888556"/>
            <a:ext cx="219061" cy="428683"/>
          </a:xfrm>
          <a:prstGeom prst="line">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7516124" y="1254152"/>
            <a:ext cx="1547438" cy="1525140"/>
          </a:xfrm>
          <a:prstGeom prst="ellipse">
            <a:avLst/>
          </a:prstGeom>
          <a:solidFill>
            <a:schemeClr val="accent4">
              <a:lumMod val="20000"/>
              <a:lumOff val="80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7726035" y="1726749"/>
            <a:ext cx="1127615" cy="584775"/>
          </a:xfrm>
          <a:prstGeom prst="rect">
            <a:avLst/>
          </a:prstGeom>
          <a:noFill/>
        </p:spPr>
        <p:txBody>
          <a:bodyPr wrap="square" rtlCol="0">
            <a:spAutoFit/>
          </a:bodyPr>
          <a:lstStyle/>
          <a:p>
            <a:pPr algn="ctr"/>
            <a:r>
              <a:rPr lang="en-US" sz="3200" dirty="0" smtClean="0"/>
              <a:t>Rank</a:t>
            </a:r>
            <a:endParaRPr lang="en-US" dirty="0"/>
          </a:p>
        </p:txBody>
      </p:sp>
      <p:cxnSp>
        <p:nvCxnSpPr>
          <p:cNvPr id="34" name="Straight Connector 33"/>
          <p:cNvCxnSpPr>
            <a:stCxn id="32" idx="7"/>
            <a:endCxn id="37" idx="2"/>
          </p:cNvCxnSpPr>
          <p:nvPr/>
        </p:nvCxnSpPr>
        <p:spPr>
          <a:xfrm flipV="1">
            <a:off x="8836945" y="949169"/>
            <a:ext cx="983255" cy="528335"/>
          </a:xfrm>
          <a:prstGeom prst="line">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32" idx="6"/>
            <a:endCxn id="38" idx="2"/>
          </p:cNvCxnSpPr>
          <p:nvPr/>
        </p:nvCxnSpPr>
        <p:spPr>
          <a:xfrm>
            <a:off x="9063562" y="2016722"/>
            <a:ext cx="1534529" cy="178382"/>
          </a:xfrm>
          <a:prstGeom prst="line">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2" idx="5"/>
            <a:endCxn id="39" idx="1"/>
          </p:cNvCxnSpPr>
          <p:nvPr/>
        </p:nvCxnSpPr>
        <p:spPr>
          <a:xfrm>
            <a:off x="8836945" y="2555940"/>
            <a:ext cx="1227815" cy="649859"/>
          </a:xfrm>
          <a:prstGeom prst="line">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9820200" y="435268"/>
            <a:ext cx="1062413" cy="1027801"/>
          </a:xfrm>
          <a:prstGeom prst="ellipse">
            <a:avLst/>
          </a:prstGeom>
          <a:solidFill>
            <a:schemeClr val="accent4">
              <a:lumMod val="20000"/>
              <a:lumOff val="80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10598091" y="1681203"/>
            <a:ext cx="1062413" cy="1027801"/>
          </a:xfrm>
          <a:prstGeom prst="ellipse">
            <a:avLst/>
          </a:prstGeom>
          <a:solidFill>
            <a:schemeClr val="accent4">
              <a:lumMod val="20000"/>
              <a:lumOff val="80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9909173" y="3055281"/>
            <a:ext cx="1062413" cy="1027801"/>
          </a:xfrm>
          <a:prstGeom prst="ellipse">
            <a:avLst/>
          </a:prstGeom>
          <a:solidFill>
            <a:schemeClr val="accent4">
              <a:lumMod val="20000"/>
              <a:lumOff val="80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9787598" y="682865"/>
            <a:ext cx="1127615" cy="523220"/>
          </a:xfrm>
          <a:prstGeom prst="rect">
            <a:avLst/>
          </a:prstGeom>
          <a:noFill/>
        </p:spPr>
        <p:txBody>
          <a:bodyPr wrap="square" rtlCol="0">
            <a:spAutoFit/>
          </a:bodyPr>
          <a:lstStyle/>
          <a:p>
            <a:pPr algn="ctr"/>
            <a:r>
              <a:rPr lang="en-US" sz="2800" dirty="0" smtClean="0"/>
              <a:t>R1</a:t>
            </a:r>
            <a:endParaRPr lang="en-US" sz="2800" dirty="0"/>
          </a:p>
        </p:txBody>
      </p:sp>
      <p:sp>
        <p:nvSpPr>
          <p:cNvPr id="44" name="TextBox 43"/>
          <p:cNvSpPr txBox="1"/>
          <p:nvPr/>
        </p:nvSpPr>
        <p:spPr>
          <a:xfrm>
            <a:off x="10565490" y="1929889"/>
            <a:ext cx="1127615" cy="523220"/>
          </a:xfrm>
          <a:prstGeom prst="rect">
            <a:avLst/>
          </a:prstGeom>
          <a:noFill/>
        </p:spPr>
        <p:txBody>
          <a:bodyPr wrap="square" rtlCol="0">
            <a:spAutoFit/>
          </a:bodyPr>
          <a:lstStyle/>
          <a:p>
            <a:pPr algn="ctr"/>
            <a:r>
              <a:rPr lang="en-US" sz="2800" dirty="0"/>
              <a:t>R</a:t>
            </a:r>
            <a:r>
              <a:rPr lang="en-US" sz="2800" dirty="0" smtClean="0"/>
              <a:t>2</a:t>
            </a:r>
            <a:endParaRPr lang="en-US" sz="2800" dirty="0"/>
          </a:p>
        </p:txBody>
      </p:sp>
      <p:sp>
        <p:nvSpPr>
          <p:cNvPr id="45" name="TextBox 44"/>
          <p:cNvSpPr txBox="1"/>
          <p:nvPr/>
        </p:nvSpPr>
        <p:spPr>
          <a:xfrm>
            <a:off x="9887843" y="3318052"/>
            <a:ext cx="1127615" cy="523220"/>
          </a:xfrm>
          <a:prstGeom prst="rect">
            <a:avLst/>
          </a:prstGeom>
          <a:noFill/>
        </p:spPr>
        <p:txBody>
          <a:bodyPr wrap="square" rtlCol="0">
            <a:spAutoFit/>
          </a:bodyPr>
          <a:lstStyle/>
          <a:p>
            <a:pPr algn="ctr"/>
            <a:r>
              <a:rPr lang="en-US" sz="2800" dirty="0" smtClean="0"/>
              <a:t>R3</a:t>
            </a:r>
            <a:endParaRPr lang="en-US" sz="2000" dirty="0"/>
          </a:p>
        </p:txBody>
      </p:sp>
      <p:pic>
        <p:nvPicPr>
          <p:cNvPr id="46" name="Picture 45"/>
          <p:cNvPicPr>
            <a:picLocks noChangeAspect="1"/>
          </p:cNvPicPr>
          <p:nvPr/>
        </p:nvPicPr>
        <p:blipFill>
          <a:blip r:embed="rId4" cstate="print">
            <a:extLst>
              <a:ext uri="{BEBA8EAE-BF5A-486C-A8C5-ECC9F3942E4B}">
                <a14:imgProps xmlns:a14="http://schemas.microsoft.com/office/drawing/2010/main">
                  <a14:imgLayer r:embed="rId5">
                    <a14:imgEffect>
                      <a14:backgroundRemoval t="0" b="96811" l="2244" r="99199">
                        <a14:foregroundMark x1="39103" y1="39587" x2="39103" y2="39587"/>
                        <a14:foregroundMark x1="46314" y1="31144" x2="46314" y2="31144"/>
                      </a14:backgroundRemoval>
                    </a14:imgEffect>
                  </a14:imgLayer>
                </a14:imgProps>
              </a:ext>
              <a:ext uri="{28A0092B-C50C-407E-A947-70E740481C1C}">
                <a14:useLocalDpi xmlns:a14="http://schemas.microsoft.com/office/drawing/2010/main" val="0"/>
              </a:ext>
            </a:extLst>
          </a:blip>
          <a:stretch>
            <a:fillRect/>
          </a:stretch>
        </p:blipFill>
        <p:spPr>
          <a:xfrm>
            <a:off x="276597" y="-23929"/>
            <a:ext cx="3994454" cy="3410264"/>
          </a:xfrm>
          <a:prstGeom prst="rect">
            <a:avLst/>
          </a:prstGeom>
        </p:spPr>
      </p:pic>
      <p:cxnSp>
        <p:nvCxnSpPr>
          <p:cNvPr id="47" name="Straight Connector 46"/>
          <p:cNvCxnSpPr>
            <a:endCxn id="37" idx="3"/>
          </p:cNvCxnSpPr>
          <p:nvPr/>
        </p:nvCxnSpPr>
        <p:spPr>
          <a:xfrm flipV="1">
            <a:off x="8324351" y="1312551"/>
            <a:ext cx="1651436" cy="2535068"/>
          </a:xfrm>
          <a:prstGeom prst="line">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4" idx="7"/>
          </p:cNvCxnSpPr>
          <p:nvPr/>
        </p:nvCxnSpPr>
        <p:spPr>
          <a:xfrm flipV="1">
            <a:off x="8550182" y="2322954"/>
            <a:ext cx="2067640" cy="1673262"/>
          </a:xfrm>
          <a:prstGeom prst="line">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8706276" y="3718247"/>
            <a:ext cx="1251451" cy="482765"/>
          </a:xfrm>
          <a:prstGeom prst="line">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1210643" y="3546816"/>
            <a:ext cx="2064732" cy="646331"/>
          </a:xfrm>
          <a:prstGeom prst="rect">
            <a:avLst/>
          </a:prstGeom>
        </p:spPr>
        <p:txBody>
          <a:bodyPr wrap="square">
            <a:spAutoFit/>
          </a:bodyPr>
          <a:lstStyle/>
          <a:p>
            <a:pPr algn="ctr"/>
            <a:r>
              <a:rPr lang="en-US" b="1" dirty="0" smtClean="0"/>
              <a:t>Socio-demographic </a:t>
            </a:r>
          </a:p>
          <a:p>
            <a:pPr algn="ctr"/>
            <a:r>
              <a:rPr lang="en-US" b="1" dirty="0" smtClean="0"/>
              <a:t>Groups</a:t>
            </a:r>
            <a:endParaRPr lang="en-US" b="1" dirty="0"/>
          </a:p>
        </p:txBody>
      </p:sp>
      <p:cxnSp>
        <p:nvCxnSpPr>
          <p:cNvPr id="51" name="Elbow Connector 50"/>
          <p:cNvCxnSpPr>
            <a:stCxn id="50" idx="2"/>
            <a:endCxn id="5" idx="2"/>
          </p:cNvCxnSpPr>
          <p:nvPr/>
        </p:nvCxnSpPr>
        <p:spPr>
          <a:xfrm rot="16200000" flipH="1">
            <a:off x="2670817" y="3765338"/>
            <a:ext cx="277822" cy="1133439"/>
          </a:xfrm>
          <a:prstGeom prst="bentConnector2">
            <a:avLst/>
          </a:prstGeom>
          <a:ln w="3492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7262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37"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900" decel="100000" fill="hold"/>
                                        <p:tgtEl>
                                          <p:spTgt spid="2"/>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par>
                                <p:cTn id="16" presetID="37"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900" decel="100000" fill="hold"/>
                                        <p:tgtEl>
                                          <p:spTgt spid="3"/>
                                        </p:tgtEl>
                                        <p:attrNameLst>
                                          <p:attrName>ppt_y</p:attrName>
                                        </p:attrNameLst>
                                      </p:cBhvr>
                                      <p:tavLst>
                                        <p:tav tm="0">
                                          <p:val>
                                            <p:strVal val="#ppt_y+1"/>
                                          </p:val>
                                        </p:tav>
                                        <p:tav tm="100000">
                                          <p:val>
                                            <p:strVal val="#ppt_y-.03"/>
                                          </p:val>
                                        </p:tav>
                                      </p:tavLst>
                                    </p:anim>
                                    <p:anim calcmode="lin" valueType="num">
                                      <p:cBhvr>
                                        <p:cTn id="21"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par>
                                <p:cTn id="22" presetID="37"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900" decel="100000" fill="hold"/>
                                        <p:tgtEl>
                                          <p:spTgt spid="10"/>
                                        </p:tgtEl>
                                        <p:attrNameLst>
                                          <p:attrName>ppt_y</p:attrName>
                                        </p:attrNameLst>
                                      </p:cBhvr>
                                      <p:tavLst>
                                        <p:tav tm="0">
                                          <p:val>
                                            <p:strVal val="#ppt_y+1"/>
                                          </p:val>
                                        </p:tav>
                                        <p:tav tm="100000">
                                          <p:val>
                                            <p:strVal val="#ppt_y-.03"/>
                                          </p:val>
                                        </p:tav>
                                      </p:tavLst>
                                    </p:anim>
                                    <p:anim calcmode="lin" valueType="num">
                                      <p:cBhvr>
                                        <p:cTn id="27"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par>
                                <p:cTn id="28" presetID="37"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1000"/>
                                        <p:tgtEl>
                                          <p:spTgt spid="9"/>
                                        </p:tgtEl>
                                      </p:cBhvr>
                                    </p:animEffect>
                                    <p:anim calcmode="lin" valueType="num">
                                      <p:cBhvr>
                                        <p:cTn id="31" dur="1000" fill="hold"/>
                                        <p:tgtEl>
                                          <p:spTgt spid="9"/>
                                        </p:tgtEl>
                                        <p:attrNameLst>
                                          <p:attrName>ppt_x</p:attrName>
                                        </p:attrNameLst>
                                      </p:cBhvr>
                                      <p:tavLst>
                                        <p:tav tm="0">
                                          <p:val>
                                            <p:strVal val="#ppt_x"/>
                                          </p:val>
                                        </p:tav>
                                        <p:tav tm="100000">
                                          <p:val>
                                            <p:strVal val="#ppt_x"/>
                                          </p:val>
                                        </p:tav>
                                      </p:tavLst>
                                    </p:anim>
                                    <p:anim calcmode="lin" valueType="num">
                                      <p:cBhvr>
                                        <p:cTn id="32" dur="900" decel="100000" fill="hold"/>
                                        <p:tgtEl>
                                          <p:spTgt spid="9"/>
                                        </p:tgtEl>
                                        <p:attrNameLst>
                                          <p:attrName>ppt_y</p:attrName>
                                        </p:attrNameLst>
                                      </p:cBhvr>
                                      <p:tavLst>
                                        <p:tav tm="0">
                                          <p:val>
                                            <p:strVal val="#ppt_y+1"/>
                                          </p:val>
                                        </p:tav>
                                        <p:tav tm="100000">
                                          <p:val>
                                            <p:strVal val="#ppt_y-.03"/>
                                          </p:val>
                                        </p:tav>
                                      </p:tavLst>
                                    </p:anim>
                                    <p:anim calcmode="lin" valueType="num">
                                      <p:cBhvr>
                                        <p:cTn id="33"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par>
                                <p:cTn id="34" presetID="37" presetClass="entr" presetSubtype="0"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1000"/>
                                        <p:tgtEl>
                                          <p:spTgt spid="31"/>
                                        </p:tgtEl>
                                      </p:cBhvr>
                                    </p:animEffect>
                                    <p:anim calcmode="lin" valueType="num">
                                      <p:cBhvr>
                                        <p:cTn id="37" dur="1000" fill="hold"/>
                                        <p:tgtEl>
                                          <p:spTgt spid="31"/>
                                        </p:tgtEl>
                                        <p:attrNameLst>
                                          <p:attrName>ppt_x</p:attrName>
                                        </p:attrNameLst>
                                      </p:cBhvr>
                                      <p:tavLst>
                                        <p:tav tm="0">
                                          <p:val>
                                            <p:strVal val="#ppt_x"/>
                                          </p:val>
                                        </p:tav>
                                        <p:tav tm="100000">
                                          <p:val>
                                            <p:strVal val="#ppt_x"/>
                                          </p:val>
                                        </p:tav>
                                      </p:tavLst>
                                    </p:anim>
                                    <p:anim calcmode="lin" valueType="num">
                                      <p:cBhvr>
                                        <p:cTn id="38" dur="900" decel="100000" fill="hold"/>
                                        <p:tgtEl>
                                          <p:spTgt spid="31"/>
                                        </p:tgtEl>
                                        <p:attrNameLst>
                                          <p:attrName>ppt_y</p:attrName>
                                        </p:attrNameLst>
                                      </p:cBhvr>
                                      <p:tavLst>
                                        <p:tav tm="0">
                                          <p:val>
                                            <p:strVal val="#ppt_y+1"/>
                                          </p:val>
                                        </p:tav>
                                        <p:tav tm="100000">
                                          <p:val>
                                            <p:strVal val="#ppt_y-.03"/>
                                          </p:val>
                                        </p:tav>
                                      </p:tavLst>
                                    </p:anim>
                                    <p:anim calcmode="lin" valueType="num">
                                      <p:cBhvr>
                                        <p:cTn id="39" dur="100" accel="100000" fill="hold">
                                          <p:stCondLst>
                                            <p:cond delay="900"/>
                                          </p:stCondLst>
                                        </p:cTn>
                                        <p:tgtEl>
                                          <p:spTgt spid="31"/>
                                        </p:tgtEl>
                                        <p:attrNameLst>
                                          <p:attrName>ppt_y</p:attrName>
                                        </p:attrNameLst>
                                      </p:cBhvr>
                                      <p:tavLst>
                                        <p:tav tm="0">
                                          <p:val>
                                            <p:strVal val="#ppt_y-.03"/>
                                          </p:val>
                                        </p:tav>
                                        <p:tav tm="100000">
                                          <p:val>
                                            <p:strVal val="#ppt_y"/>
                                          </p:val>
                                        </p:tav>
                                      </p:tavLst>
                                    </p:anim>
                                  </p:childTnLst>
                                </p:cTn>
                              </p:par>
                              <p:par>
                                <p:cTn id="40" presetID="37" presetClass="entr" presetSubtype="0"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1000"/>
                                        <p:tgtEl>
                                          <p:spTgt spid="30"/>
                                        </p:tgtEl>
                                      </p:cBhvr>
                                    </p:animEffect>
                                    <p:anim calcmode="lin" valueType="num">
                                      <p:cBhvr>
                                        <p:cTn id="43" dur="1000" fill="hold"/>
                                        <p:tgtEl>
                                          <p:spTgt spid="30"/>
                                        </p:tgtEl>
                                        <p:attrNameLst>
                                          <p:attrName>ppt_x</p:attrName>
                                        </p:attrNameLst>
                                      </p:cBhvr>
                                      <p:tavLst>
                                        <p:tav tm="0">
                                          <p:val>
                                            <p:strVal val="#ppt_x"/>
                                          </p:val>
                                        </p:tav>
                                        <p:tav tm="100000">
                                          <p:val>
                                            <p:strVal val="#ppt_x"/>
                                          </p:val>
                                        </p:tav>
                                      </p:tavLst>
                                    </p:anim>
                                    <p:anim calcmode="lin" valueType="num">
                                      <p:cBhvr>
                                        <p:cTn id="44" dur="900" decel="100000" fill="hold"/>
                                        <p:tgtEl>
                                          <p:spTgt spid="30"/>
                                        </p:tgtEl>
                                        <p:attrNameLst>
                                          <p:attrName>ppt_y</p:attrName>
                                        </p:attrNameLst>
                                      </p:cBhvr>
                                      <p:tavLst>
                                        <p:tav tm="0">
                                          <p:val>
                                            <p:strVal val="#ppt_y+1"/>
                                          </p:val>
                                        </p:tav>
                                        <p:tav tm="100000">
                                          <p:val>
                                            <p:strVal val="#ppt_y-.03"/>
                                          </p:val>
                                        </p:tav>
                                      </p:tavLst>
                                    </p:anim>
                                    <p:anim calcmode="lin" valueType="num">
                                      <p:cBhvr>
                                        <p:cTn id="45"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par>
                                <p:cTn id="46" presetID="37" presetClass="entr" presetSubtype="0"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1000"/>
                                        <p:tgtEl>
                                          <p:spTgt spid="13"/>
                                        </p:tgtEl>
                                      </p:cBhvr>
                                    </p:animEffect>
                                    <p:anim calcmode="lin" valueType="num">
                                      <p:cBhvr>
                                        <p:cTn id="49" dur="1000" fill="hold"/>
                                        <p:tgtEl>
                                          <p:spTgt spid="13"/>
                                        </p:tgtEl>
                                        <p:attrNameLst>
                                          <p:attrName>ppt_x</p:attrName>
                                        </p:attrNameLst>
                                      </p:cBhvr>
                                      <p:tavLst>
                                        <p:tav tm="0">
                                          <p:val>
                                            <p:strVal val="#ppt_x"/>
                                          </p:val>
                                        </p:tav>
                                        <p:tav tm="100000">
                                          <p:val>
                                            <p:strVal val="#ppt_x"/>
                                          </p:val>
                                        </p:tav>
                                      </p:tavLst>
                                    </p:anim>
                                    <p:anim calcmode="lin" valueType="num">
                                      <p:cBhvr>
                                        <p:cTn id="50" dur="900" decel="100000" fill="hold"/>
                                        <p:tgtEl>
                                          <p:spTgt spid="13"/>
                                        </p:tgtEl>
                                        <p:attrNameLst>
                                          <p:attrName>ppt_y</p:attrName>
                                        </p:attrNameLst>
                                      </p:cBhvr>
                                      <p:tavLst>
                                        <p:tav tm="0">
                                          <p:val>
                                            <p:strVal val="#ppt_y+1"/>
                                          </p:val>
                                        </p:tav>
                                        <p:tav tm="100000">
                                          <p:val>
                                            <p:strVal val="#ppt_y-.03"/>
                                          </p:val>
                                        </p:tav>
                                      </p:tavLst>
                                    </p:anim>
                                    <p:anim calcmode="lin" valueType="num">
                                      <p:cBhvr>
                                        <p:cTn id="51"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par>
                                <p:cTn id="52" presetID="37" presetClass="entr" presetSubtype="0" fill="hold" grpId="0" nodeType="with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1000"/>
                                        <p:tgtEl>
                                          <p:spTgt spid="8"/>
                                        </p:tgtEl>
                                      </p:cBhvr>
                                    </p:animEffect>
                                    <p:anim calcmode="lin" valueType="num">
                                      <p:cBhvr>
                                        <p:cTn id="55" dur="1000" fill="hold"/>
                                        <p:tgtEl>
                                          <p:spTgt spid="8"/>
                                        </p:tgtEl>
                                        <p:attrNameLst>
                                          <p:attrName>ppt_x</p:attrName>
                                        </p:attrNameLst>
                                      </p:cBhvr>
                                      <p:tavLst>
                                        <p:tav tm="0">
                                          <p:val>
                                            <p:strVal val="#ppt_x"/>
                                          </p:val>
                                        </p:tav>
                                        <p:tav tm="100000">
                                          <p:val>
                                            <p:strVal val="#ppt_x"/>
                                          </p:val>
                                        </p:tav>
                                      </p:tavLst>
                                    </p:anim>
                                    <p:anim calcmode="lin" valueType="num">
                                      <p:cBhvr>
                                        <p:cTn id="56" dur="900" decel="100000" fill="hold"/>
                                        <p:tgtEl>
                                          <p:spTgt spid="8"/>
                                        </p:tgtEl>
                                        <p:attrNameLst>
                                          <p:attrName>ppt_y</p:attrName>
                                        </p:attrNameLst>
                                      </p:cBhvr>
                                      <p:tavLst>
                                        <p:tav tm="0">
                                          <p:val>
                                            <p:strVal val="#ppt_y+1"/>
                                          </p:val>
                                        </p:tav>
                                        <p:tav tm="100000">
                                          <p:val>
                                            <p:strVal val="#ppt_y-.03"/>
                                          </p:val>
                                        </p:tav>
                                      </p:tavLst>
                                    </p:anim>
                                    <p:anim calcmode="lin" valueType="num">
                                      <p:cBhvr>
                                        <p:cTn id="57"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par>
                                <p:cTn id="58" presetID="37" presetClass="entr" presetSubtype="0" fill="hold" grpId="0" nodeType="with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1000"/>
                                        <p:tgtEl>
                                          <p:spTgt spid="14"/>
                                        </p:tgtEl>
                                      </p:cBhvr>
                                    </p:animEffect>
                                    <p:anim calcmode="lin" valueType="num">
                                      <p:cBhvr>
                                        <p:cTn id="61" dur="1000" fill="hold"/>
                                        <p:tgtEl>
                                          <p:spTgt spid="14"/>
                                        </p:tgtEl>
                                        <p:attrNameLst>
                                          <p:attrName>ppt_x</p:attrName>
                                        </p:attrNameLst>
                                      </p:cBhvr>
                                      <p:tavLst>
                                        <p:tav tm="0">
                                          <p:val>
                                            <p:strVal val="#ppt_x"/>
                                          </p:val>
                                        </p:tav>
                                        <p:tav tm="100000">
                                          <p:val>
                                            <p:strVal val="#ppt_x"/>
                                          </p:val>
                                        </p:tav>
                                      </p:tavLst>
                                    </p:anim>
                                    <p:anim calcmode="lin" valueType="num">
                                      <p:cBhvr>
                                        <p:cTn id="62" dur="900" decel="100000" fill="hold"/>
                                        <p:tgtEl>
                                          <p:spTgt spid="14"/>
                                        </p:tgtEl>
                                        <p:attrNameLst>
                                          <p:attrName>ppt_y</p:attrName>
                                        </p:attrNameLst>
                                      </p:cBhvr>
                                      <p:tavLst>
                                        <p:tav tm="0">
                                          <p:val>
                                            <p:strVal val="#ppt_y+1"/>
                                          </p:val>
                                        </p:tav>
                                        <p:tav tm="100000">
                                          <p:val>
                                            <p:strVal val="#ppt_y-.03"/>
                                          </p:val>
                                        </p:tav>
                                      </p:tavLst>
                                    </p:anim>
                                    <p:anim calcmode="lin" valueType="num">
                                      <p:cBhvr>
                                        <p:cTn id="63"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par>
                                <p:cTn id="64" presetID="37" presetClass="entr" presetSubtype="0" fill="hold" grpId="0" nodeType="with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1000"/>
                                        <p:tgtEl>
                                          <p:spTgt spid="7"/>
                                        </p:tgtEl>
                                      </p:cBhvr>
                                    </p:animEffect>
                                    <p:anim calcmode="lin" valueType="num">
                                      <p:cBhvr>
                                        <p:cTn id="67" dur="1000" fill="hold"/>
                                        <p:tgtEl>
                                          <p:spTgt spid="7"/>
                                        </p:tgtEl>
                                        <p:attrNameLst>
                                          <p:attrName>ppt_x</p:attrName>
                                        </p:attrNameLst>
                                      </p:cBhvr>
                                      <p:tavLst>
                                        <p:tav tm="0">
                                          <p:val>
                                            <p:strVal val="#ppt_x"/>
                                          </p:val>
                                        </p:tav>
                                        <p:tav tm="100000">
                                          <p:val>
                                            <p:strVal val="#ppt_x"/>
                                          </p:val>
                                        </p:tav>
                                      </p:tavLst>
                                    </p:anim>
                                    <p:anim calcmode="lin" valueType="num">
                                      <p:cBhvr>
                                        <p:cTn id="68" dur="900" decel="100000" fill="hold"/>
                                        <p:tgtEl>
                                          <p:spTgt spid="7"/>
                                        </p:tgtEl>
                                        <p:attrNameLst>
                                          <p:attrName>ppt_y</p:attrName>
                                        </p:attrNameLst>
                                      </p:cBhvr>
                                      <p:tavLst>
                                        <p:tav tm="0">
                                          <p:val>
                                            <p:strVal val="#ppt_y+1"/>
                                          </p:val>
                                        </p:tav>
                                        <p:tav tm="100000">
                                          <p:val>
                                            <p:strVal val="#ppt_y-.03"/>
                                          </p:val>
                                        </p:tav>
                                      </p:tavLst>
                                    </p:anim>
                                    <p:anim calcmode="lin" valueType="num">
                                      <p:cBhvr>
                                        <p:cTn id="69"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par>
                                <p:cTn id="70" presetID="37" presetClass="entr" presetSubtype="0" fill="hold" nodeType="withEffect">
                                  <p:stCondLst>
                                    <p:cond delay="0"/>
                                  </p:stCondLst>
                                  <p:childTnLst>
                                    <p:set>
                                      <p:cBhvr>
                                        <p:cTn id="71" dur="1" fill="hold">
                                          <p:stCondLst>
                                            <p:cond delay="0"/>
                                          </p:stCondLst>
                                        </p:cTn>
                                        <p:tgtEl>
                                          <p:spTgt spid="11"/>
                                        </p:tgtEl>
                                        <p:attrNameLst>
                                          <p:attrName>style.visibility</p:attrName>
                                        </p:attrNameLst>
                                      </p:cBhvr>
                                      <p:to>
                                        <p:strVal val="visible"/>
                                      </p:to>
                                    </p:set>
                                    <p:animEffect transition="in" filter="fade">
                                      <p:cBhvr>
                                        <p:cTn id="72" dur="1000"/>
                                        <p:tgtEl>
                                          <p:spTgt spid="11"/>
                                        </p:tgtEl>
                                      </p:cBhvr>
                                    </p:animEffect>
                                    <p:anim calcmode="lin" valueType="num">
                                      <p:cBhvr>
                                        <p:cTn id="73" dur="1000" fill="hold"/>
                                        <p:tgtEl>
                                          <p:spTgt spid="11"/>
                                        </p:tgtEl>
                                        <p:attrNameLst>
                                          <p:attrName>ppt_x</p:attrName>
                                        </p:attrNameLst>
                                      </p:cBhvr>
                                      <p:tavLst>
                                        <p:tav tm="0">
                                          <p:val>
                                            <p:strVal val="#ppt_x"/>
                                          </p:val>
                                        </p:tav>
                                        <p:tav tm="100000">
                                          <p:val>
                                            <p:strVal val="#ppt_x"/>
                                          </p:val>
                                        </p:tav>
                                      </p:tavLst>
                                    </p:anim>
                                    <p:anim calcmode="lin" valueType="num">
                                      <p:cBhvr>
                                        <p:cTn id="74" dur="900" decel="100000" fill="hold"/>
                                        <p:tgtEl>
                                          <p:spTgt spid="11"/>
                                        </p:tgtEl>
                                        <p:attrNameLst>
                                          <p:attrName>ppt_y</p:attrName>
                                        </p:attrNameLst>
                                      </p:cBhvr>
                                      <p:tavLst>
                                        <p:tav tm="0">
                                          <p:val>
                                            <p:strVal val="#ppt_y+1"/>
                                          </p:val>
                                        </p:tav>
                                        <p:tav tm="100000">
                                          <p:val>
                                            <p:strVal val="#ppt_y-.03"/>
                                          </p:val>
                                        </p:tav>
                                      </p:tavLst>
                                    </p:anim>
                                    <p:anim calcmode="lin" valueType="num">
                                      <p:cBhvr>
                                        <p:cTn id="75"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par>
                                <p:cTn id="76" presetID="37" presetClass="entr" presetSubtype="0" fill="hold" nodeType="withEffect">
                                  <p:stCondLst>
                                    <p:cond delay="0"/>
                                  </p:stCondLst>
                                  <p:childTnLst>
                                    <p:set>
                                      <p:cBhvr>
                                        <p:cTn id="77" dur="1" fill="hold">
                                          <p:stCondLst>
                                            <p:cond delay="0"/>
                                          </p:stCondLst>
                                        </p:cTn>
                                        <p:tgtEl>
                                          <p:spTgt spid="12"/>
                                        </p:tgtEl>
                                        <p:attrNameLst>
                                          <p:attrName>style.visibility</p:attrName>
                                        </p:attrNameLst>
                                      </p:cBhvr>
                                      <p:to>
                                        <p:strVal val="visible"/>
                                      </p:to>
                                    </p:set>
                                    <p:animEffect transition="in" filter="fade">
                                      <p:cBhvr>
                                        <p:cTn id="78" dur="1000"/>
                                        <p:tgtEl>
                                          <p:spTgt spid="12"/>
                                        </p:tgtEl>
                                      </p:cBhvr>
                                    </p:animEffect>
                                    <p:anim calcmode="lin" valueType="num">
                                      <p:cBhvr>
                                        <p:cTn id="79" dur="1000" fill="hold"/>
                                        <p:tgtEl>
                                          <p:spTgt spid="12"/>
                                        </p:tgtEl>
                                        <p:attrNameLst>
                                          <p:attrName>ppt_x</p:attrName>
                                        </p:attrNameLst>
                                      </p:cBhvr>
                                      <p:tavLst>
                                        <p:tav tm="0">
                                          <p:val>
                                            <p:strVal val="#ppt_x"/>
                                          </p:val>
                                        </p:tav>
                                        <p:tav tm="100000">
                                          <p:val>
                                            <p:strVal val="#ppt_x"/>
                                          </p:val>
                                        </p:tav>
                                      </p:tavLst>
                                    </p:anim>
                                    <p:anim calcmode="lin" valueType="num">
                                      <p:cBhvr>
                                        <p:cTn id="80" dur="900" decel="100000" fill="hold"/>
                                        <p:tgtEl>
                                          <p:spTgt spid="12"/>
                                        </p:tgtEl>
                                        <p:attrNameLst>
                                          <p:attrName>ppt_y</p:attrName>
                                        </p:attrNameLst>
                                      </p:cBhvr>
                                      <p:tavLst>
                                        <p:tav tm="0">
                                          <p:val>
                                            <p:strVal val="#ppt_y+1"/>
                                          </p:val>
                                        </p:tav>
                                        <p:tav tm="100000">
                                          <p:val>
                                            <p:strVal val="#ppt_y-.03"/>
                                          </p:val>
                                        </p:tav>
                                      </p:tavLst>
                                    </p:anim>
                                    <p:anim calcmode="lin" valueType="num">
                                      <p:cBhvr>
                                        <p:cTn id="81"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82" presetID="37" presetClass="entr" presetSubtype="0" fill="hold" grpId="0" nodeType="withEffect">
                                  <p:stCondLst>
                                    <p:cond delay="0"/>
                                  </p:stCondLst>
                                  <p:childTnLst>
                                    <p:set>
                                      <p:cBhvr>
                                        <p:cTn id="83" dur="1" fill="hold">
                                          <p:stCondLst>
                                            <p:cond delay="0"/>
                                          </p:stCondLst>
                                        </p:cTn>
                                        <p:tgtEl>
                                          <p:spTgt spid="4"/>
                                        </p:tgtEl>
                                        <p:attrNameLst>
                                          <p:attrName>style.visibility</p:attrName>
                                        </p:attrNameLst>
                                      </p:cBhvr>
                                      <p:to>
                                        <p:strVal val="visible"/>
                                      </p:to>
                                    </p:set>
                                    <p:animEffect transition="in" filter="fade">
                                      <p:cBhvr>
                                        <p:cTn id="84" dur="1000"/>
                                        <p:tgtEl>
                                          <p:spTgt spid="4"/>
                                        </p:tgtEl>
                                      </p:cBhvr>
                                    </p:animEffect>
                                    <p:anim calcmode="lin" valueType="num">
                                      <p:cBhvr>
                                        <p:cTn id="85" dur="1000" fill="hold"/>
                                        <p:tgtEl>
                                          <p:spTgt spid="4"/>
                                        </p:tgtEl>
                                        <p:attrNameLst>
                                          <p:attrName>ppt_x</p:attrName>
                                        </p:attrNameLst>
                                      </p:cBhvr>
                                      <p:tavLst>
                                        <p:tav tm="0">
                                          <p:val>
                                            <p:strVal val="#ppt_x"/>
                                          </p:val>
                                        </p:tav>
                                        <p:tav tm="100000">
                                          <p:val>
                                            <p:strVal val="#ppt_x"/>
                                          </p:val>
                                        </p:tav>
                                      </p:tavLst>
                                    </p:anim>
                                    <p:anim calcmode="lin" valueType="num">
                                      <p:cBhvr>
                                        <p:cTn id="86" dur="900" decel="100000" fill="hold"/>
                                        <p:tgtEl>
                                          <p:spTgt spid="4"/>
                                        </p:tgtEl>
                                        <p:attrNameLst>
                                          <p:attrName>ppt_y</p:attrName>
                                        </p:attrNameLst>
                                      </p:cBhvr>
                                      <p:tavLst>
                                        <p:tav tm="0">
                                          <p:val>
                                            <p:strVal val="#ppt_y+1"/>
                                          </p:val>
                                        </p:tav>
                                        <p:tav tm="100000">
                                          <p:val>
                                            <p:strVal val="#ppt_y-.03"/>
                                          </p:val>
                                        </p:tav>
                                      </p:tavLst>
                                    </p:anim>
                                    <p:anim calcmode="lin" valueType="num">
                                      <p:cBhvr>
                                        <p:cTn id="87"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88" presetID="37" presetClass="entr" presetSubtype="0" fill="hold" grpId="0" nodeType="with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1000"/>
                                        <p:tgtEl>
                                          <p:spTgt spid="6"/>
                                        </p:tgtEl>
                                      </p:cBhvr>
                                    </p:animEffect>
                                    <p:anim calcmode="lin" valueType="num">
                                      <p:cBhvr>
                                        <p:cTn id="91" dur="1000" fill="hold"/>
                                        <p:tgtEl>
                                          <p:spTgt spid="6"/>
                                        </p:tgtEl>
                                        <p:attrNameLst>
                                          <p:attrName>ppt_x</p:attrName>
                                        </p:attrNameLst>
                                      </p:cBhvr>
                                      <p:tavLst>
                                        <p:tav tm="0">
                                          <p:val>
                                            <p:strVal val="#ppt_x"/>
                                          </p:val>
                                        </p:tav>
                                        <p:tav tm="100000">
                                          <p:val>
                                            <p:strVal val="#ppt_x"/>
                                          </p:val>
                                        </p:tav>
                                      </p:tavLst>
                                    </p:anim>
                                    <p:anim calcmode="lin" valueType="num">
                                      <p:cBhvr>
                                        <p:cTn id="92" dur="900" decel="100000" fill="hold"/>
                                        <p:tgtEl>
                                          <p:spTgt spid="6"/>
                                        </p:tgtEl>
                                        <p:attrNameLst>
                                          <p:attrName>ppt_y</p:attrName>
                                        </p:attrNameLst>
                                      </p:cBhvr>
                                      <p:tavLst>
                                        <p:tav tm="0">
                                          <p:val>
                                            <p:strVal val="#ppt_y+1"/>
                                          </p:val>
                                        </p:tav>
                                        <p:tav tm="100000">
                                          <p:val>
                                            <p:strVal val="#ppt_y-.03"/>
                                          </p:val>
                                        </p:tav>
                                      </p:tavLst>
                                    </p:anim>
                                    <p:anim calcmode="lin" valueType="num">
                                      <p:cBhvr>
                                        <p:cTn id="93"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94" presetID="37" presetClass="entr" presetSubtype="0" fill="hold" grpId="0" nodeType="withEffect">
                                  <p:stCondLst>
                                    <p:cond delay="0"/>
                                  </p:stCondLst>
                                  <p:childTnLst>
                                    <p:set>
                                      <p:cBhvr>
                                        <p:cTn id="95" dur="1" fill="hold">
                                          <p:stCondLst>
                                            <p:cond delay="0"/>
                                          </p:stCondLst>
                                        </p:cTn>
                                        <p:tgtEl>
                                          <p:spTgt spid="24"/>
                                        </p:tgtEl>
                                        <p:attrNameLst>
                                          <p:attrName>style.visibility</p:attrName>
                                        </p:attrNameLst>
                                      </p:cBhvr>
                                      <p:to>
                                        <p:strVal val="visible"/>
                                      </p:to>
                                    </p:set>
                                    <p:animEffect transition="in" filter="fade">
                                      <p:cBhvr>
                                        <p:cTn id="96" dur="1000"/>
                                        <p:tgtEl>
                                          <p:spTgt spid="24"/>
                                        </p:tgtEl>
                                      </p:cBhvr>
                                    </p:animEffect>
                                    <p:anim calcmode="lin" valueType="num">
                                      <p:cBhvr>
                                        <p:cTn id="97" dur="1000" fill="hold"/>
                                        <p:tgtEl>
                                          <p:spTgt spid="24"/>
                                        </p:tgtEl>
                                        <p:attrNameLst>
                                          <p:attrName>ppt_x</p:attrName>
                                        </p:attrNameLst>
                                      </p:cBhvr>
                                      <p:tavLst>
                                        <p:tav tm="0">
                                          <p:val>
                                            <p:strVal val="#ppt_x"/>
                                          </p:val>
                                        </p:tav>
                                        <p:tav tm="100000">
                                          <p:val>
                                            <p:strVal val="#ppt_x"/>
                                          </p:val>
                                        </p:tav>
                                      </p:tavLst>
                                    </p:anim>
                                    <p:anim calcmode="lin" valueType="num">
                                      <p:cBhvr>
                                        <p:cTn id="98" dur="900" decel="100000" fill="hold"/>
                                        <p:tgtEl>
                                          <p:spTgt spid="24"/>
                                        </p:tgtEl>
                                        <p:attrNameLst>
                                          <p:attrName>ppt_y</p:attrName>
                                        </p:attrNameLst>
                                      </p:cBhvr>
                                      <p:tavLst>
                                        <p:tav tm="0">
                                          <p:val>
                                            <p:strVal val="#ppt_y+1"/>
                                          </p:val>
                                        </p:tav>
                                        <p:tav tm="100000">
                                          <p:val>
                                            <p:strVal val="#ppt_y-.03"/>
                                          </p:val>
                                        </p:tav>
                                      </p:tavLst>
                                    </p:anim>
                                    <p:anim calcmode="lin" valueType="num">
                                      <p:cBhvr>
                                        <p:cTn id="99" dur="100" accel="100000" fill="hold">
                                          <p:stCondLst>
                                            <p:cond delay="900"/>
                                          </p:stCondLst>
                                        </p:cTn>
                                        <p:tgtEl>
                                          <p:spTgt spid="24"/>
                                        </p:tgtEl>
                                        <p:attrNameLst>
                                          <p:attrName>ppt_y</p:attrName>
                                        </p:attrNameLst>
                                      </p:cBhvr>
                                      <p:tavLst>
                                        <p:tav tm="0">
                                          <p:val>
                                            <p:strVal val="#ppt_y-.03"/>
                                          </p:val>
                                        </p:tav>
                                        <p:tav tm="100000">
                                          <p:val>
                                            <p:strVal val="#ppt_y"/>
                                          </p:val>
                                        </p:tav>
                                      </p:tavLst>
                                    </p:anim>
                                  </p:childTnLst>
                                </p:cTn>
                              </p:par>
                              <p:par>
                                <p:cTn id="100" presetID="37" presetClass="entr" presetSubtype="0" fill="hold" nodeType="withEffect">
                                  <p:stCondLst>
                                    <p:cond delay="0"/>
                                  </p:stCondLst>
                                  <p:childTnLst>
                                    <p:set>
                                      <p:cBhvr>
                                        <p:cTn id="101" dur="1" fill="hold">
                                          <p:stCondLst>
                                            <p:cond delay="0"/>
                                          </p:stCondLst>
                                        </p:cTn>
                                        <p:tgtEl>
                                          <p:spTgt spid="25"/>
                                        </p:tgtEl>
                                        <p:attrNameLst>
                                          <p:attrName>style.visibility</p:attrName>
                                        </p:attrNameLst>
                                      </p:cBhvr>
                                      <p:to>
                                        <p:strVal val="visible"/>
                                      </p:to>
                                    </p:set>
                                    <p:animEffect transition="in" filter="fade">
                                      <p:cBhvr>
                                        <p:cTn id="102" dur="1000"/>
                                        <p:tgtEl>
                                          <p:spTgt spid="25"/>
                                        </p:tgtEl>
                                      </p:cBhvr>
                                    </p:animEffect>
                                    <p:anim calcmode="lin" valueType="num">
                                      <p:cBhvr>
                                        <p:cTn id="103" dur="1000" fill="hold"/>
                                        <p:tgtEl>
                                          <p:spTgt spid="25"/>
                                        </p:tgtEl>
                                        <p:attrNameLst>
                                          <p:attrName>ppt_x</p:attrName>
                                        </p:attrNameLst>
                                      </p:cBhvr>
                                      <p:tavLst>
                                        <p:tav tm="0">
                                          <p:val>
                                            <p:strVal val="#ppt_x"/>
                                          </p:val>
                                        </p:tav>
                                        <p:tav tm="100000">
                                          <p:val>
                                            <p:strVal val="#ppt_x"/>
                                          </p:val>
                                        </p:tav>
                                      </p:tavLst>
                                    </p:anim>
                                    <p:anim calcmode="lin" valueType="num">
                                      <p:cBhvr>
                                        <p:cTn id="104" dur="900" decel="100000" fill="hold"/>
                                        <p:tgtEl>
                                          <p:spTgt spid="25"/>
                                        </p:tgtEl>
                                        <p:attrNameLst>
                                          <p:attrName>ppt_y</p:attrName>
                                        </p:attrNameLst>
                                      </p:cBhvr>
                                      <p:tavLst>
                                        <p:tav tm="0">
                                          <p:val>
                                            <p:strVal val="#ppt_y+1"/>
                                          </p:val>
                                        </p:tav>
                                        <p:tav tm="100000">
                                          <p:val>
                                            <p:strVal val="#ppt_y-.03"/>
                                          </p:val>
                                        </p:tav>
                                      </p:tavLst>
                                    </p:anim>
                                    <p:anim calcmode="lin" valueType="num">
                                      <p:cBhvr>
                                        <p:cTn id="105" dur="100" accel="100000" fill="hold">
                                          <p:stCondLst>
                                            <p:cond delay="900"/>
                                          </p:stCondLst>
                                        </p:cTn>
                                        <p:tgtEl>
                                          <p:spTgt spid="25"/>
                                        </p:tgtEl>
                                        <p:attrNameLst>
                                          <p:attrName>ppt_y</p:attrName>
                                        </p:attrNameLst>
                                      </p:cBhvr>
                                      <p:tavLst>
                                        <p:tav tm="0">
                                          <p:val>
                                            <p:strVal val="#ppt_y-.03"/>
                                          </p:val>
                                        </p:tav>
                                        <p:tav tm="100000">
                                          <p:val>
                                            <p:strVal val="#ppt_y"/>
                                          </p:val>
                                        </p:tav>
                                      </p:tavLst>
                                    </p:anim>
                                  </p:childTnLst>
                                </p:cTn>
                              </p:par>
                              <p:par>
                                <p:cTn id="106" presetID="37" presetClass="entr" presetSubtype="0" fill="hold" grpId="0" nodeType="withEffect">
                                  <p:stCondLst>
                                    <p:cond delay="0"/>
                                  </p:stCondLst>
                                  <p:childTnLst>
                                    <p:set>
                                      <p:cBhvr>
                                        <p:cTn id="107" dur="1" fill="hold">
                                          <p:stCondLst>
                                            <p:cond delay="0"/>
                                          </p:stCondLst>
                                        </p:cTn>
                                        <p:tgtEl>
                                          <p:spTgt spid="21"/>
                                        </p:tgtEl>
                                        <p:attrNameLst>
                                          <p:attrName>style.visibility</p:attrName>
                                        </p:attrNameLst>
                                      </p:cBhvr>
                                      <p:to>
                                        <p:strVal val="visible"/>
                                      </p:to>
                                    </p:set>
                                    <p:animEffect transition="in" filter="fade">
                                      <p:cBhvr>
                                        <p:cTn id="108" dur="1000"/>
                                        <p:tgtEl>
                                          <p:spTgt spid="21"/>
                                        </p:tgtEl>
                                      </p:cBhvr>
                                    </p:animEffect>
                                    <p:anim calcmode="lin" valueType="num">
                                      <p:cBhvr>
                                        <p:cTn id="109" dur="1000" fill="hold"/>
                                        <p:tgtEl>
                                          <p:spTgt spid="21"/>
                                        </p:tgtEl>
                                        <p:attrNameLst>
                                          <p:attrName>ppt_x</p:attrName>
                                        </p:attrNameLst>
                                      </p:cBhvr>
                                      <p:tavLst>
                                        <p:tav tm="0">
                                          <p:val>
                                            <p:strVal val="#ppt_x"/>
                                          </p:val>
                                        </p:tav>
                                        <p:tav tm="100000">
                                          <p:val>
                                            <p:strVal val="#ppt_x"/>
                                          </p:val>
                                        </p:tav>
                                      </p:tavLst>
                                    </p:anim>
                                    <p:anim calcmode="lin" valueType="num">
                                      <p:cBhvr>
                                        <p:cTn id="110" dur="900" decel="100000" fill="hold"/>
                                        <p:tgtEl>
                                          <p:spTgt spid="21"/>
                                        </p:tgtEl>
                                        <p:attrNameLst>
                                          <p:attrName>ppt_y</p:attrName>
                                        </p:attrNameLst>
                                      </p:cBhvr>
                                      <p:tavLst>
                                        <p:tav tm="0">
                                          <p:val>
                                            <p:strVal val="#ppt_y+1"/>
                                          </p:val>
                                        </p:tav>
                                        <p:tav tm="100000">
                                          <p:val>
                                            <p:strVal val="#ppt_y-.03"/>
                                          </p:val>
                                        </p:tav>
                                      </p:tavLst>
                                    </p:anim>
                                    <p:anim calcmode="lin" valueType="num">
                                      <p:cBhvr>
                                        <p:cTn id="111"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par>
                                <p:cTn id="112" presetID="37" presetClass="entr" presetSubtype="0" fill="hold" nodeType="withEffect">
                                  <p:stCondLst>
                                    <p:cond delay="0"/>
                                  </p:stCondLst>
                                  <p:childTnLst>
                                    <p:set>
                                      <p:cBhvr>
                                        <p:cTn id="113" dur="1" fill="hold">
                                          <p:stCondLst>
                                            <p:cond delay="0"/>
                                          </p:stCondLst>
                                        </p:cTn>
                                        <p:tgtEl>
                                          <p:spTgt spid="27"/>
                                        </p:tgtEl>
                                        <p:attrNameLst>
                                          <p:attrName>style.visibility</p:attrName>
                                        </p:attrNameLst>
                                      </p:cBhvr>
                                      <p:to>
                                        <p:strVal val="visible"/>
                                      </p:to>
                                    </p:set>
                                    <p:animEffect transition="in" filter="fade">
                                      <p:cBhvr>
                                        <p:cTn id="114" dur="1000"/>
                                        <p:tgtEl>
                                          <p:spTgt spid="27"/>
                                        </p:tgtEl>
                                      </p:cBhvr>
                                    </p:animEffect>
                                    <p:anim calcmode="lin" valueType="num">
                                      <p:cBhvr>
                                        <p:cTn id="115" dur="1000" fill="hold"/>
                                        <p:tgtEl>
                                          <p:spTgt spid="27"/>
                                        </p:tgtEl>
                                        <p:attrNameLst>
                                          <p:attrName>ppt_x</p:attrName>
                                        </p:attrNameLst>
                                      </p:cBhvr>
                                      <p:tavLst>
                                        <p:tav tm="0">
                                          <p:val>
                                            <p:strVal val="#ppt_x"/>
                                          </p:val>
                                        </p:tav>
                                        <p:tav tm="100000">
                                          <p:val>
                                            <p:strVal val="#ppt_x"/>
                                          </p:val>
                                        </p:tav>
                                      </p:tavLst>
                                    </p:anim>
                                    <p:anim calcmode="lin" valueType="num">
                                      <p:cBhvr>
                                        <p:cTn id="116" dur="900" decel="100000" fill="hold"/>
                                        <p:tgtEl>
                                          <p:spTgt spid="27"/>
                                        </p:tgtEl>
                                        <p:attrNameLst>
                                          <p:attrName>ppt_y</p:attrName>
                                        </p:attrNameLst>
                                      </p:cBhvr>
                                      <p:tavLst>
                                        <p:tav tm="0">
                                          <p:val>
                                            <p:strVal val="#ppt_y+1"/>
                                          </p:val>
                                        </p:tav>
                                        <p:tav tm="100000">
                                          <p:val>
                                            <p:strVal val="#ppt_y-.03"/>
                                          </p:val>
                                        </p:tav>
                                      </p:tavLst>
                                    </p:anim>
                                    <p:anim calcmode="lin" valueType="num">
                                      <p:cBhvr>
                                        <p:cTn id="117" dur="100" accel="100000" fill="hold">
                                          <p:stCondLst>
                                            <p:cond delay="900"/>
                                          </p:stCondLst>
                                        </p:cTn>
                                        <p:tgtEl>
                                          <p:spTgt spid="27"/>
                                        </p:tgtEl>
                                        <p:attrNameLst>
                                          <p:attrName>ppt_y</p:attrName>
                                        </p:attrNameLst>
                                      </p:cBhvr>
                                      <p:tavLst>
                                        <p:tav tm="0">
                                          <p:val>
                                            <p:strVal val="#ppt_y-.03"/>
                                          </p:val>
                                        </p:tav>
                                        <p:tav tm="100000">
                                          <p:val>
                                            <p:strVal val="#ppt_y"/>
                                          </p:val>
                                        </p:tav>
                                      </p:tavLst>
                                    </p:anim>
                                  </p:childTnLst>
                                </p:cTn>
                              </p:par>
                              <p:par>
                                <p:cTn id="118" presetID="37" presetClass="entr" presetSubtype="0" fill="hold" grpId="0" nodeType="withEffect">
                                  <p:stCondLst>
                                    <p:cond delay="0"/>
                                  </p:stCondLst>
                                  <p:childTnLst>
                                    <p:set>
                                      <p:cBhvr>
                                        <p:cTn id="119" dur="1" fill="hold">
                                          <p:stCondLst>
                                            <p:cond delay="0"/>
                                          </p:stCondLst>
                                        </p:cTn>
                                        <p:tgtEl>
                                          <p:spTgt spid="17"/>
                                        </p:tgtEl>
                                        <p:attrNameLst>
                                          <p:attrName>style.visibility</p:attrName>
                                        </p:attrNameLst>
                                      </p:cBhvr>
                                      <p:to>
                                        <p:strVal val="visible"/>
                                      </p:to>
                                    </p:set>
                                    <p:animEffect transition="in" filter="fade">
                                      <p:cBhvr>
                                        <p:cTn id="120" dur="1000"/>
                                        <p:tgtEl>
                                          <p:spTgt spid="17"/>
                                        </p:tgtEl>
                                      </p:cBhvr>
                                    </p:animEffect>
                                    <p:anim calcmode="lin" valueType="num">
                                      <p:cBhvr>
                                        <p:cTn id="121" dur="1000" fill="hold"/>
                                        <p:tgtEl>
                                          <p:spTgt spid="17"/>
                                        </p:tgtEl>
                                        <p:attrNameLst>
                                          <p:attrName>ppt_x</p:attrName>
                                        </p:attrNameLst>
                                      </p:cBhvr>
                                      <p:tavLst>
                                        <p:tav tm="0">
                                          <p:val>
                                            <p:strVal val="#ppt_x"/>
                                          </p:val>
                                        </p:tav>
                                        <p:tav tm="100000">
                                          <p:val>
                                            <p:strVal val="#ppt_x"/>
                                          </p:val>
                                        </p:tav>
                                      </p:tavLst>
                                    </p:anim>
                                    <p:anim calcmode="lin" valueType="num">
                                      <p:cBhvr>
                                        <p:cTn id="122" dur="900" decel="100000" fill="hold"/>
                                        <p:tgtEl>
                                          <p:spTgt spid="17"/>
                                        </p:tgtEl>
                                        <p:attrNameLst>
                                          <p:attrName>ppt_y</p:attrName>
                                        </p:attrNameLst>
                                      </p:cBhvr>
                                      <p:tavLst>
                                        <p:tav tm="0">
                                          <p:val>
                                            <p:strVal val="#ppt_y+1"/>
                                          </p:val>
                                        </p:tav>
                                        <p:tav tm="100000">
                                          <p:val>
                                            <p:strVal val="#ppt_y-.03"/>
                                          </p:val>
                                        </p:tav>
                                      </p:tavLst>
                                    </p:anim>
                                    <p:anim calcmode="lin" valueType="num">
                                      <p:cBhvr>
                                        <p:cTn id="123"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par>
                                <p:cTn id="124" presetID="37" presetClass="entr" presetSubtype="0" fill="hold" grpId="0" nodeType="withEffect">
                                  <p:stCondLst>
                                    <p:cond delay="0"/>
                                  </p:stCondLst>
                                  <p:childTnLst>
                                    <p:set>
                                      <p:cBhvr>
                                        <p:cTn id="125" dur="1" fill="hold">
                                          <p:stCondLst>
                                            <p:cond delay="0"/>
                                          </p:stCondLst>
                                        </p:cTn>
                                        <p:tgtEl>
                                          <p:spTgt spid="20"/>
                                        </p:tgtEl>
                                        <p:attrNameLst>
                                          <p:attrName>style.visibility</p:attrName>
                                        </p:attrNameLst>
                                      </p:cBhvr>
                                      <p:to>
                                        <p:strVal val="visible"/>
                                      </p:to>
                                    </p:set>
                                    <p:animEffect transition="in" filter="fade">
                                      <p:cBhvr>
                                        <p:cTn id="126" dur="1000"/>
                                        <p:tgtEl>
                                          <p:spTgt spid="20"/>
                                        </p:tgtEl>
                                      </p:cBhvr>
                                    </p:animEffect>
                                    <p:anim calcmode="lin" valueType="num">
                                      <p:cBhvr>
                                        <p:cTn id="127" dur="1000" fill="hold"/>
                                        <p:tgtEl>
                                          <p:spTgt spid="20"/>
                                        </p:tgtEl>
                                        <p:attrNameLst>
                                          <p:attrName>ppt_x</p:attrName>
                                        </p:attrNameLst>
                                      </p:cBhvr>
                                      <p:tavLst>
                                        <p:tav tm="0">
                                          <p:val>
                                            <p:strVal val="#ppt_x"/>
                                          </p:val>
                                        </p:tav>
                                        <p:tav tm="100000">
                                          <p:val>
                                            <p:strVal val="#ppt_x"/>
                                          </p:val>
                                        </p:tav>
                                      </p:tavLst>
                                    </p:anim>
                                    <p:anim calcmode="lin" valueType="num">
                                      <p:cBhvr>
                                        <p:cTn id="128" dur="900" decel="100000" fill="hold"/>
                                        <p:tgtEl>
                                          <p:spTgt spid="20"/>
                                        </p:tgtEl>
                                        <p:attrNameLst>
                                          <p:attrName>ppt_y</p:attrName>
                                        </p:attrNameLst>
                                      </p:cBhvr>
                                      <p:tavLst>
                                        <p:tav tm="0">
                                          <p:val>
                                            <p:strVal val="#ppt_y+1"/>
                                          </p:val>
                                        </p:tav>
                                        <p:tav tm="100000">
                                          <p:val>
                                            <p:strVal val="#ppt_y-.03"/>
                                          </p:val>
                                        </p:tav>
                                      </p:tavLst>
                                    </p:anim>
                                    <p:anim calcmode="lin" valueType="num">
                                      <p:cBhvr>
                                        <p:cTn id="129"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par>
                                <p:cTn id="130" presetID="37" presetClass="entr" presetSubtype="0" fill="hold" grpId="0" nodeType="withEffect">
                                  <p:stCondLst>
                                    <p:cond delay="0"/>
                                  </p:stCondLst>
                                  <p:childTnLst>
                                    <p:set>
                                      <p:cBhvr>
                                        <p:cTn id="131" dur="1" fill="hold">
                                          <p:stCondLst>
                                            <p:cond delay="0"/>
                                          </p:stCondLst>
                                        </p:cTn>
                                        <p:tgtEl>
                                          <p:spTgt spid="23"/>
                                        </p:tgtEl>
                                        <p:attrNameLst>
                                          <p:attrName>style.visibility</p:attrName>
                                        </p:attrNameLst>
                                      </p:cBhvr>
                                      <p:to>
                                        <p:strVal val="visible"/>
                                      </p:to>
                                    </p:set>
                                    <p:animEffect transition="in" filter="fade">
                                      <p:cBhvr>
                                        <p:cTn id="132" dur="1000"/>
                                        <p:tgtEl>
                                          <p:spTgt spid="23"/>
                                        </p:tgtEl>
                                      </p:cBhvr>
                                    </p:animEffect>
                                    <p:anim calcmode="lin" valueType="num">
                                      <p:cBhvr>
                                        <p:cTn id="133" dur="1000" fill="hold"/>
                                        <p:tgtEl>
                                          <p:spTgt spid="23"/>
                                        </p:tgtEl>
                                        <p:attrNameLst>
                                          <p:attrName>ppt_x</p:attrName>
                                        </p:attrNameLst>
                                      </p:cBhvr>
                                      <p:tavLst>
                                        <p:tav tm="0">
                                          <p:val>
                                            <p:strVal val="#ppt_x"/>
                                          </p:val>
                                        </p:tav>
                                        <p:tav tm="100000">
                                          <p:val>
                                            <p:strVal val="#ppt_x"/>
                                          </p:val>
                                        </p:tav>
                                      </p:tavLst>
                                    </p:anim>
                                    <p:anim calcmode="lin" valueType="num">
                                      <p:cBhvr>
                                        <p:cTn id="134" dur="900" decel="100000" fill="hold"/>
                                        <p:tgtEl>
                                          <p:spTgt spid="23"/>
                                        </p:tgtEl>
                                        <p:attrNameLst>
                                          <p:attrName>ppt_y</p:attrName>
                                        </p:attrNameLst>
                                      </p:cBhvr>
                                      <p:tavLst>
                                        <p:tav tm="0">
                                          <p:val>
                                            <p:strVal val="#ppt_y+1"/>
                                          </p:val>
                                        </p:tav>
                                        <p:tav tm="100000">
                                          <p:val>
                                            <p:strVal val="#ppt_y-.03"/>
                                          </p:val>
                                        </p:tav>
                                      </p:tavLst>
                                    </p:anim>
                                    <p:anim calcmode="lin" valueType="num">
                                      <p:cBhvr>
                                        <p:cTn id="135"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par>
                                <p:cTn id="136" presetID="37" presetClass="entr" presetSubtype="0" fill="hold" grpId="0" nodeType="withEffect">
                                  <p:stCondLst>
                                    <p:cond delay="0"/>
                                  </p:stCondLst>
                                  <p:childTnLst>
                                    <p:set>
                                      <p:cBhvr>
                                        <p:cTn id="137" dur="1" fill="hold">
                                          <p:stCondLst>
                                            <p:cond delay="0"/>
                                          </p:stCondLst>
                                        </p:cTn>
                                        <p:tgtEl>
                                          <p:spTgt spid="22"/>
                                        </p:tgtEl>
                                        <p:attrNameLst>
                                          <p:attrName>style.visibility</p:attrName>
                                        </p:attrNameLst>
                                      </p:cBhvr>
                                      <p:to>
                                        <p:strVal val="visible"/>
                                      </p:to>
                                    </p:set>
                                    <p:animEffect transition="in" filter="fade">
                                      <p:cBhvr>
                                        <p:cTn id="138" dur="1000"/>
                                        <p:tgtEl>
                                          <p:spTgt spid="22"/>
                                        </p:tgtEl>
                                      </p:cBhvr>
                                    </p:animEffect>
                                    <p:anim calcmode="lin" valueType="num">
                                      <p:cBhvr>
                                        <p:cTn id="139" dur="1000" fill="hold"/>
                                        <p:tgtEl>
                                          <p:spTgt spid="22"/>
                                        </p:tgtEl>
                                        <p:attrNameLst>
                                          <p:attrName>ppt_x</p:attrName>
                                        </p:attrNameLst>
                                      </p:cBhvr>
                                      <p:tavLst>
                                        <p:tav tm="0">
                                          <p:val>
                                            <p:strVal val="#ppt_x"/>
                                          </p:val>
                                        </p:tav>
                                        <p:tav tm="100000">
                                          <p:val>
                                            <p:strVal val="#ppt_x"/>
                                          </p:val>
                                        </p:tav>
                                      </p:tavLst>
                                    </p:anim>
                                    <p:anim calcmode="lin" valueType="num">
                                      <p:cBhvr>
                                        <p:cTn id="140" dur="900" decel="100000" fill="hold"/>
                                        <p:tgtEl>
                                          <p:spTgt spid="22"/>
                                        </p:tgtEl>
                                        <p:attrNameLst>
                                          <p:attrName>ppt_y</p:attrName>
                                        </p:attrNameLst>
                                      </p:cBhvr>
                                      <p:tavLst>
                                        <p:tav tm="0">
                                          <p:val>
                                            <p:strVal val="#ppt_y+1"/>
                                          </p:val>
                                        </p:tav>
                                        <p:tav tm="100000">
                                          <p:val>
                                            <p:strVal val="#ppt_y-.03"/>
                                          </p:val>
                                        </p:tav>
                                      </p:tavLst>
                                    </p:anim>
                                    <p:anim calcmode="lin" valueType="num">
                                      <p:cBhvr>
                                        <p:cTn id="141"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par>
                                <p:cTn id="142" presetID="37" presetClass="entr" presetSubtype="0" fill="hold" nodeType="withEffect">
                                  <p:stCondLst>
                                    <p:cond delay="0"/>
                                  </p:stCondLst>
                                  <p:childTnLst>
                                    <p:set>
                                      <p:cBhvr>
                                        <p:cTn id="143" dur="1" fill="hold">
                                          <p:stCondLst>
                                            <p:cond delay="0"/>
                                          </p:stCondLst>
                                        </p:cTn>
                                        <p:tgtEl>
                                          <p:spTgt spid="26"/>
                                        </p:tgtEl>
                                        <p:attrNameLst>
                                          <p:attrName>style.visibility</p:attrName>
                                        </p:attrNameLst>
                                      </p:cBhvr>
                                      <p:to>
                                        <p:strVal val="visible"/>
                                      </p:to>
                                    </p:set>
                                    <p:animEffect transition="in" filter="fade">
                                      <p:cBhvr>
                                        <p:cTn id="144" dur="1000"/>
                                        <p:tgtEl>
                                          <p:spTgt spid="26"/>
                                        </p:tgtEl>
                                      </p:cBhvr>
                                    </p:animEffect>
                                    <p:anim calcmode="lin" valueType="num">
                                      <p:cBhvr>
                                        <p:cTn id="145" dur="1000" fill="hold"/>
                                        <p:tgtEl>
                                          <p:spTgt spid="26"/>
                                        </p:tgtEl>
                                        <p:attrNameLst>
                                          <p:attrName>ppt_x</p:attrName>
                                        </p:attrNameLst>
                                      </p:cBhvr>
                                      <p:tavLst>
                                        <p:tav tm="0">
                                          <p:val>
                                            <p:strVal val="#ppt_x"/>
                                          </p:val>
                                        </p:tav>
                                        <p:tav tm="100000">
                                          <p:val>
                                            <p:strVal val="#ppt_x"/>
                                          </p:val>
                                        </p:tav>
                                      </p:tavLst>
                                    </p:anim>
                                    <p:anim calcmode="lin" valueType="num">
                                      <p:cBhvr>
                                        <p:cTn id="146" dur="900" decel="100000" fill="hold"/>
                                        <p:tgtEl>
                                          <p:spTgt spid="26"/>
                                        </p:tgtEl>
                                        <p:attrNameLst>
                                          <p:attrName>ppt_y</p:attrName>
                                        </p:attrNameLst>
                                      </p:cBhvr>
                                      <p:tavLst>
                                        <p:tav tm="0">
                                          <p:val>
                                            <p:strVal val="#ppt_y+1"/>
                                          </p:val>
                                        </p:tav>
                                        <p:tav tm="100000">
                                          <p:val>
                                            <p:strVal val="#ppt_y-.03"/>
                                          </p:val>
                                        </p:tav>
                                      </p:tavLst>
                                    </p:anim>
                                    <p:anim calcmode="lin" valueType="num">
                                      <p:cBhvr>
                                        <p:cTn id="147" dur="100" accel="100000" fill="hold">
                                          <p:stCondLst>
                                            <p:cond delay="900"/>
                                          </p:stCondLst>
                                        </p:cTn>
                                        <p:tgtEl>
                                          <p:spTgt spid="26"/>
                                        </p:tgtEl>
                                        <p:attrNameLst>
                                          <p:attrName>ppt_y</p:attrName>
                                        </p:attrNameLst>
                                      </p:cBhvr>
                                      <p:tavLst>
                                        <p:tav tm="0">
                                          <p:val>
                                            <p:strVal val="#ppt_y-.03"/>
                                          </p:val>
                                        </p:tav>
                                        <p:tav tm="100000">
                                          <p:val>
                                            <p:strVal val="#ppt_y"/>
                                          </p:val>
                                        </p:tav>
                                      </p:tavLst>
                                    </p:anim>
                                  </p:childTnLst>
                                </p:cTn>
                              </p:par>
                              <p:par>
                                <p:cTn id="148" presetID="37" presetClass="entr" presetSubtype="0" fill="hold" grpId="0" nodeType="withEffect">
                                  <p:stCondLst>
                                    <p:cond delay="0"/>
                                  </p:stCondLst>
                                  <p:childTnLst>
                                    <p:set>
                                      <p:cBhvr>
                                        <p:cTn id="149" dur="1" fill="hold">
                                          <p:stCondLst>
                                            <p:cond delay="0"/>
                                          </p:stCondLst>
                                        </p:cTn>
                                        <p:tgtEl>
                                          <p:spTgt spid="16"/>
                                        </p:tgtEl>
                                        <p:attrNameLst>
                                          <p:attrName>style.visibility</p:attrName>
                                        </p:attrNameLst>
                                      </p:cBhvr>
                                      <p:to>
                                        <p:strVal val="visible"/>
                                      </p:to>
                                    </p:set>
                                    <p:animEffect transition="in" filter="fade">
                                      <p:cBhvr>
                                        <p:cTn id="150" dur="1000"/>
                                        <p:tgtEl>
                                          <p:spTgt spid="16"/>
                                        </p:tgtEl>
                                      </p:cBhvr>
                                    </p:animEffect>
                                    <p:anim calcmode="lin" valueType="num">
                                      <p:cBhvr>
                                        <p:cTn id="151" dur="1000" fill="hold"/>
                                        <p:tgtEl>
                                          <p:spTgt spid="16"/>
                                        </p:tgtEl>
                                        <p:attrNameLst>
                                          <p:attrName>ppt_x</p:attrName>
                                        </p:attrNameLst>
                                      </p:cBhvr>
                                      <p:tavLst>
                                        <p:tav tm="0">
                                          <p:val>
                                            <p:strVal val="#ppt_x"/>
                                          </p:val>
                                        </p:tav>
                                        <p:tav tm="100000">
                                          <p:val>
                                            <p:strVal val="#ppt_x"/>
                                          </p:val>
                                        </p:tav>
                                      </p:tavLst>
                                    </p:anim>
                                    <p:anim calcmode="lin" valueType="num">
                                      <p:cBhvr>
                                        <p:cTn id="152" dur="900" decel="100000" fill="hold"/>
                                        <p:tgtEl>
                                          <p:spTgt spid="16"/>
                                        </p:tgtEl>
                                        <p:attrNameLst>
                                          <p:attrName>ppt_y</p:attrName>
                                        </p:attrNameLst>
                                      </p:cBhvr>
                                      <p:tavLst>
                                        <p:tav tm="0">
                                          <p:val>
                                            <p:strVal val="#ppt_y+1"/>
                                          </p:val>
                                        </p:tav>
                                        <p:tav tm="100000">
                                          <p:val>
                                            <p:strVal val="#ppt_y-.03"/>
                                          </p:val>
                                        </p:tav>
                                      </p:tavLst>
                                    </p:anim>
                                    <p:anim calcmode="lin" valueType="num">
                                      <p:cBhvr>
                                        <p:cTn id="153"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154" presetID="37" presetClass="entr" presetSubtype="0" fill="hold" grpId="0" nodeType="withEffect">
                                  <p:stCondLst>
                                    <p:cond delay="0"/>
                                  </p:stCondLst>
                                  <p:childTnLst>
                                    <p:set>
                                      <p:cBhvr>
                                        <p:cTn id="155" dur="1" fill="hold">
                                          <p:stCondLst>
                                            <p:cond delay="0"/>
                                          </p:stCondLst>
                                        </p:cTn>
                                        <p:tgtEl>
                                          <p:spTgt spid="19"/>
                                        </p:tgtEl>
                                        <p:attrNameLst>
                                          <p:attrName>style.visibility</p:attrName>
                                        </p:attrNameLst>
                                      </p:cBhvr>
                                      <p:to>
                                        <p:strVal val="visible"/>
                                      </p:to>
                                    </p:set>
                                    <p:animEffect transition="in" filter="fade">
                                      <p:cBhvr>
                                        <p:cTn id="156" dur="1000"/>
                                        <p:tgtEl>
                                          <p:spTgt spid="19"/>
                                        </p:tgtEl>
                                      </p:cBhvr>
                                    </p:animEffect>
                                    <p:anim calcmode="lin" valueType="num">
                                      <p:cBhvr>
                                        <p:cTn id="157" dur="1000" fill="hold"/>
                                        <p:tgtEl>
                                          <p:spTgt spid="19"/>
                                        </p:tgtEl>
                                        <p:attrNameLst>
                                          <p:attrName>ppt_x</p:attrName>
                                        </p:attrNameLst>
                                      </p:cBhvr>
                                      <p:tavLst>
                                        <p:tav tm="0">
                                          <p:val>
                                            <p:strVal val="#ppt_x"/>
                                          </p:val>
                                        </p:tav>
                                        <p:tav tm="100000">
                                          <p:val>
                                            <p:strVal val="#ppt_x"/>
                                          </p:val>
                                        </p:tav>
                                      </p:tavLst>
                                    </p:anim>
                                    <p:anim calcmode="lin" valueType="num">
                                      <p:cBhvr>
                                        <p:cTn id="158" dur="900" decel="100000" fill="hold"/>
                                        <p:tgtEl>
                                          <p:spTgt spid="19"/>
                                        </p:tgtEl>
                                        <p:attrNameLst>
                                          <p:attrName>ppt_y</p:attrName>
                                        </p:attrNameLst>
                                      </p:cBhvr>
                                      <p:tavLst>
                                        <p:tav tm="0">
                                          <p:val>
                                            <p:strVal val="#ppt_y+1"/>
                                          </p:val>
                                        </p:tav>
                                        <p:tav tm="100000">
                                          <p:val>
                                            <p:strVal val="#ppt_y-.03"/>
                                          </p:val>
                                        </p:tav>
                                      </p:tavLst>
                                    </p:anim>
                                    <p:anim calcmode="lin" valueType="num">
                                      <p:cBhvr>
                                        <p:cTn id="159"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par>
                                <p:cTn id="160" presetID="37" presetClass="entr" presetSubtype="0" fill="hold" grpId="0" nodeType="withEffect">
                                  <p:stCondLst>
                                    <p:cond delay="0"/>
                                  </p:stCondLst>
                                  <p:childTnLst>
                                    <p:set>
                                      <p:cBhvr>
                                        <p:cTn id="161" dur="1" fill="hold">
                                          <p:stCondLst>
                                            <p:cond delay="0"/>
                                          </p:stCondLst>
                                        </p:cTn>
                                        <p:tgtEl>
                                          <p:spTgt spid="18"/>
                                        </p:tgtEl>
                                        <p:attrNameLst>
                                          <p:attrName>style.visibility</p:attrName>
                                        </p:attrNameLst>
                                      </p:cBhvr>
                                      <p:to>
                                        <p:strVal val="visible"/>
                                      </p:to>
                                    </p:set>
                                    <p:animEffect transition="in" filter="fade">
                                      <p:cBhvr>
                                        <p:cTn id="162" dur="1000"/>
                                        <p:tgtEl>
                                          <p:spTgt spid="18"/>
                                        </p:tgtEl>
                                      </p:cBhvr>
                                    </p:animEffect>
                                    <p:anim calcmode="lin" valueType="num">
                                      <p:cBhvr>
                                        <p:cTn id="163" dur="1000" fill="hold"/>
                                        <p:tgtEl>
                                          <p:spTgt spid="18"/>
                                        </p:tgtEl>
                                        <p:attrNameLst>
                                          <p:attrName>ppt_x</p:attrName>
                                        </p:attrNameLst>
                                      </p:cBhvr>
                                      <p:tavLst>
                                        <p:tav tm="0">
                                          <p:val>
                                            <p:strVal val="#ppt_x"/>
                                          </p:val>
                                        </p:tav>
                                        <p:tav tm="100000">
                                          <p:val>
                                            <p:strVal val="#ppt_x"/>
                                          </p:val>
                                        </p:tav>
                                      </p:tavLst>
                                    </p:anim>
                                    <p:anim calcmode="lin" valueType="num">
                                      <p:cBhvr>
                                        <p:cTn id="164" dur="900" decel="100000" fill="hold"/>
                                        <p:tgtEl>
                                          <p:spTgt spid="18"/>
                                        </p:tgtEl>
                                        <p:attrNameLst>
                                          <p:attrName>ppt_y</p:attrName>
                                        </p:attrNameLst>
                                      </p:cBhvr>
                                      <p:tavLst>
                                        <p:tav tm="0">
                                          <p:val>
                                            <p:strVal val="#ppt_y+1"/>
                                          </p:val>
                                        </p:tav>
                                        <p:tav tm="100000">
                                          <p:val>
                                            <p:strVal val="#ppt_y-.03"/>
                                          </p:val>
                                        </p:tav>
                                      </p:tavLst>
                                    </p:anim>
                                    <p:anim calcmode="lin" valueType="num">
                                      <p:cBhvr>
                                        <p:cTn id="165"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par>
                                <p:cTn id="166" presetID="37" presetClass="entr" presetSubtype="0" fill="hold" grpId="0" nodeType="withEffect">
                                  <p:stCondLst>
                                    <p:cond delay="0"/>
                                  </p:stCondLst>
                                  <p:childTnLst>
                                    <p:set>
                                      <p:cBhvr>
                                        <p:cTn id="167" dur="1" fill="hold">
                                          <p:stCondLst>
                                            <p:cond delay="0"/>
                                          </p:stCondLst>
                                        </p:cTn>
                                        <p:tgtEl>
                                          <p:spTgt spid="15"/>
                                        </p:tgtEl>
                                        <p:attrNameLst>
                                          <p:attrName>style.visibility</p:attrName>
                                        </p:attrNameLst>
                                      </p:cBhvr>
                                      <p:to>
                                        <p:strVal val="visible"/>
                                      </p:to>
                                    </p:set>
                                    <p:animEffect transition="in" filter="fade">
                                      <p:cBhvr>
                                        <p:cTn id="168" dur="1000"/>
                                        <p:tgtEl>
                                          <p:spTgt spid="15"/>
                                        </p:tgtEl>
                                      </p:cBhvr>
                                    </p:animEffect>
                                    <p:anim calcmode="lin" valueType="num">
                                      <p:cBhvr>
                                        <p:cTn id="169" dur="1000" fill="hold"/>
                                        <p:tgtEl>
                                          <p:spTgt spid="15"/>
                                        </p:tgtEl>
                                        <p:attrNameLst>
                                          <p:attrName>ppt_x</p:attrName>
                                        </p:attrNameLst>
                                      </p:cBhvr>
                                      <p:tavLst>
                                        <p:tav tm="0">
                                          <p:val>
                                            <p:strVal val="#ppt_x"/>
                                          </p:val>
                                        </p:tav>
                                        <p:tav tm="100000">
                                          <p:val>
                                            <p:strVal val="#ppt_x"/>
                                          </p:val>
                                        </p:tav>
                                      </p:tavLst>
                                    </p:anim>
                                    <p:anim calcmode="lin" valueType="num">
                                      <p:cBhvr>
                                        <p:cTn id="170" dur="900" decel="100000" fill="hold"/>
                                        <p:tgtEl>
                                          <p:spTgt spid="15"/>
                                        </p:tgtEl>
                                        <p:attrNameLst>
                                          <p:attrName>ppt_y</p:attrName>
                                        </p:attrNameLst>
                                      </p:cBhvr>
                                      <p:tavLst>
                                        <p:tav tm="0">
                                          <p:val>
                                            <p:strVal val="#ppt_y+1"/>
                                          </p:val>
                                        </p:tav>
                                        <p:tav tm="100000">
                                          <p:val>
                                            <p:strVal val="#ppt_y-.03"/>
                                          </p:val>
                                        </p:tav>
                                      </p:tavLst>
                                    </p:anim>
                                    <p:anim calcmode="lin" valueType="num">
                                      <p:cBhvr>
                                        <p:cTn id="171"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172" presetID="37" presetClass="entr" presetSubtype="0" fill="hold" nodeType="withEffect">
                                  <p:stCondLst>
                                    <p:cond delay="0"/>
                                  </p:stCondLst>
                                  <p:childTnLst>
                                    <p:set>
                                      <p:cBhvr>
                                        <p:cTn id="173" dur="1" fill="hold">
                                          <p:stCondLst>
                                            <p:cond delay="0"/>
                                          </p:stCondLst>
                                        </p:cTn>
                                        <p:tgtEl>
                                          <p:spTgt spid="28"/>
                                        </p:tgtEl>
                                        <p:attrNameLst>
                                          <p:attrName>style.visibility</p:attrName>
                                        </p:attrNameLst>
                                      </p:cBhvr>
                                      <p:to>
                                        <p:strVal val="visible"/>
                                      </p:to>
                                    </p:set>
                                    <p:animEffect transition="in" filter="fade">
                                      <p:cBhvr>
                                        <p:cTn id="174" dur="1000"/>
                                        <p:tgtEl>
                                          <p:spTgt spid="28"/>
                                        </p:tgtEl>
                                      </p:cBhvr>
                                    </p:animEffect>
                                    <p:anim calcmode="lin" valueType="num">
                                      <p:cBhvr>
                                        <p:cTn id="175" dur="1000" fill="hold"/>
                                        <p:tgtEl>
                                          <p:spTgt spid="28"/>
                                        </p:tgtEl>
                                        <p:attrNameLst>
                                          <p:attrName>ppt_x</p:attrName>
                                        </p:attrNameLst>
                                      </p:cBhvr>
                                      <p:tavLst>
                                        <p:tav tm="0">
                                          <p:val>
                                            <p:strVal val="#ppt_x"/>
                                          </p:val>
                                        </p:tav>
                                        <p:tav tm="100000">
                                          <p:val>
                                            <p:strVal val="#ppt_x"/>
                                          </p:val>
                                        </p:tav>
                                      </p:tavLst>
                                    </p:anim>
                                    <p:anim calcmode="lin" valueType="num">
                                      <p:cBhvr>
                                        <p:cTn id="176" dur="900" decel="100000" fill="hold"/>
                                        <p:tgtEl>
                                          <p:spTgt spid="28"/>
                                        </p:tgtEl>
                                        <p:attrNameLst>
                                          <p:attrName>ppt_y</p:attrName>
                                        </p:attrNameLst>
                                      </p:cBhvr>
                                      <p:tavLst>
                                        <p:tav tm="0">
                                          <p:val>
                                            <p:strVal val="#ppt_y+1"/>
                                          </p:val>
                                        </p:tav>
                                        <p:tav tm="100000">
                                          <p:val>
                                            <p:strVal val="#ppt_y-.03"/>
                                          </p:val>
                                        </p:tav>
                                      </p:tavLst>
                                    </p:anim>
                                    <p:anim calcmode="lin" valueType="num">
                                      <p:cBhvr>
                                        <p:cTn id="177"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par>
                                <p:cTn id="178" presetID="37" presetClass="entr" presetSubtype="0" fill="hold" nodeType="withEffect">
                                  <p:stCondLst>
                                    <p:cond delay="0"/>
                                  </p:stCondLst>
                                  <p:childTnLst>
                                    <p:set>
                                      <p:cBhvr>
                                        <p:cTn id="179" dur="1" fill="hold">
                                          <p:stCondLst>
                                            <p:cond delay="0"/>
                                          </p:stCondLst>
                                        </p:cTn>
                                        <p:tgtEl>
                                          <p:spTgt spid="29"/>
                                        </p:tgtEl>
                                        <p:attrNameLst>
                                          <p:attrName>style.visibility</p:attrName>
                                        </p:attrNameLst>
                                      </p:cBhvr>
                                      <p:to>
                                        <p:strVal val="visible"/>
                                      </p:to>
                                    </p:set>
                                    <p:animEffect transition="in" filter="fade">
                                      <p:cBhvr>
                                        <p:cTn id="180" dur="1000"/>
                                        <p:tgtEl>
                                          <p:spTgt spid="29"/>
                                        </p:tgtEl>
                                      </p:cBhvr>
                                    </p:animEffect>
                                    <p:anim calcmode="lin" valueType="num">
                                      <p:cBhvr>
                                        <p:cTn id="181" dur="1000" fill="hold"/>
                                        <p:tgtEl>
                                          <p:spTgt spid="29"/>
                                        </p:tgtEl>
                                        <p:attrNameLst>
                                          <p:attrName>ppt_x</p:attrName>
                                        </p:attrNameLst>
                                      </p:cBhvr>
                                      <p:tavLst>
                                        <p:tav tm="0">
                                          <p:val>
                                            <p:strVal val="#ppt_x"/>
                                          </p:val>
                                        </p:tav>
                                        <p:tav tm="100000">
                                          <p:val>
                                            <p:strVal val="#ppt_x"/>
                                          </p:val>
                                        </p:tav>
                                      </p:tavLst>
                                    </p:anim>
                                    <p:anim calcmode="lin" valueType="num">
                                      <p:cBhvr>
                                        <p:cTn id="182" dur="900" decel="100000" fill="hold"/>
                                        <p:tgtEl>
                                          <p:spTgt spid="29"/>
                                        </p:tgtEl>
                                        <p:attrNameLst>
                                          <p:attrName>ppt_y</p:attrName>
                                        </p:attrNameLst>
                                      </p:cBhvr>
                                      <p:tavLst>
                                        <p:tav tm="0">
                                          <p:val>
                                            <p:strVal val="#ppt_y+1"/>
                                          </p:val>
                                        </p:tav>
                                        <p:tav tm="100000">
                                          <p:val>
                                            <p:strVal val="#ppt_y-.03"/>
                                          </p:val>
                                        </p:tav>
                                      </p:tavLst>
                                    </p:anim>
                                    <p:anim calcmode="lin" valueType="num">
                                      <p:cBhvr>
                                        <p:cTn id="183"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par>
                                <p:cTn id="184" presetID="37" presetClass="entr" presetSubtype="0" fill="hold" grpId="0" nodeType="withEffect">
                                  <p:stCondLst>
                                    <p:cond delay="0"/>
                                  </p:stCondLst>
                                  <p:childTnLst>
                                    <p:set>
                                      <p:cBhvr>
                                        <p:cTn id="185" dur="1" fill="hold">
                                          <p:stCondLst>
                                            <p:cond delay="0"/>
                                          </p:stCondLst>
                                        </p:cTn>
                                        <p:tgtEl>
                                          <p:spTgt spid="5"/>
                                        </p:tgtEl>
                                        <p:attrNameLst>
                                          <p:attrName>style.visibility</p:attrName>
                                        </p:attrNameLst>
                                      </p:cBhvr>
                                      <p:to>
                                        <p:strVal val="visible"/>
                                      </p:to>
                                    </p:set>
                                    <p:animEffect transition="in" filter="fade">
                                      <p:cBhvr>
                                        <p:cTn id="186" dur="1000"/>
                                        <p:tgtEl>
                                          <p:spTgt spid="5"/>
                                        </p:tgtEl>
                                      </p:cBhvr>
                                    </p:animEffect>
                                    <p:anim calcmode="lin" valueType="num">
                                      <p:cBhvr>
                                        <p:cTn id="187" dur="1000" fill="hold"/>
                                        <p:tgtEl>
                                          <p:spTgt spid="5"/>
                                        </p:tgtEl>
                                        <p:attrNameLst>
                                          <p:attrName>ppt_x</p:attrName>
                                        </p:attrNameLst>
                                      </p:cBhvr>
                                      <p:tavLst>
                                        <p:tav tm="0">
                                          <p:val>
                                            <p:strVal val="#ppt_x"/>
                                          </p:val>
                                        </p:tav>
                                        <p:tav tm="100000">
                                          <p:val>
                                            <p:strVal val="#ppt_x"/>
                                          </p:val>
                                        </p:tav>
                                      </p:tavLst>
                                    </p:anim>
                                    <p:anim calcmode="lin" valueType="num">
                                      <p:cBhvr>
                                        <p:cTn id="188" dur="900" decel="100000" fill="hold"/>
                                        <p:tgtEl>
                                          <p:spTgt spid="5"/>
                                        </p:tgtEl>
                                        <p:attrNameLst>
                                          <p:attrName>ppt_y</p:attrName>
                                        </p:attrNameLst>
                                      </p:cBhvr>
                                      <p:tavLst>
                                        <p:tav tm="0">
                                          <p:val>
                                            <p:strVal val="#ppt_y+1"/>
                                          </p:val>
                                        </p:tav>
                                        <p:tav tm="100000">
                                          <p:val>
                                            <p:strVal val="#ppt_y-.03"/>
                                          </p:val>
                                        </p:tav>
                                      </p:tavLst>
                                    </p:anim>
                                    <p:anim calcmode="lin" valueType="num">
                                      <p:cBhvr>
                                        <p:cTn id="189"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190" presetID="37" presetClass="entr" presetSubtype="0" fill="hold" nodeType="withEffect">
                                  <p:stCondLst>
                                    <p:cond delay="0"/>
                                  </p:stCondLst>
                                  <p:childTnLst>
                                    <p:set>
                                      <p:cBhvr>
                                        <p:cTn id="191" dur="1" fill="hold">
                                          <p:stCondLst>
                                            <p:cond delay="0"/>
                                          </p:stCondLst>
                                        </p:cTn>
                                        <p:tgtEl>
                                          <p:spTgt spid="51"/>
                                        </p:tgtEl>
                                        <p:attrNameLst>
                                          <p:attrName>style.visibility</p:attrName>
                                        </p:attrNameLst>
                                      </p:cBhvr>
                                      <p:to>
                                        <p:strVal val="visible"/>
                                      </p:to>
                                    </p:set>
                                    <p:animEffect transition="in" filter="fade">
                                      <p:cBhvr>
                                        <p:cTn id="192" dur="1000"/>
                                        <p:tgtEl>
                                          <p:spTgt spid="51"/>
                                        </p:tgtEl>
                                      </p:cBhvr>
                                    </p:animEffect>
                                    <p:anim calcmode="lin" valueType="num">
                                      <p:cBhvr>
                                        <p:cTn id="193" dur="1000" fill="hold"/>
                                        <p:tgtEl>
                                          <p:spTgt spid="51"/>
                                        </p:tgtEl>
                                        <p:attrNameLst>
                                          <p:attrName>ppt_x</p:attrName>
                                        </p:attrNameLst>
                                      </p:cBhvr>
                                      <p:tavLst>
                                        <p:tav tm="0">
                                          <p:val>
                                            <p:strVal val="#ppt_x"/>
                                          </p:val>
                                        </p:tav>
                                        <p:tav tm="100000">
                                          <p:val>
                                            <p:strVal val="#ppt_x"/>
                                          </p:val>
                                        </p:tav>
                                      </p:tavLst>
                                    </p:anim>
                                    <p:anim calcmode="lin" valueType="num">
                                      <p:cBhvr>
                                        <p:cTn id="194" dur="900" decel="100000" fill="hold"/>
                                        <p:tgtEl>
                                          <p:spTgt spid="51"/>
                                        </p:tgtEl>
                                        <p:attrNameLst>
                                          <p:attrName>ppt_y</p:attrName>
                                        </p:attrNameLst>
                                      </p:cBhvr>
                                      <p:tavLst>
                                        <p:tav tm="0">
                                          <p:val>
                                            <p:strVal val="#ppt_y+1"/>
                                          </p:val>
                                        </p:tav>
                                        <p:tav tm="100000">
                                          <p:val>
                                            <p:strVal val="#ppt_y-.03"/>
                                          </p:val>
                                        </p:tav>
                                      </p:tavLst>
                                    </p:anim>
                                    <p:anim calcmode="lin" valueType="num">
                                      <p:cBhvr>
                                        <p:cTn id="195" dur="100" accel="100000" fill="hold">
                                          <p:stCondLst>
                                            <p:cond delay="900"/>
                                          </p:stCondLst>
                                        </p:cTn>
                                        <p:tgtEl>
                                          <p:spTgt spid="51"/>
                                        </p:tgtEl>
                                        <p:attrNameLst>
                                          <p:attrName>ppt_y</p:attrName>
                                        </p:attrNameLst>
                                      </p:cBhvr>
                                      <p:tavLst>
                                        <p:tav tm="0">
                                          <p:val>
                                            <p:strVal val="#ppt_y-.03"/>
                                          </p:val>
                                        </p:tav>
                                        <p:tav tm="100000">
                                          <p:val>
                                            <p:strVal val="#ppt_y"/>
                                          </p:val>
                                        </p:tav>
                                      </p:tavLst>
                                    </p:anim>
                                  </p:childTnLst>
                                </p:cTn>
                              </p:par>
                              <p:par>
                                <p:cTn id="196" presetID="37" presetClass="entr" presetSubtype="0" fill="hold" grpId="0" nodeType="withEffect">
                                  <p:stCondLst>
                                    <p:cond delay="0"/>
                                  </p:stCondLst>
                                  <p:childTnLst>
                                    <p:set>
                                      <p:cBhvr>
                                        <p:cTn id="197" dur="1" fill="hold">
                                          <p:stCondLst>
                                            <p:cond delay="0"/>
                                          </p:stCondLst>
                                        </p:cTn>
                                        <p:tgtEl>
                                          <p:spTgt spid="50"/>
                                        </p:tgtEl>
                                        <p:attrNameLst>
                                          <p:attrName>style.visibility</p:attrName>
                                        </p:attrNameLst>
                                      </p:cBhvr>
                                      <p:to>
                                        <p:strVal val="visible"/>
                                      </p:to>
                                    </p:set>
                                    <p:animEffect transition="in" filter="fade">
                                      <p:cBhvr>
                                        <p:cTn id="198" dur="1000"/>
                                        <p:tgtEl>
                                          <p:spTgt spid="50"/>
                                        </p:tgtEl>
                                      </p:cBhvr>
                                    </p:animEffect>
                                    <p:anim calcmode="lin" valueType="num">
                                      <p:cBhvr>
                                        <p:cTn id="199" dur="1000" fill="hold"/>
                                        <p:tgtEl>
                                          <p:spTgt spid="50"/>
                                        </p:tgtEl>
                                        <p:attrNameLst>
                                          <p:attrName>ppt_x</p:attrName>
                                        </p:attrNameLst>
                                      </p:cBhvr>
                                      <p:tavLst>
                                        <p:tav tm="0">
                                          <p:val>
                                            <p:strVal val="#ppt_x"/>
                                          </p:val>
                                        </p:tav>
                                        <p:tav tm="100000">
                                          <p:val>
                                            <p:strVal val="#ppt_x"/>
                                          </p:val>
                                        </p:tav>
                                      </p:tavLst>
                                    </p:anim>
                                    <p:anim calcmode="lin" valueType="num">
                                      <p:cBhvr>
                                        <p:cTn id="200" dur="900" decel="100000" fill="hold"/>
                                        <p:tgtEl>
                                          <p:spTgt spid="50"/>
                                        </p:tgtEl>
                                        <p:attrNameLst>
                                          <p:attrName>ppt_y</p:attrName>
                                        </p:attrNameLst>
                                      </p:cBhvr>
                                      <p:tavLst>
                                        <p:tav tm="0">
                                          <p:val>
                                            <p:strVal val="#ppt_y+1"/>
                                          </p:val>
                                        </p:tav>
                                        <p:tav tm="100000">
                                          <p:val>
                                            <p:strVal val="#ppt_y-.03"/>
                                          </p:val>
                                        </p:tav>
                                      </p:tavLst>
                                    </p:anim>
                                    <p:anim calcmode="lin" valueType="num">
                                      <p:cBhvr>
                                        <p:cTn id="201" dur="100" accel="100000" fill="hold">
                                          <p:stCondLst>
                                            <p:cond delay="900"/>
                                          </p:stCondLst>
                                        </p:cTn>
                                        <p:tgtEl>
                                          <p:spTgt spid="50"/>
                                        </p:tgtEl>
                                        <p:attrNameLst>
                                          <p:attrName>ppt_y</p:attrName>
                                        </p:attrNameLst>
                                      </p:cBhvr>
                                      <p:tavLst>
                                        <p:tav tm="0">
                                          <p:val>
                                            <p:strVal val="#ppt_y-.03"/>
                                          </p:val>
                                        </p:tav>
                                        <p:tav tm="100000">
                                          <p:val>
                                            <p:strVal val="#ppt_y"/>
                                          </p:val>
                                        </p:tav>
                                      </p:tavLst>
                                    </p:anim>
                                  </p:childTnLst>
                                </p:cTn>
                              </p:par>
                            </p:childTnLst>
                          </p:cTn>
                        </p:par>
                      </p:childTnLst>
                    </p:cTn>
                  </p:par>
                  <p:par>
                    <p:cTn id="202" fill="hold">
                      <p:stCondLst>
                        <p:cond delay="indefinite"/>
                      </p:stCondLst>
                      <p:childTnLst>
                        <p:par>
                          <p:cTn id="203" fill="hold">
                            <p:stCondLst>
                              <p:cond delay="0"/>
                            </p:stCondLst>
                            <p:childTnLst>
                              <p:par>
                                <p:cTn id="204" presetID="37" presetClass="entr" presetSubtype="0" fill="hold" grpId="0" nodeType="clickEffect">
                                  <p:stCondLst>
                                    <p:cond delay="0"/>
                                  </p:stCondLst>
                                  <p:childTnLst>
                                    <p:set>
                                      <p:cBhvr>
                                        <p:cTn id="205" dur="1" fill="hold">
                                          <p:stCondLst>
                                            <p:cond delay="0"/>
                                          </p:stCondLst>
                                        </p:cTn>
                                        <p:tgtEl>
                                          <p:spTgt spid="33"/>
                                        </p:tgtEl>
                                        <p:attrNameLst>
                                          <p:attrName>style.visibility</p:attrName>
                                        </p:attrNameLst>
                                      </p:cBhvr>
                                      <p:to>
                                        <p:strVal val="visible"/>
                                      </p:to>
                                    </p:set>
                                    <p:animEffect transition="in" filter="fade">
                                      <p:cBhvr>
                                        <p:cTn id="206" dur="1000"/>
                                        <p:tgtEl>
                                          <p:spTgt spid="33"/>
                                        </p:tgtEl>
                                      </p:cBhvr>
                                    </p:animEffect>
                                    <p:anim calcmode="lin" valueType="num">
                                      <p:cBhvr>
                                        <p:cTn id="207" dur="1000" fill="hold"/>
                                        <p:tgtEl>
                                          <p:spTgt spid="33"/>
                                        </p:tgtEl>
                                        <p:attrNameLst>
                                          <p:attrName>ppt_x</p:attrName>
                                        </p:attrNameLst>
                                      </p:cBhvr>
                                      <p:tavLst>
                                        <p:tav tm="0">
                                          <p:val>
                                            <p:strVal val="#ppt_x"/>
                                          </p:val>
                                        </p:tav>
                                        <p:tav tm="100000">
                                          <p:val>
                                            <p:strVal val="#ppt_x"/>
                                          </p:val>
                                        </p:tav>
                                      </p:tavLst>
                                    </p:anim>
                                    <p:anim calcmode="lin" valueType="num">
                                      <p:cBhvr>
                                        <p:cTn id="208" dur="900" decel="100000" fill="hold"/>
                                        <p:tgtEl>
                                          <p:spTgt spid="33"/>
                                        </p:tgtEl>
                                        <p:attrNameLst>
                                          <p:attrName>ppt_y</p:attrName>
                                        </p:attrNameLst>
                                      </p:cBhvr>
                                      <p:tavLst>
                                        <p:tav tm="0">
                                          <p:val>
                                            <p:strVal val="#ppt_y+1"/>
                                          </p:val>
                                        </p:tav>
                                        <p:tav tm="100000">
                                          <p:val>
                                            <p:strVal val="#ppt_y-.03"/>
                                          </p:val>
                                        </p:tav>
                                      </p:tavLst>
                                    </p:anim>
                                    <p:anim calcmode="lin" valueType="num">
                                      <p:cBhvr>
                                        <p:cTn id="209"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par>
                                <p:cTn id="210" presetID="37" presetClass="entr" presetSubtype="0" fill="hold" grpId="0" nodeType="withEffect">
                                  <p:stCondLst>
                                    <p:cond delay="0"/>
                                  </p:stCondLst>
                                  <p:childTnLst>
                                    <p:set>
                                      <p:cBhvr>
                                        <p:cTn id="211" dur="1" fill="hold">
                                          <p:stCondLst>
                                            <p:cond delay="0"/>
                                          </p:stCondLst>
                                        </p:cTn>
                                        <p:tgtEl>
                                          <p:spTgt spid="32"/>
                                        </p:tgtEl>
                                        <p:attrNameLst>
                                          <p:attrName>style.visibility</p:attrName>
                                        </p:attrNameLst>
                                      </p:cBhvr>
                                      <p:to>
                                        <p:strVal val="visible"/>
                                      </p:to>
                                    </p:set>
                                    <p:animEffect transition="in" filter="fade">
                                      <p:cBhvr>
                                        <p:cTn id="212" dur="1000"/>
                                        <p:tgtEl>
                                          <p:spTgt spid="32"/>
                                        </p:tgtEl>
                                      </p:cBhvr>
                                    </p:animEffect>
                                    <p:anim calcmode="lin" valueType="num">
                                      <p:cBhvr>
                                        <p:cTn id="213" dur="1000" fill="hold"/>
                                        <p:tgtEl>
                                          <p:spTgt spid="32"/>
                                        </p:tgtEl>
                                        <p:attrNameLst>
                                          <p:attrName>ppt_x</p:attrName>
                                        </p:attrNameLst>
                                      </p:cBhvr>
                                      <p:tavLst>
                                        <p:tav tm="0">
                                          <p:val>
                                            <p:strVal val="#ppt_x"/>
                                          </p:val>
                                        </p:tav>
                                        <p:tav tm="100000">
                                          <p:val>
                                            <p:strVal val="#ppt_x"/>
                                          </p:val>
                                        </p:tav>
                                      </p:tavLst>
                                    </p:anim>
                                    <p:anim calcmode="lin" valueType="num">
                                      <p:cBhvr>
                                        <p:cTn id="214" dur="900" decel="100000" fill="hold"/>
                                        <p:tgtEl>
                                          <p:spTgt spid="32"/>
                                        </p:tgtEl>
                                        <p:attrNameLst>
                                          <p:attrName>ppt_y</p:attrName>
                                        </p:attrNameLst>
                                      </p:cBhvr>
                                      <p:tavLst>
                                        <p:tav tm="0">
                                          <p:val>
                                            <p:strVal val="#ppt_y+1"/>
                                          </p:val>
                                        </p:tav>
                                        <p:tav tm="100000">
                                          <p:val>
                                            <p:strVal val="#ppt_y-.03"/>
                                          </p:val>
                                        </p:tav>
                                      </p:tavLst>
                                    </p:anim>
                                    <p:anim calcmode="lin" valueType="num">
                                      <p:cBhvr>
                                        <p:cTn id="215" dur="100" accel="100000" fill="hold">
                                          <p:stCondLst>
                                            <p:cond delay="900"/>
                                          </p:stCondLst>
                                        </p:cTn>
                                        <p:tgtEl>
                                          <p:spTgt spid="32"/>
                                        </p:tgtEl>
                                        <p:attrNameLst>
                                          <p:attrName>ppt_y</p:attrName>
                                        </p:attrNameLst>
                                      </p:cBhvr>
                                      <p:tavLst>
                                        <p:tav tm="0">
                                          <p:val>
                                            <p:strVal val="#ppt_y-.03"/>
                                          </p:val>
                                        </p:tav>
                                        <p:tav tm="100000">
                                          <p:val>
                                            <p:strVal val="#ppt_y"/>
                                          </p:val>
                                        </p:tav>
                                      </p:tavLst>
                                    </p:anim>
                                  </p:childTnLst>
                                </p:cTn>
                              </p:par>
                              <p:par>
                                <p:cTn id="216" presetID="37" presetClass="entr" presetSubtype="0" fill="hold" nodeType="withEffect">
                                  <p:stCondLst>
                                    <p:cond delay="0"/>
                                  </p:stCondLst>
                                  <p:childTnLst>
                                    <p:set>
                                      <p:cBhvr>
                                        <p:cTn id="217" dur="1" fill="hold">
                                          <p:stCondLst>
                                            <p:cond delay="0"/>
                                          </p:stCondLst>
                                        </p:cTn>
                                        <p:tgtEl>
                                          <p:spTgt spid="34"/>
                                        </p:tgtEl>
                                        <p:attrNameLst>
                                          <p:attrName>style.visibility</p:attrName>
                                        </p:attrNameLst>
                                      </p:cBhvr>
                                      <p:to>
                                        <p:strVal val="visible"/>
                                      </p:to>
                                    </p:set>
                                    <p:animEffect transition="in" filter="fade">
                                      <p:cBhvr>
                                        <p:cTn id="218" dur="1000"/>
                                        <p:tgtEl>
                                          <p:spTgt spid="34"/>
                                        </p:tgtEl>
                                      </p:cBhvr>
                                    </p:animEffect>
                                    <p:anim calcmode="lin" valueType="num">
                                      <p:cBhvr>
                                        <p:cTn id="219" dur="1000" fill="hold"/>
                                        <p:tgtEl>
                                          <p:spTgt spid="34"/>
                                        </p:tgtEl>
                                        <p:attrNameLst>
                                          <p:attrName>ppt_x</p:attrName>
                                        </p:attrNameLst>
                                      </p:cBhvr>
                                      <p:tavLst>
                                        <p:tav tm="0">
                                          <p:val>
                                            <p:strVal val="#ppt_x"/>
                                          </p:val>
                                        </p:tav>
                                        <p:tav tm="100000">
                                          <p:val>
                                            <p:strVal val="#ppt_x"/>
                                          </p:val>
                                        </p:tav>
                                      </p:tavLst>
                                    </p:anim>
                                    <p:anim calcmode="lin" valueType="num">
                                      <p:cBhvr>
                                        <p:cTn id="220" dur="900" decel="100000" fill="hold"/>
                                        <p:tgtEl>
                                          <p:spTgt spid="34"/>
                                        </p:tgtEl>
                                        <p:attrNameLst>
                                          <p:attrName>ppt_y</p:attrName>
                                        </p:attrNameLst>
                                      </p:cBhvr>
                                      <p:tavLst>
                                        <p:tav tm="0">
                                          <p:val>
                                            <p:strVal val="#ppt_y+1"/>
                                          </p:val>
                                        </p:tav>
                                        <p:tav tm="100000">
                                          <p:val>
                                            <p:strVal val="#ppt_y-.03"/>
                                          </p:val>
                                        </p:tav>
                                      </p:tavLst>
                                    </p:anim>
                                    <p:anim calcmode="lin" valueType="num">
                                      <p:cBhvr>
                                        <p:cTn id="221"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222" presetID="37" presetClass="entr" presetSubtype="0" fill="hold" grpId="0" nodeType="withEffect">
                                  <p:stCondLst>
                                    <p:cond delay="0"/>
                                  </p:stCondLst>
                                  <p:childTnLst>
                                    <p:set>
                                      <p:cBhvr>
                                        <p:cTn id="223" dur="1" fill="hold">
                                          <p:stCondLst>
                                            <p:cond delay="0"/>
                                          </p:stCondLst>
                                        </p:cTn>
                                        <p:tgtEl>
                                          <p:spTgt spid="43"/>
                                        </p:tgtEl>
                                        <p:attrNameLst>
                                          <p:attrName>style.visibility</p:attrName>
                                        </p:attrNameLst>
                                      </p:cBhvr>
                                      <p:to>
                                        <p:strVal val="visible"/>
                                      </p:to>
                                    </p:set>
                                    <p:animEffect transition="in" filter="fade">
                                      <p:cBhvr>
                                        <p:cTn id="224" dur="1000"/>
                                        <p:tgtEl>
                                          <p:spTgt spid="43"/>
                                        </p:tgtEl>
                                      </p:cBhvr>
                                    </p:animEffect>
                                    <p:anim calcmode="lin" valueType="num">
                                      <p:cBhvr>
                                        <p:cTn id="225" dur="1000" fill="hold"/>
                                        <p:tgtEl>
                                          <p:spTgt spid="43"/>
                                        </p:tgtEl>
                                        <p:attrNameLst>
                                          <p:attrName>ppt_x</p:attrName>
                                        </p:attrNameLst>
                                      </p:cBhvr>
                                      <p:tavLst>
                                        <p:tav tm="0">
                                          <p:val>
                                            <p:strVal val="#ppt_x"/>
                                          </p:val>
                                        </p:tav>
                                        <p:tav tm="100000">
                                          <p:val>
                                            <p:strVal val="#ppt_x"/>
                                          </p:val>
                                        </p:tav>
                                      </p:tavLst>
                                    </p:anim>
                                    <p:anim calcmode="lin" valueType="num">
                                      <p:cBhvr>
                                        <p:cTn id="226" dur="900" decel="100000" fill="hold"/>
                                        <p:tgtEl>
                                          <p:spTgt spid="43"/>
                                        </p:tgtEl>
                                        <p:attrNameLst>
                                          <p:attrName>ppt_y</p:attrName>
                                        </p:attrNameLst>
                                      </p:cBhvr>
                                      <p:tavLst>
                                        <p:tav tm="0">
                                          <p:val>
                                            <p:strVal val="#ppt_y+1"/>
                                          </p:val>
                                        </p:tav>
                                        <p:tav tm="100000">
                                          <p:val>
                                            <p:strVal val="#ppt_y-.03"/>
                                          </p:val>
                                        </p:tav>
                                      </p:tavLst>
                                    </p:anim>
                                    <p:anim calcmode="lin" valueType="num">
                                      <p:cBhvr>
                                        <p:cTn id="227" dur="100" accel="100000" fill="hold">
                                          <p:stCondLst>
                                            <p:cond delay="900"/>
                                          </p:stCondLst>
                                        </p:cTn>
                                        <p:tgtEl>
                                          <p:spTgt spid="43"/>
                                        </p:tgtEl>
                                        <p:attrNameLst>
                                          <p:attrName>ppt_y</p:attrName>
                                        </p:attrNameLst>
                                      </p:cBhvr>
                                      <p:tavLst>
                                        <p:tav tm="0">
                                          <p:val>
                                            <p:strVal val="#ppt_y-.03"/>
                                          </p:val>
                                        </p:tav>
                                        <p:tav tm="100000">
                                          <p:val>
                                            <p:strVal val="#ppt_y"/>
                                          </p:val>
                                        </p:tav>
                                      </p:tavLst>
                                    </p:anim>
                                  </p:childTnLst>
                                </p:cTn>
                              </p:par>
                              <p:par>
                                <p:cTn id="228" presetID="37" presetClass="entr" presetSubtype="0" fill="hold" grpId="0" nodeType="withEffect">
                                  <p:stCondLst>
                                    <p:cond delay="0"/>
                                  </p:stCondLst>
                                  <p:childTnLst>
                                    <p:set>
                                      <p:cBhvr>
                                        <p:cTn id="229" dur="1" fill="hold">
                                          <p:stCondLst>
                                            <p:cond delay="0"/>
                                          </p:stCondLst>
                                        </p:cTn>
                                        <p:tgtEl>
                                          <p:spTgt spid="37"/>
                                        </p:tgtEl>
                                        <p:attrNameLst>
                                          <p:attrName>style.visibility</p:attrName>
                                        </p:attrNameLst>
                                      </p:cBhvr>
                                      <p:to>
                                        <p:strVal val="visible"/>
                                      </p:to>
                                    </p:set>
                                    <p:animEffect transition="in" filter="fade">
                                      <p:cBhvr>
                                        <p:cTn id="230" dur="1000"/>
                                        <p:tgtEl>
                                          <p:spTgt spid="37"/>
                                        </p:tgtEl>
                                      </p:cBhvr>
                                    </p:animEffect>
                                    <p:anim calcmode="lin" valueType="num">
                                      <p:cBhvr>
                                        <p:cTn id="231" dur="1000" fill="hold"/>
                                        <p:tgtEl>
                                          <p:spTgt spid="37"/>
                                        </p:tgtEl>
                                        <p:attrNameLst>
                                          <p:attrName>ppt_x</p:attrName>
                                        </p:attrNameLst>
                                      </p:cBhvr>
                                      <p:tavLst>
                                        <p:tav tm="0">
                                          <p:val>
                                            <p:strVal val="#ppt_x"/>
                                          </p:val>
                                        </p:tav>
                                        <p:tav tm="100000">
                                          <p:val>
                                            <p:strVal val="#ppt_x"/>
                                          </p:val>
                                        </p:tav>
                                      </p:tavLst>
                                    </p:anim>
                                    <p:anim calcmode="lin" valueType="num">
                                      <p:cBhvr>
                                        <p:cTn id="232" dur="900" decel="100000" fill="hold"/>
                                        <p:tgtEl>
                                          <p:spTgt spid="37"/>
                                        </p:tgtEl>
                                        <p:attrNameLst>
                                          <p:attrName>ppt_y</p:attrName>
                                        </p:attrNameLst>
                                      </p:cBhvr>
                                      <p:tavLst>
                                        <p:tav tm="0">
                                          <p:val>
                                            <p:strVal val="#ppt_y+1"/>
                                          </p:val>
                                        </p:tav>
                                        <p:tav tm="100000">
                                          <p:val>
                                            <p:strVal val="#ppt_y-.03"/>
                                          </p:val>
                                        </p:tav>
                                      </p:tavLst>
                                    </p:anim>
                                    <p:anim calcmode="lin" valueType="num">
                                      <p:cBhvr>
                                        <p:cTn id="233" dur="100" accel="100000" fill="hold">
                                          <p:stCondLst>
                                            <p:cond delay="900"/>
                                          </p:stCondLst>
                                        </p:cTn>
                                        <p:tgtEl>
                                          <p:spTgt spid="37"/>
                                        </p:tgtEl>
                                        <p:attrNameLst>
                                          <p:attrName>ppt_y</p:attrName>
                                        </p:attrNameLst>
                                      </p:cBhvr>
                                      <p:tavLst>
                                        <p:tav tm="0">
                                          <p:val>
                                            <p:strVal val="#ppt_y-.03"/>
                                          </p:val>
                                        </p:tav>
                                        <p:tav tm="100000">
                                          <p:val>
                                            <p:strVal val="#ppt_y"/>
                                          </p:val>
                                        </p:tav>
                                      </p:tavLst>
                                    </p:anim>
                                  </p:childTnLst>
                                </p:cTn>
                              </p:par>
                              <p:par>
                                <p:cTn id="234" presetID="37" presetClass="entr" presetSubtype="0" fill="hold" nodeType="withEffect">
                                  <p:stCondLst>
                                    <p:cond delay="0"/>
                                  </p:stCondLst>
                                  <p:childTnLst>
                                    <p:set>
                                      <p:cBhvr>
                                        <p:cTn id="235" dur="1" fill="hold">
                                          <p:stCondLst>
                                            <p:cond delay="0"/>
                                          </p:stCondLst>
                                        </p:cTn>
                                        <p:tgtEl>
                                          <p:spTgt spid="35"/>
                                        </p:tgtEl>
                                        <p:attrNameLst>
                                          <p:attrName>style.visibility</p:attrName>
                                        </p:attrNameLst>
                                      </p:cBhvr>
                                      <p:to>
                                        <p:strVal val="visible"/>
                                      </p:to>
                                    </p:set>
                                    <p:animEffect transition="in" filter="fade">
                                      <p:cBhvr>
                                        <p:cTn id="236" dur="1000"/>
                                        <p:tgtEl>
                                          <p:spTgt spid="35"/>
                                        </p:tgtEl>
                                      </p:cBhvr>
                                    </p:animEffect>
                                    <p:anim calcmode="lin" valueType="num">
                                      <p:cBhvr>
                                        <p:cTn id="237" dur="1000" fill="hold"/>
                                        <p:tgtEl>
                                          <p:spTgt spid="35"/>
                                        </p:tgtEl>
                                        <p:attrNameLst>
                                          <p:attrName>ppt_x</p:attrName>
                                        </p:attrNameLst>
                                      </p:cBhvr>
                                      <p:tavLst>
                                        <p:tav tm="0">
                                          <p:val>
                                            <p:strVal val="#ppt_x"/>
                                          </p:val>
                                        </p:tav>
                                        <p:tav tm="100000">
                                          <p:val>
                                            <p:strVal val="#ppt_x"/>
                                          </p:val>
                                        </p:tav>
                                      </p:tavLst>
                                    </p:anim>
                                    <p:anim calcmode="lin" valueType="num">
                                      <p:cBhvr>
                                        <p:cTn id="238" dur="900" decel="100000" fill="hold"/>
                                        <p:tgtEl>
                                          <p:spTgt spid="35"/>
                                        </p:tgtEl>
                                        <p:attrNameLst>
                                          <p:attrName>ppt_y</p:attrName>
                                        </p:attrNameLst>
                                      </p:cBhvr>
                                      <p:tavLst>
                                        <p:tav tm="0">
                                          <p:val>
                                            <p:strVal val="#ppt_y+1"/>
                                          </p:val>
                                        </p:tav>
                                        <p:tav tm="100000">
                                          <p:val>
                                            <p:strVal val="#ppt_y-.03"/>
                                          </p:val>
                                        </p:tav>
                                      </p:tavLst>
                                    </p:anim>
                                    <p:anim calcmode="lin" valueType="num">
                                      <p:cBhvr>
                                        <p:cTn id="239"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par>
                                <p:cTn id="240" presetID="37" presetClass="entr" presetSubtype="0" fill="hold" grpId="0" nodeType="withEffect">
                                  <p:stCondLst>
                                    <p:cond delay="0"/>
                                  </p:stCondLst>
                                  <p:childTnLst>
                                    <p:set>
                                      <p:cBhvr>
                                        <p:cTn id="241" dur="1" fill="hold">
                                          <p:stCondLst>
                                            <p:cond delay="0"/>
                                          </p:stCondLst>
                                        </p:cTn>
                                        <p:tgtEl>
                                          <p:spTgt spid="38"/>
                                        </p:tgtEl>
                                        <p:attrNameLst>
                                          <p:attrName>style.visibility</p:attrName>
                                        </p:attrNameLst>
                                      </p:cBhvr>
                                      <p:to>
                                        <p:strVal val="visible"/>
                                      </p:to>
                                    </p:set>
                                    <p:animEffect transition="in" filter="fade">
                                      <p:cBhvr>
                                        <p:cTn id="242" dur="1000"/>
                                        <p:tgtEl>
                                          <p:spTgt spid="38"/>
                                        </p:tgtEl>
                                      </p:cBhvr>
                                    </p:animEffect>
                                    <p:anim calcmode="lin" valueType="num">
                                      <p:cBhvr>
                                        <p:cTn id="243" dur="1000" fill="hold"/>
                                        <p:tgtEl>
                                          <p:spTgt spid="38"/>
                                        </p:tgtEl>
                                        <p:attrNameLst>
                                          <p:attrName>ppt_x</p:attrName>
                                        </p:attrNameLst>
                                      </p:cBhvr>
                                      <p:tavLst>
                                        <p:tav tm="0">
                                          <p:val>
                                            <p:strVal val="#ppt_x"/>
                                          </p:val>
                                        </p:tav>
                                        <p:tav tm="100000">
                                          <p:val>
                                            <p:strVal val="#ppt_x"/>
                                          </p:val>
                                        </p:tav>
                                      </p:tavLst>
                                    </p:anim>
                                    <p:anim calcmode="lin" valueType="num">
                                      <p:cBhvr>
                                        <p:cTn id="244" dur="900" decel="100000" fill="hold"/>
                                        <p:tgtEl>
                                          <p:spTgt spid="38"/>
                                        </p:tgtEl>
                                        <p:attrNameLst>
                                          <p:attrName>ppt_y</p:attrName>
                                        </p:attrNameLst>
                                      </p:cBhvr>
                                      <p:tavLst>
                                        <p:tav tm="0">
                                          <p:val>
                                            <p:strVal val="#ppt_y+1"/>
                                          </p:val>
                                        </p:tav>
                                        <p:tav tm="100000">
                                          <p:val>
                                            <p:strVal val="#ppt_y-.03"/>
                                          </p:val>
                                        </p:tav>
                                      </p:tavLst>
                                    </p:anim>
                                    <p:anim calcmode="lin" valueType="num">
                                      <p:cBhvr>
                                        <p:cTn id="245"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46" presetID="37" presetClass="entr" presetSubtype="0" fill="hold" grpId="0" nodeType="withEffect">
                                  <p:stCondLst>
                                    <p:cond delay="0"/>
                                  </p:stCondLst>
                                  <p:childTnLst>
                                    <p:set>
                                      <p:cBhvr>
                                        <p:cTn id="247" dur="1" fill="hold">
                                          <p:stCondLst>
                                            <p:cond delay="0"/>
                                          </p:stCondLst>
                                        </p:cTn>
                                        <p:tgtEl>
                                          <p:spTgt spid="44"/>
                                        </p:tgtEl>
                                        <p:attrNameLst>
                                          <p:attrName>style.visibility</p:attrName>
                                        </p:attrNameLst>
                                      </p:cBhvr>
                                      <p:to>
                                        <p:strVal val="visible"/>
                                      </p:to>
                                    </p:set>
                                    <p:animEffect transition="in" filter="fade">
                                      <p:cBhvr>
                                        <p:cTn id="248" dur="1000"/>
                                        <p:tgtEl>
                                          <p:spTgt spid="44"/>
                                        </p:tgtEl>
                                      </p:cBhvr>
                                    </p:animEffect>
                                    <p:anim calcmode="lin" valueType="num">
                                      <p:cBhvr>
                                        <p:cTn id="249" dur="1000" fill="hold"/>
                                        <p:tgtEl>
                                          <p:spTgt spid="44"/>
                                        </p:tgtEl>
                                        <p:attrNameLst>
                                          <p:attrName>ppt_x</p:attrName>
                                        </p:attrNameLst>
                                      </p:cBhvr>
                                      <p:tavLst>
                                        <p:tav tm="0">
                                          <p:val>
                                            <p:strVal val="#ppt_x"/>
                                          </p:val>
                                        </p:tav>
                                        <p:tav tm="100000">
                                          <p:val>
                                            <p:strVal val="#ppt_x"/>
                                          </p:val>
                                        </p:tav>
                                      </p:tavLst>
                                    </p:anim>
                                    <p:anim calcmode="lin" valueType="num">
                                      <p:cBhvr>
                                        <p:cTn id="250" dur="900" decel="100000" fill="hold"/>
                                        <p:tgtEl>
                                          <p:spTgt spid="44"/>
                                        </p:tgtEl>
                                        <p:attrNameLst>
                                          <p:attrName>ppt_y</p:attrName>
                                        </p:attrNameLst>
                                      </p:cBhvr>
                                      <p:tavLst>
                                        <p:tav tm="0">
                                          <p:val>
                                            <p:strVal val="#ppt_y+1"/>
                                          </p:val>
                                        </p:tav>
                                        <p:tav tm="100000">
                                          <p:val>
                                            <p:strVal val="#ppt_y-.03"/>
                                          </p:val>
                                        </p:tav>
                                      </p:tavLst>
                                    </p:anim>
                                    <p:anim calcmode="lin" valueType="num">
                                      <p:cBhvr>
                                        <p:cTn id="251" dur="100" accel="100000" fill="hold">
                                          <p:stCondLst>
                                            <p:cond delay="900"/>
                                          </p:stCondLst>
                                        </p:cTn>
                                        <p:tgtEl>
                                          <p:spTgt spid="44"/>
                                        </p:tgtEl>
                                        <p:attrNameLst>
                                          <p:attrName>ppt_y</p:attrName>
                                        </p:attrNameLst>
                                      </p:cBhvr>
                                      <p:tavLst>
                                        <p:tav tm="0">
                                          <p:val>
                                            <p:strVal val="#ppt_y-.03"/>
                                          </p:val>
                                        </p:tav>
                                        <p:tav tm="100000">
                                          <p:val>
                                            <p:strVal val="#ppt_y"/>
                                          </p:val>
                                        </p:tav>
                                      </p:tavLst>
                                    </p:anim>
                                  </p:childTnLst>
                                </p:cTn>
                              </p:par>
                              <p:par>
                                <p:cTn id="252" presetID="37" presetClass="entr" presetSubtype="0" fill="hold" grpId="0" nodeType="withEffect">
                                  <p:stCondLst>
                                    <p:cond delay="0"/>
                                  </p:stCondLst>
                                  <p:childTnLst>
                                    <p:set>
                                      <p:cBhvr>
                                        <p:cTn id="253" dur="1" fill="hold">
                                          <p:stCondLst>
                                            <p:cond delay="0"/>
                                          </p:stCondLst>
                                        </p:cTn>
                                        <p:tgtEl>
                                          <p:spTgt spid="45"/>
                                        </p:tgtEl>
                                        <p:attrNameLst>
                                          <p:attrName>style.visibility</p:attrName>
                                        </p:attrNameLst>
                                      </p:cBhvr>
                                      <p:to>
                                        <p:strVal val="visible"/>
                                      </p:to>
                                    </p:set>
                                    <p:animEffect transition="in" filter="fade">
                                      <p:cBhvr>
                                        <p:cTn id="254" dur="1000"/>
                                        <p:tgtEl>
                                          <p:spTgt spid="45"/>
                                        </p:tgtEl>
                                      </p:cBhvr>
                                    </p:animEffect>
                                    <p:anim calcmode="lin" valueType="num">
                                      <p:cBhvr>
                                        <p:cTn id="255" dur="1000" fill="hold"/>
                                        <p:tgtEl>
                                          <p:spTgt spid="45"/>
                                        </p:tgtEl>
                                        <p:attrNameLst>
                                          <p:attrName>ppt_x</p:attrName>
                                        </p:attrNameLst>
                                      </p:cBhvr>
                                      <p:tavLst>
                                        <p:tav tm="0">
                                          <p:val>
                                            <p:strVal val="#ppt_x"/>
                                          </p:val>
                                        </p:tav>
                                        <p:tav tm="100000">
                                          <p:val>
                                            <p:strVal val="#ppt_x"/>
                                          </p:val>
                                        </p:tav>
                                      </p:tavLst>
                                    </p:anim>
                                    <p:anim calcmode="lin" valueType="num">
                                      <p:cBhvr>
                                        <p:cTn id="256" dur="900" decel="100000" fill="hold"/>
                                        <p:tgtEl>
                                          <p:spTgt spid="45"/>
                                        </p:tgtEl>
                                        <p:attrNameLst>
                                          <p:attrName>ppt_y</p:attrName>
                                        </p:attrNameLst>
                                      </p:cBhvr>
                                      <p:tavLst>
                                        <p:tav tm="0">
                                          <p:val>
                                            <p:strVal val="#ppt_y+1"/>
                                          </p:val>
                                        </p:tav>
                                        <p:tav tm="100000">
                                          <p:val>
                                            <p:strVal val="#ppt_y-.03"/>
                                          </p:val>
                                        </p:tav>
                                      </p:tavLst>
                                    </p:anim>
                                    <p:anim calcmode="lin" valueType="num">
                                      <p:cBhvr>
                                        <p:cTn id="257"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258" presetID="37" presetClass="entr" presetSubtype="0" fill="hold" grpId="0" nodeType="withEffect">
                                  <p:stCondLst>
                                    <p:cond delay="0"/>
                                  </p:stCondLst>
                                  <p:childTnLst>
                                    <p:set>
                                      <p:cBhvr>
                                        <p:cTn id="259" dur="1" fill="hold">
                                          <p:stCondLst>
                                            <p:cond delay="0"/>
                                          </p:stCondLst>
                                        </p:cTn>
                                        <p:tgtEl>
                                          <p:spTgt spid="39"/>
                                        </p:tgtEl>
                                        <p:attrNameLst>
                                          <p:attrName>style.visibility</p:attrName>
                                        </p:attrNameLst>
                                      </p:cBhvr>
                                      <p:to>
                                        <p:strVal val="visible"/>
                                      </p:to>
                                    </p:set>
                                    <p:animEffect transition="in" filter="fade">
                                      <p:cBhvr>
                                        <p:cTn id="260" dur="1000"/>
                                        <p:tgtEl>
                                          <p:spTgt spid="39"/>
                                        </p:tgtEl>
                                      </p:cBhvr>
                                    </p:animEffect>
                                    <p:anim calcmode="lin" valueType="num">
                                      <p:cBhvr>
                                        <p:cTn id="261" dur="1000" fill="hold"/>
                                        <p:tgtEl>
                                          <p:spTgt spid="39"/>
                                        </p:tgtEl>
                                        <p:attrNameLst>
                                          <p:attrName>ppt_x</p:attrName>
                                        </p:attrNameLst>
                                      </p:cBhvr>
                                      <p:tavLst>
                                        <p:tav tm="0">
                                          <p:val>
                                            <p:strVal val="#ppt_x"/>
                                          </p:val>
                                        </p:tav>
                                        <p:tav tm="100000">
                                          <p:val>
                                            <p:strVal val="#ppt_x"/>
                                          </p:val>
                                        </p:tav>
                                      </p:tavLst>
                                    </p:anim>
                                    <p:anim calcmode="lin" valueType="num">
                                      <p:cBhvr>
                                        <p:cTn id="262" dur="900" decel="100000" fill="hold"/>
                                        <p:tgtEl>
                                          <p:spTgt spid="39"/>
                                        </p:tgtEl>
                                        <p:attrNameLst>
                                          <p:attrName>ppt_y</p:attrName>
                                        </p:attrNameLst>
                                      </p:cBhvr>
                                      <p:tavLst>
                                        <p:tav tm="0">
                                          <p:val>
                                            <p:strVal val="#ppt_y+1"/>
                                          </p:val>
                                        </p:tav>
                                        <p:tav tm="100000">
                                          <p:val>
                                            <p:strVal val="#ppt_y-.03"/>
                                          </p:val>
                                        </p:tav>
                                      </p:tavLst>
                                    </p:anim>
                                    <p:anim calcmode="lin" valueType="num">
                                      <p:cBhvr>
                                        <p:cTn id="263"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264" presetID="37" presetClass="entr" presetSubtype="0" fill="hold" nodeType="withEffect">
                                  <p:stCondLst>
                                    <p:cond delay="0"/>
                                  </p:stCondLst>
                                  <p:childTnLst>
                                    <p:set>
                                      <p:cBhvr>
                                        <p:cTn id="265" dur="1" fill="hold">
                                          <p:stCondLst>
                                            <p:cond delay="0"/>
                                          </p:stCondLst>
                                        </p:cTn>
                                        <p:tgtEl>
                                          <p:spTgt spid="36"/>
                                        </p:tgtEl>
                                        <p:attrNameLst>
                                          <p:attrName>style.visibility</p:attrName>
                                        </p:attrNameLst>
                                      </p:cBhvr>
                                      <p:to>
                                        <p:strVal val="visible"/>
                                      </p:to>
                                    </p:set>
                                    <p:animEffect transition="in" filter="fade">
                                      <p:cBhvr>
                                        <p:cTn id="266" dur="1000"/>
                                        <p:tgtEl>
                                          <p:spTgt spid="36"/>
                                        </p:tgtEl>
                                      </p:cBhvr>
                                    </p:animEffect>
                                    <p:anim calcmode="lin" valueType="num">
                                      <p:cBhvr>
                                        <p:cTn id="267" dur="1000" fill="hold"/>
                                        <p:tgtEl>
                                          <p:spTgt spid="36"/>
                                        </p:tgtEl>
                                        <p:attrNameLst>
                                          <p:attrName>ppt_x</p:attrName>
                                        </p:attrNameLst>
                                      </p:cBhvr>
                                      <p:tavLst>
                                        <p:tav tm="0">
                                          <p:val>
                                            <p:strVal val="#ppt_x"/>
                                          </p:val>
                                        </p:tav>
                                        <p:tav tm="100000">
                                          <p:val>
                                            <p:strVal val="#ppt_x"/>
                                          </p:val>
                                        </p:tav>
                                      </p:tavLst>
                                    </p:anim>
                                    <p:anim calcmode="lin" valueType="num">
                                      <p:cBhvr>
                                        <p:cTn id="268" dur="900" decel="100000" fill="hold"/>
                                        <p:tgtEl>
                                          <p:spTgt spid="36"/>
                                        </p:tgtEl>
                                        <p:attrNameLst>
                                          <p:attrName>ppt_y</p:attrName>
                                        </p:attrNameLst>
                                      </p:cBhvr>
                                      <p:tavLst>
                                        <p:tav tm="0">
                                          <p:val>
                                            <p:strVal val="#ppt_y+1"/>
                                          </p:val>
                                        </p:tav>
                                        <p:tav tm="100000">
                                          <p:val>
                                            <p:strVal val="#ppt_y-.03"/>
                                          </p:val>
                                        </p:tav>
                                      </p:tavLst>
                                    </p:anim>
                                    <p:anim calcmode="lin" valueType="num">
                                      <p:cBhvr>
                                        <p:cTn id="269"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270" fill="hold">
                      <p:stCondLst>
                        <p:cond delay="indefinite"/>
                      </p:stCondLst>
                      <p:childTnLst>
                        <p:par>
                          <p:cTn id="271" fill="hold">
                            <p:stCondLst>
                              <p:cond delay="0"/>
                            </p:stCondLst>
                            <p:childTnLst>
                              <p:par>
                                <p:cTn id="272" presetID="22" presetClass="entr" presetSubtype="4" fill="hold" nodeType="clickEffect">
                                  <p:stCondLst>
                                    <p:cond delay="0"/>
                                  </p:stCondLst>
                                  <p:childTnLst>
                                    <p:set>
                                      <p:cBhvr>
                                        <p:cTn id="273" dur="1" fill="hold">
                                          <p:stCondLst>
                                            <p:cond delay="0"/>
                                          </p:stCondLst>
                                        </p:cTn>
                                        <p:tgtEl>
                                          <p:spTgt spid="47"/>
                                        </p:tgtEl>
                                        <p:attrNameLst>
                                          <p:attrName>style.visibility</p:attrName>
                                        </p:attrNameLst>
                                      </p:cBhvr>
                                      <p:to>
                                        <p:strVal val="visible"/>
                                      </p:to>
                                    </p:set>
                                    <p:animEffect transition="in" filter="wipe(down)">
                                      <p:cBhvr>
                                        <p:cTn id="274" dur="500"/>
                                        <p:tgtEl>
                                          <p:spTgt spid="47"/>
                                        </p:tgtEl>
                                      </p:cBhvr>
                                    </p:animEffect>
                                  </p:childTnLst>
                                </p:cTn>
                              </p:par>
                            </p:childTnLst>
                          </p:cTn>
                        </p:par>
                      </p:childTnLst>
                    </p:cTn>
                  </p:par>
                  <p:par>
                    <p:cTn id="275" fill="hold">
                      <p:stCondLst>
                        <p:cond delay="indefinite"/>
                      </p:stCondLst>
                      <p:childTnLst>
                        <p:par>
                          <p:cTn id="276" fill="hold">
                            <p:stCondLst>
                              <p:cond delay="0"/>
                            </p:stCondLst>
                            <p:childTnLst>
                              <p:par>
                                <p:cTn id="277" presetID="22" presetClass="entr" presetSubtype="4" fill="hold" nodeType="clickEffect">
                                  <p:stCondLst>
                                    <p:cond delay="0"/>
                                  </p:stCondLst>
                                  <p:childTnLst>
                                    <p:set>
                                      <p:cBhvr>
                                        <p:cTn id="278" dur="1" fill="hold">
                                          <p:stCondLst>
                                            <p:cond delay="0"/>
                                          </p:stCondLst>
                                        </p:cTn>
                                        <p:tgtEl>
                                          <p:spTgt spid="48"/>
                                        </p:tgtEl>
                                        <p:attrNameLst>
                                          <p:attrName>style.visibility</p:attrName>
                                        </p:attrNameLst>
                                      </p:cBhvr>
                                      <p:to>
                                        <p:strVal val="visible"/>
                                      </p:to>
                                    </p:set>
                                    <p:animEffect transition="in" filter="wipe(down)">
                                      <p:cBhvr>
                                        <p:cTn id="279" dur="500"/>
                                        <p:tgtEl>
                                          <p:spTgt spid="48"/>
                                        </p:tgtEl>
                                      </p:cBhvr>
                                    </p:animEffect>
                                  </p:childTnLst>
                                </p:cTn>
                              </p:par>
                            </p:childTnLst>
                          </p:cTn>
                        </p:par>
                      </p:childTnLst>
                    </p:cTn>
                  </p:par>
                  <p:par>
                    <p:cTn id="280" fill="hold">
                      <p:stCondLst>
                        <p:cond delay="indefinite"/>
                      </p:stCondLst>
                      <p:childTnLst>
                        <p:par>
                          <p:cTn id="281" fill="hold">
                            <p:stCondLst>
                              <p:cond delay="0"/>
                            </p:stCondLst>
                            <p:childTnLst>
                              <p:par>
                                <p:cTn id="282" presetID="22" presetClass="entr" presetSubtype="4" fill="hold" nodeType="clickEffect">
                                  <p:stCondLst>
                                    <p:cond delay="0"/>
                                  </p:stCondLst>
                                  <p:childTnLst>
                                    <p:set>
                                      <p:cBhvr>
                                        <p:cTn id="283" dur="1" fill="hold">
                                          <p:stCondLst>
                                            <p:cond delay="0"/>
                                          </p:stCondLst>
                                        </p:cTn>
                                        <p:tgtEl>
                                          <p:spTgt spid="49"/>
                                        </p:tgtEl>
                                        <p:attrNameLst>
                                          <p:attrName>style.visibility</p:attrName>
                                        </p:attrNameLst>
                                      </p:cBhvr>
                                      <p:to>
                                        <p:strVal val="visible"/>
                                      </p:to>
                                    </p:set>
                                    <p:animEffect transition="in" filter="wipe(down)">
                                      <p:cBhvr>
                                        <p:cTn id="28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5" grpId="0" animBg="1"/>
      <p:bldP spid="6" grpId="0"/>
      <p:bldP spid="7" grpId="0"/>
      <p:bldP spid="8" grpId="0" animBg="1"/>
      <p:bldP spid="13" grpId="0" animBg="1"/>
      <p:bldP spid="14" grpId="0" animBg="1"/>
      <p:bldP spid="15" grpId="0" animBg="1"/>
      <p:bldP spid="16" grpId="0" animBg="1"/>
      <p:bldP spid="17" grpId="0" animBg="1"/>
      <p:bldP spid="18" grpId="0"/>
      <p:bldP spid="19" grpId="0"/>
      <p:bldP spid="20" grpId="0"/>
      <p:bldP spid="21" grpId="0" animBg="1"/>
      <p:bldP spid="22" grpId="0" animBg="1"/>
      <p:bldP spid="23" grpId="0"/>
      <p:bldP spid="24" grpId="0"/>
      <p:bldP spid="32" grpId="0" animBg="1"/>
      <p:bldP spid="33" grpId="0"/>
      <p:bldP spid="37" grpId="0" animBg="1"/>
      <p:bldP spid="38" grpId="0" animBg="1"/>
      <p:bldP spid="39" grpId="0" animBg="1"/>
      <p:bldP spid="43" grpId="0"/>
      <p:bldP spid="44" grpId="0"/>
      <p:bldP spid="45" grpId="0"/>
      <p:bldP spid="5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TextBox 10"/>
          <p:cNvSpPr txBox="1"/>
          <p:nvPr/>
        </p:nvSpPr>
        <p:spPr>
          <a:xfrm>
            <a:off x="3679371" y="488581"/>
            <a:ext cx="4833258" cy="523220"/>
          </a:xfrm>
          <a:prstGeom prst="rect">
            <a:avLst/>
          </a:prstGeom>
          <a:noFill/>
        </p:spPr>
        <p:txBody>
          <a:bodyPr wrap="square" rtlCol="0">
            <a:spAutoFit/>
          </a:bodyPr>
          <a:lstStyle/>
          <a:p>
            <a:pPr algn="ctr"/>
            <a:r>
              <a:rPr lang="en-US" sz="2800" b="1" u="sng" dirty="0" smtClean="0">
                <a:latin typeface="Times New Roman" panose="02020603050405020304" pitchFamily="18" charset="0"/>
                <a:cs typeface="Times New Roman" panose="02020603050405020304" pitchFamily="18" charset="0"/>
              </a:rPr>
              <a:t>GENDER</a:t>
            </a:r>
            <a:endParaRPr lang="en-US" b="1" u="sng"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3759763" y="3588472"/>
            <a:ext cx="4672467" cy="523220"/>
          </a:xfrm>
          <a:prstGeom prst="rect">
            <a:avLst/>
          </a:prstGeom>
          <a:noFill/>
        </p:spPr>
        <p:txBody>
          <a:bodyPr wrap="square" rtlCol="0">
            <a:spAutoFit/>
          </a:bodyPr>
          <a:lstStyle/>
          <a:p>
            <a:pPr algn="ctr"/>
            <a:r>
              <a:rPr lang="en-US" sz="2800" b="1" u="sng" dirty="0" smtClean="0">
                <a:latin typeface="Times New Roman" panose="02020603050405020304" pitchFamily="18" charset="0"/>
                <a:cs typeface="Times New Roman" panose="02020603050405020304" pitchFamily="18" charset="0"/>
              </a:rPr>
              <a:t>AGE</a:t>
            </a:r>
            <a:endParaRPr lang="en-US"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stretch>
            <a:fillRect/>
          </a:stretch>
        </p:blipFill>
        <p:spPr>
          <a:xfrm>
            <a:off x="2836614" y="1086730"/>
            <a:ext cx="6515976" cy="2233175"/>
          </a:xfrm>
          <a:prstGeom prst="rect">
            <a:avLst/>
          </a:prstGeom>
        </p:spPr>
      </p:pic>
      <p:pic>
        <p:nvPicPr>
          <p:cNvPr id="4" name="Picture 3"/>
          <p:cNvPicPr>
            <a:picLocks noChangeAspect="1"/>
          </p:cNvPicPr>
          <p:nvPr/>
        </p:nvPicPr>
        <p:blipFill>
          <a:blip r:embed="rId5"/>
          <a:stretch>
            <a:fillRect/>
          </a:stretch>
        </p:blipFill>
        <p:spPr>
          <a:xfrm>
            <a:off x="1912547" y="4232014"/>
            <a:ext cx="8364110" cy="2158025"/>
          </a:xfrm>
          <a:prstGeom prst="rect">
            <a:avLst/>
          </a:prstGeom>
        </p:spPr>
      </p:pic>
    </p:spTree>
    <p:extLst>
      <p:ext uri="{BB962C8B-B14F-4D97-AF65-F5344CB8AC3E}">
        <p14:creationId xmlns:p14="http://schemas.microsoft.com/office/powerpoint/2010/main" val="2864082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Box 7"/>
          <p:cNvSpPr txBox="1"/>
          <p:nvPr/>
        </p:nvSpPr>
        <p:spPr>
          <a:xfrm>
            <a:off x="3612202" y="571791"/>
            <a:ext cx="5080000" cy="523220"/>
          </a:xfrm>
          <a:prstGeom prst="rect">
            <a:avLst/>
          </a:prstGeom>
          <a:noFill/>
        </p:spPr>
        <p:txBody>
          <a:bodyPr wrap="square" rtlCol="0">
            <a:spAutoFit/>
          </a:bodyPr>
          <a:lstStyle/>
          <a:p>
            <a:pPr algn="ctr"/>
            <a:r>
              <a:rPr lang="en-US" sz="2800" b="1" u="sng" dirty="0" smtClean="0">
                <a:latin typeface="Times New Roman" panose="02020603050405020304" pitchFamily="18" charset="0"/>
                <a:cs typeface="Times New Roman" panose="02020603050405020304" pitchFamily="18" charset="0"/>
              </a:rPr>
              <a:t>EDUCATIONAL LEVEL</a:t>
            </a:r>
            <a:endParaRPr lang="en-US" sz="2800" b="1" u="sng" dirty="0">
              <a:latin typeface="Times New Roman" panose="02020603050405020304" pitchFamily="18" charset="0"/>
              <a:cs typeface="Times New Roman" panose="02020603050405020304" pitchFamily="18" charset="0"/>
            </a:endParaRPr>
          </a:p>
        </p:txBody>
      </p:sp>
      <p:sp>
        <p:nvSpPr>
          <p:cNvPr id="9" name="TextBox 8"/>
          <p:cNvSpPr txBox="1"/>
          <p:nvPr/>
        </p:nvSpPr>
        <p:spPr>
          <a:xfrm>
            <a:off x="3125974" y="3515071"/>
            <a:ext cx="6052457" cy="523220"/>
          </a:xfrm>
          <a:prstGeom prst="rect">
            <a:avLst/>
          </a:prstGeom>
          <a:noFill/>
        </p:spPr>
        <p:txBody>
          <a:bodyPr wrap="square" rtlCol="0">
            <a:spAutoFit/>
          </a:bodyPr>
          <a:lstStyle/>
          <a:p>
            <a:pPr algn="ctr"/>
            <a:r>
              <a:rPr lang="en-US" sz="2800" b="1" u="sng" dirty="0" smtClean="0">
                <a:latin typeface="Times New Roman" panose="02020603050405020304" pitchFamily="18" charset="0"/>
                <a:cs typeface="Times New Roman" panose="02020603050405020304" pitchFamily="18" charset="0"/>
              </a:rPr>
              <a:t>OCCUPATION</a:t>
            </a:r>
            <a:endParaRPr lang="en-US" sz="2800" b="1" u="sng"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4"/>
          <a:stretch>
            <a:fillRect/>
          </a:stretch>
        </p:blipFill>
        <p:spPr>
          <a:xfrm>
            <a:off x="1001278" y="1216900"/>
            <a:ext cx="10301847" cy="1982624"/>
          </a:xfrm>
          <a:prstGeom prst="rect">
            <a:avLst/>
          </a:prstGeom>
        </p:spPr>
      </p:pic>
      <p:pic>
        <p:nvPicPr>
          <p:cNvPr id="4" name="Picture 3"/>
          <p:cNvPicPr>
            <a:picLocks noChangeAspect="1"/>
          </p:cNvPicPr>
          <p:nvPr/>
        </p:nvPicPr>
        <p:blipFill>
          <a:blip r:embed="rId5"/>
          <a:stretch>
            <a:fillRect/>
          </a:stretch>
        </p:blipFill>
        <p:spPr>
          <a:xfrm>
            <a:off x="581658" y="4224748"/>
            <a:ext cx="11133419" cy="1773266"/>
          </a:xfrm>
          <a:prstGeom prst="rect">
            <a:avLst/>
          </a:prstGeom>
        </p:spPr>
      </p:pic>
    </p:spTree>
    <p:extLst>
      <p:ext uri="{BB962C8B-B14F-4D97-AF65-F5344CB8AC3E}">
        <p14:creationId xmlns:p14="http://schemas.microsoft.com/office/powerpoint/2010/main" val="35067794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p:cNvSpPr txBox="1"/>
          <p:nvPr/>
        </p:nvSpPr>
        <p:spPr>
          <a:xfrm>
            <a:off x="3589110" y="720370"/>
            <a:ext cx="5210628" cy="523220"/>
          </a:xfrm>
          <a:prstGeom prst="rect">
            <a:avLst/>
          </a:prstGeom>
          <a:noFill/>
        </p:spPr>
        <p:txBody>
          <a:bodyPr wrap="square" rtlCol="0">
            <a:spAutoFit/>
          </a:bodyPr>
          <a:lstStyle/>
          <a:p>
            <a:pPr algn="ctr"/>
            <a:r>
              <a:rPr lang="en-US" sz="2800" b="1" u="sng" dirty="0" smtClean="0">
                <a:latin typeface="Times New Roman" panose="02020603050405020304" pitchFamily="18" charset="0"/>
                <a:cs typeface="Times New Roman" panose="02020603050405020304" pitchFamily="18" charset="0"/>
              </a:rPr>
              <a:t>INCOME</a:t>
            </a:r>
            <a:endParaRPr lang="en-US" sz="2800" b="1" u="sng" dirty="0">
              <a:latin typeface="Times New Roman" panose="02020603050405020304" pitchFamily="18" charset="0"/>
              <a:cs typeface="Times New Roman" panose="02020603050405020304" pitchFamily="18" charset="0"/>
            </a:endParaRPr>
          </a:p>
        </p:txBody>
      </p:sp>
      <p:sp>
        <p:nvSpPr>
          <p:cNvPr id="5" name="TextBox 4"/>
          <p:cNvSpPr txBox="1"/>
          <p:nvPr/>
        </p:nvSpPr>
        <p:spPr>
          <a:xfrm>
            <a:off x="3364139" y="3597732"/>
            <a:ext cx="5660571" cy="523220"/>
          </a:xfrm>
          <a:prstGeom prst="rect">
            <a:avLst/>
          </a:prstGeom>
          <a:noFill/>
        </p:spPr>
        <p:txBody>
          <a:bodyPr wrap="square" rtlCol="0">
            <a:spAutoFit/>
          </a:bodyPr>
          <a:lstStyle/>
          <a:p>
            <a:pPr algn="ctr"/>
            <a:r>
              <a:rPr lang="en-US" sz="2800" b="1" u="sng" dirty="0" smtClean="0">
                <a:latin typeface="Times New Roman" panose="02020603050405020304" pitchFamily="18" charset="0"/>
                <a:cs typeface="Times New Roman" panose="02020603050405020304" pitchFamily="18" charset="0"/>
              </a:rPr>
              <a:t>HOUSING CONDITION</a:t>
            </a:r>
            <a:endParaRPr lang="en-US" sz="2800" b="1" u="sng"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4"/>
          <a:stretch>
            <a:fillRect/>
          </a:stretch>
        </p:blipFill>
        <p:spPr>
          <a:xfrm>
            <a:off x="1039247" y="1386091"/>
            <a:ext cx="10120239" cy="1755140"/>
          </a:xfrm>
          <a:prstGeom prst="rect">
            <a:avLst/>
          </a:prstGeom>
        </p:spPr>
      </p:pic>
      <p:pic>
        <p:nvPicPr>
          <p:cNvPr id="10" name="Picture 9"/>
          <p:cNvPicPr>
            <a:picLocks noChangeAspect="1"/>
          </p:cNvPicPr>
          <p:nvPr/>
        </p:nvPicPr>
        <p:blipFill>
          <a:blip r:embed="rId5"/>
          <a:stretch>
            <a:fillRect/>
          </a:stretch>
        </p:blipFill>
        <p:spPr>
          <a:xfrm>
            <a:off x="1378446" y="4324424"/>
            <a:ext cx="9631956" cy="1625600"/>
          </a:xfrm>
          <a:prstGeom prst="rect">
            <a:avLst/>
          </a:prstGeom>
        </p:spPr>
      </p:pic>
    </p:spTree>
    <p:extLst>
      <p:ext uri="{BB962C8B-B14F-4D97-AF65-F5344CB8AC3E}">
        <p14:creationId xmlns:p14="http://schemas.microsoft.com/office/powerpoint/2010/main" val="8322580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foregroundMark x1="60688" y1="19887" x2="60688" y2="19887"/>
                        <a14:foregroundMark x1="60313" y1="17824" x2="60313" y2="17824"/>
                        <a14:foregroundMark x1="55125" y1="17323" x2="55125" y2="17323"/>
                        <a14:foregroundMark x1="41625" y1="16448" x2="41625" y2="16448"/>
                        <a14:foregroundMark x1="49250" y1="51407" x2="49250" y2="51407"/>
                        <a14:backgroundMark x1="50125" y1="51407" x2="50125" y2="51407"/>
                        <a14:backgroundMark x1="51688" y1="55785" x2="51688" y2="55785"/>
                      </a14:backgroundRemoval>
                    </a14:imgEffect>
                  </a14:imgLayer>
                </a14:imgProps>
              </a:ext>
              <a:ext uri="{28A0092B-C50C-407E-A947-70E740481C1C}">
                <a14:useLocalDpi xmlns:a14="http://schemas.microsoft.com/office/drawing/2010/main" val="0"/>
              </a:ext>
            </a:extLst>
          </a:blip>
          <a:stretch>
            <a:fillRect/>
          </a:stretch>
        </p:blipFill>
        <p:spPr>
          <a:xfrm>
            <a:off x="-6352225" y="-3016332"/>
            <a:ext cx="6036436" cy="6032664"/>
          </a:xfrm>
          <a:prstGeom prst="rect">
            <a:avLst/>
          </a:prstGeom>
        </p:spPr>
      </p:pic>
      <p:sp>
        <p:nvSpPr>
          <p:cNvPr id="4" name="TextBox 3"/>
          <p:cNvSpPr txBox="1"/>
          <p:nvPr/>
        </p:nvSpPr>
        <p:spPr>
          <a:xfrm>
            <a:off x="1944951" y="792334"/>
            <a:ext cx="8302098" cy="1862048"/>
          </a:xfrm>
          <a:prstGeom prst="rect">
            <a:avLst/>
          </a:prstGeom>
          <a:noFill/>
        </p:spPr>
        <p:txBody>
          <a:bodyPr wrap="square" rtlCol="0">
            <a:spAutoFit/>
          </a:bodyPr>
          <a:lstStyle/>
          <a:p>
            <a:r>
              <a:rPr lang="en-US" sz="11500" dirty="0" smtClean="0">
                <a:solidFill>
                  <a:schemeClr val="accent1">
                    <a:lumMod val="50000"/>
                  </a:schemeClr>
                </a:solidFill>
                <a:latin typeface="Calibri Light" panose="020F0302020204030204" pitchFamily="34" charset="0"/>
              </a:rPr>
              <a:t>CONCLUSION</a:t>
            </a:r>
            <a:endParaRPr lang="en-IN" sz="11500" dirty="0">
              <a:solidFill>
                <a:schemeClr val="accent1">
                  <a:lumMod val="50000"/>
                </a:schemeClr>
              </a:solidFill>
              <a:latin typeface="Calibri Light" panose="020F0302020204030204" pitchFamily="34" charset="0"/>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989940">
            <a:off x="885638" y="3472975"/>
            <a:ext cx="3794982" cy="3994718"/>
          </a:xfrm>
          <a:prstGeom prst="rect">
            <a:avLst/>
          </a:prstGeom>
        </p:spPr>
      </p:pic>
    </p:spTree>
    <p:extLst>
      <p:ext uri="{BB962C8B-B14F-4D97-AF65-F5344CB8AC3E}">
        <p14:creationId xmlns:p14="http://schemas.microsoft.com/office/powerpoint/2010/main" val="3428307361"/>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26224 0.12546 L 1.08972 0.70556 " pathEditMode="relative" rAng="0" ptsTypes="AA">
                                      <p:cBhvr>
                                        <p:cTn id="6" dur="2000" fill="hold"/>
                                        <p:tgtEl>
                                          <p:spTgt spid="3"/>
                                        </p:tgtEl>
                                        <p:attrNameLst>
                                          <p:attrName>ppt_x</p:attrName>
                                          <p:attrName>ppt_y</p:attrName>
                                        </p:attrNameLst>
                                      </p:cBhvr>
                                      <p:rCtr x="41367" y="29005"/>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30" presetClass="path" presetSubtype="0" accel="50000" decel="50000" fill="hold" nodeType="withEffect">
                                  <p:stCondLst>
                                    <p:cond delay="0"/>
                                  </p:stCondLst>
                                  <p:childTnLst>
                                    <p:animMotion origin="layout" path="M 0 0 C 0 0 0.017 -0.065 0.017 -0.065 C 0.034 -0.118 0.061 -0.139 0.1 -0.139 C 0.12 -0.139 0.138 -0.131 0.152 -0.118 C 0.162 -0.109 0.174 -0.104 0.187 -0.104 C 0.212 -0.104 0.233 -0.122 0.241 -0.148 C 0.241 -0.148 0.25 -0.179 0.25 -0.179 C 0.25 -0.179 0.232 -0.113 0.232 -0.113 C 0.215 -0.061 0.188 -0.04 0.15 -0.04 C 0.13 -0.04 0.111 -0.048 0.096 -0.062 C 0.087 -0.07 0.075 -0.075 0.063 -0.075 C 0.038 -0.075 0.017 -0.057 0.009 -0.031 C 0.009 -0.031 0 0 0 0 Z" pathEditMode="relative" ptsTypes="">
                                      <p:cBhvr>
                                        <p:cTn id="13" dur="2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Oval 5"/>
          <p:cNvSpPr/>
          <p:nvPr/>
        </p:nvSpPr>
        <p:spPr>
          <a:xfrm>
            <a:off x="2440195" y="582182"/>
            <a:ext cx="1633040" cy="1078029"/>
          </a:xfrm>
          <a:prstGeom prst="ellipse">
            <a:avLst/>
          </a:prstGeom>
          <a:solidFill>
            <a:schemeClr val="accent2">
              <a:lumMod val="20000"/>
              <a:lumOff val="80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accent2">
                    <a:lumMod val="50000"/>
                  </a:schemeClr>
                </a:solidFill>
              </a:rPr>
              <a:t>Public Bank</a:t>
            </a:r>
            <a:endParaRPr lang="en-US" sz="2400" b="1" dirty="0">
              <a:solidFill>
                <a:schemeClr val="accent2">
                  <a:lumMod val="50000"/>
                </a:schemeClr>
              </a:solidFill>
            </a:endParaRPr>
          </a:p>
        </p:txBody>
      </p:sp>
      <p:cxnSp>
        <p:nvCxnSpPr>
          <p:cNvPr id="8" name="Straight Connector 7"/>
          <p:cNvCxnSpPr>
            <a:endCxn id="13" idx="1"/>
          </p:cNvCxnSpPr>
          <p:nvPr/>
        </p:nvCxnSpPr>
        <p:spPr>
          <a:xfrm flipV="1">
            <a:off x="4049486" y="774863"/>
            <a:ext cx="2493818" cy="175162"/>
          </a:xfrm>
          <a:prstGeom prst="line">
            <a:avLst/>
          </a:prstGeom>
          <a:ln w="44450">
            <a:solidFill>
              <a:schemeClr val="accent2">
                <a:lumMod val="75000"/>
              </a:schemeClr>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endCxn id="14" idx="1"/>
          </p:cNvCxnSpPr>
          <p:nvPr/>
        </p:nvCxnSpPr>
        <p:spPr>
          <a:xfrm>
            <a:off x="4049485" y="1296382"/>
            <a:ext cx="2493817" cy="190997"/>
          </a:xfrm>
          <a:prstGeom prst="line">
            <a:avLst/>
          </a:prstGeom>
          <a:ln w="44450">
            <a:solidFill>
              <a:schemeClr val="accent2">
                <a:lumMod val="75000"/>
              </a:schemeClr>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6543304" y="498760"/>
            <a:ext cx="2897581" cy="552205"/>
          </a:xfrm>
          <a:prstGeom prst="roundRect">
            <a:avLst/>
          </a:prstGeom>
          <a:solidFill>
            <a:schemeClr val="accent1">
              <a:lumMod val="40000"/>
              <a:lumOff val="60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accent2">
                    <a:lumMod val="50000"/>
                  </a:schemeClr>
                </a:solidFill>
              </a:rPr>
              <a:t>Occupation</a:t>
            </a:r>
            <a:endParaRPr lang="en-US" sz="2400" dirty="0">
              <a:solidFill>
                <a:schemeClr val="accent2">
                  <a:lumMod val="50000"/>
                </a:schemeClr>
              </a:solidFill>
            </a:endParaRPr>
          </a:p>
        </p:txBody>
      </p:sp>
      <p:sp>
        <p:nvSpPr>
          <p:cNvPr id="14" name="Rounded Rectangle 13"/>
          <p:cNvSpPr/>
          <p:nvPr/>
        </p:nvSpPr>
        <p:spPr>
          <a:xfrm>
            <a:off x="6543302" y="1211276"/>
            <a:ext cx="2897581" cy="552205"/>
          </a:xfrm>
          <a:prstGeom prst="roundRect">
            <a:avLst/>
          </a:prstGeom>
          <a:solidFill>
            <a:schemeClr val="accent1">
              <a:lumMod val="40000"/>
              <a:lumOff val="60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ED7D31">
                    <a:lumMod val="50000"/>
                  </a:srgbClr>
                </a:solidFill>
              </a:rPr>
              <a:t>Housing Condition</a:t>
            </a:r>
            <a:endParaRPr lang="en-IN" sz="1600" dirty="0"/>
          </a:p>
        </p:txBody>
      </p:sp>
      <p:sp>
        <p:nvSpPr>
          <p:cNvPr id="19" name="Oval 18"/>
          <p:cNvSpPr/>
          <p:nvPr/>
        </p:nvSpPr>
        <p:spPr>
          <a:xfrm>
            <a:off x="2440195" y="2134909"/>
            <a:ext cx="1633040" cy="1078029"/>
          </a:xfrm>
          <a:prstGeom prst="ellipse">
            <a:avLst/>
          </a:prstGeom>
          <a:solidFill>
            <a:srgbClr val="DEC8EE"/>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7030A0"/>
                </a:solidFill>
              </a:rPr>
              <a:t>Private </a:t>
            </a:r>
            <a:r>
              <a:rPr lang="en-US" sz="2400" b="1" dirty="0">
                <a:solidFill>
                  <a:srgbClr val="7030A0"/>
                </a:solidFill>
              </a:rPr>
              <a:t>Bank</a:t>
            </a:r>
          </a:p>
        </p:txBody>
      </p:sp>
      <p:cxnSp>
        <p:nvCxnSpPr>
          <p:cNvPr id="20" name="Straight Connector 19"/>
          <p:cNvCxnSpPr>
            <a:endCxn id="22" idx="1"/>
          </p:cNvCxnSpPr>
          <p:nvPr/>
        </p:nvCxnSpPr>
        <p:spPr>
          <a:xfrm flipV="1">
            <a:off x="4049485" y="2350322"/>
            <a:ext cx="2493818" cy="175162"/>
          </a:xfrm>
          <a:prstGeom prst="line">
            <a:avLst/>
          </a:prstGeom>
          <a:ln w="44450">
            <a:solidFill>
              <a:srgbClr val="7030A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endCxn id="23" idx="1"/>
          </p:cNvCxnSpPr>
          <p:nvPr/>
        </p:nvCxnSpPr>
        <p:spPr>
          <a:xfrm>
            <a:off x="4049485" y="2856012"/>
            <a:ext cx="2493817" cy="190997"/>
          </a:xfrm>
          <a:prstGeom prst="line">
            <a:avLst/>
          </a:prstGeom>
          <a:ln w="44450">
            <a:solidFill>
              <a:srgbClr val="7030A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6543303" y="2074219"/>
            <a:ext cx="2897581" cy="552205"/>
          </a:xfrm>
          <a:prstGeom prst="roundRect">
            <a:avLst/>
          </a:prstGeom>
          <a:solidFill>
            <a:schemeClr val="accent1">
              <a:lumMod val="40000"/>
              <a:lumOff val="6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400" dirty="0" smtClean="0">
                <a:solidFill>
                  <a:srgbClr val="7030A0"/>
                </a:solidFill>
              </a:rPr>
              <a:t>Father’s Education</a:t>
            </a:r>
            <a:endParaRPr lang="en-IN" sz="1600" dirty="0">
              <a:solidFill>
                <a:srgbClr val="7030A0"/>
              </a:solidFill>
            </a:endParaRPr>
          </a:p>
        </p:txBody>
      </p:sp>
      <p:sp>
        <p:nvSpPr>
          <p:cNvPr id="23" name="Rounded Rectangle 22"/>
          <p:cNvSpPr/>
          <p:nvPr/>
        </p:nvSpPr>
        <p:spPr>
          <a:xfrm>
            <a:off x="6543302" y="2770906"/>
            <a:ext cx="2897581" cy="552205"/>
          </a:xfrm>
          <a:prstGeom prst="roundRect">
            <a:avLst/>
          </a:prstGeom>
          <a:solidFill>
            <a:schemeClr val="accent1">
              <a:lumMod val="40000"/>
              <a:lumOff val="6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400" dirty="0" smtClean="0">
                <a:solidFill>
                  <a:srgbClr val="7030A0"/>
                </a:solidFill>
              </a:rPr>
              <a:t>Income</a:t>
            </a:r>
            <a:endParaRPr lang="en-IN" sz="1600" dirty="0">
              <a:solidFill>
                <a:srgbClr val="7030A0"/>
              </a:solidFill>
            </a:endParaRPr>
          </a:p>
        </p:txBody>
      </p:sp>
      <p:sp>
        <p:nvSpPr>
          <p:cNvPr id="27" name="Oval 26"/>
          <p:cNvSpPr/>
          <p:nvPr/>
        </p:nvSpPr>
        <p:spPr>
          <a:xfrm>
            <a:off x="1390217" y="3397169"/>
            <a:ext cx="1143000" cy="3276600"/>
          </a:xfrm>
          <a:prstGeom prst="ellipse">
            <a:avLst/>
          </a:prstGeom>
          <a:solidFill>
            <a:schemeClr val="accent6">
              <a:lumMod val="40000"/>
              <a:lumOff val="60000"/>
            </a:schemeClr>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1542617" y="3549569"/>
            <a:ext cx="838200" cy="2862322"/>
          </a:xfrm>
          <a:prstGeom prst="rect">
            <a:avLst/>
          </a:prstGeom>
          <a:noFill/>
        </p:spPr>
        <p:txBody>
          <a:bodyPr wrap="square" rtlCol="0">
            <a:spAutoFit/>
          </a:bodyPr>
          <a:lstStyle/>
          <a:p>
            <a:pPr algn="ctr"/>
            <a:r>
              <a:rPr lang="en-US" sz="3600" dirty="0" smtClean="0">
                <a:solidFill>
                  <a:schemeClr val="accent6">
                    <a:lumMod val="50000"/>
                  </a:schemeClr>
                </a:solidFill>
              </a:rPr>
              <a:t>F1</a:t>
            </a:r>
          </a:p>
          <a:p>
            <a:pPr algn="ctr"/>
            <a:r>
              <a:rPr lang="en-US" sz="3600" dirty="0" smtClean="0">
                <a:solidFill>
                  <a:schemeClr val="accent6">
                    <a:lumMod val="50000"/>
                  </a:schemeClr>
                </a:solidFill>
              </a:rPr>
              <a:t>F2</a:t>
            </a:r>
          </a:p>
          <a:p>
            <a:pPr algn="ctr"/>
            <a:r>
              <a:rPr lang="en-US" sz="3600" dirty="0" smtClean="0">
                <a:solidFill>
                  <a:schemeClr val="accent6">
                    <a:lumMod val="50000"/>
                  </a:schemeClr>
                </a:solidFill>
              </a:rPr>
              <a:t>F3</a:t>
            </a:r>
          </a:p>
          <a:p>
            <a:pPr algn="ctr"/>
            <a:r>
              <a:rPr lang="en-US" sz="3600" dirty="0" smtClean="0">
                <a:solidFill>
                  <a:schemeClr val="accent6">
                    <a:lumMod val="50000"/>
                  </a:schemeClr>
                </a:solidFill>
              </a:rPr>
              <a:t>F4</a:t>
            </a:r>
          </a:p>
          <a:p>
            <a:pPr algn="ctr"/>
            <a:r>
              <a:rPr lang="en-US" sz="3600" dirty="0" smtClean="0">
                <a:solidFill>
                  <a:schemeClr val="accent6">
                    <a:lumMod val="50000"/>
                  </a:schemeClr>
                </a:solidFill>
              </a:rPr>
              <a:t>F5</a:t>
            </a:r>
            <a:endParaRPr lang="en-US" sz="3600" dirty="0">
              <a:solidFill>
                <a:schemeClr val="accent6">
                  <a:lumMod val="50000"/>
                </a:schemeClr>
              </a:solidFill>
            </a:endParaRPr>
          </a:p>
        </p:txBody>
      </p:sp>
      <p:sp>
        <p:nvSpPr>
          <p:cNvPr id="29" name="TextBox 28"/>
          <p:cNvSpPr txBox="1"/>
          <p:nvPr/>
        </p:nvSpPr>
        <p:spPr>
          <a:xfrm>
            <a:off x="5460669" y="3649678"/>
            <a:ext cx="5410200" cy="523220"/>
          </a:xfrm>
          <a:prstGeom prst="rect">
            <a:avLst/>
          </a:prstGeom>
          <a:noFill/>
        </p:spPr>
        <p:txBody>
          <a:bodyPr wrap="square" rtlCol="0">
            <a:spAutoFit/>
          </a:bodyPr>
          <a:lstStyle/>
          <a:p>
            <a:r>
              <a:rPr lang="en-US" sz="2800" dirty="0" smtClean="0">
                <a:solidFill>
                  <a:schemeClr val="accent1">
                    <a:lumMod val="50000"/>
                  </a:schemeClr>
                </a:solidFill>
              </a:rPr>
              <a:t>Customer-Friendly Services</a:t>
            </a:r>
            <a:endParaRPr lang="en-US" sz="2800" dirty="0">
              <a:solidFill>
                <a:schemeClr val="accent1">
                  <a:lumMod val="50000"/>
                </a:schemeClr>
              </a:solidFill>
            </a:endParaRPr>
          </a:p>
        </p:txBody>
      </p:sp>
      <p:sp>
        <p:nvSpPr>
          <p:cNvPr id="30" name="TextBox 29"/>
          <p:cNvSpPr txBox="1"/>
          <p:nvPr/>
        </p:nvSpPr>
        <p:spPr>
          <a:xfrm>
            <a:off x="5451670" y="4211338"/>
            <a:ext cx="5791200" cy="523220"/>
          </a:xfrm>
          <a:prstGeom prst="rect">
            <a:avLst/>
          </a:prstGeom>
          <a:noFill/>
        </p:spPr>
        <p:txBody>
          <a:bodyPr wrap="square" rtlCol="0">
            <a:spAutoFit/>
          </a:bodyPr>
          <a:lstStyle/>
          <a:p>
            <a:r>
              <a:rPr lang="en-US" sz="2800" dirty="0" smtClean="0">
                <a:solidFill>
                  <a:schemeClr val="accent1">
                    <a:lumMod val="50000"/>
                  </a:schemeClr>
                </a:solidFill>
              </a:rPr>
              <a:t>Characteristics of bank</a:t>
            </a:r>
            <a:endParaRPr lang="en-US" sz="2800" dirty="0">
              <a:solidFill>
                <a:schemeClr val="accent1">
                  <a:lumMod val="50000"/>
                </a:schemeClr>
              </a:solidFill>
            </a:endParaRPr>
          </a:p>
        </p:txBody>
      </p:sp>
      <p:sp>
        <p:nvSpPr>
          <p:cNvPr id="31" name="TextBox 30"/>
          <p:cNvSpPr txBox="1"/>
          <p:nvPr/>
        </p:nvSpPr>
        <p:spPr>
          <a:xfrm>
            <a:off x="5451669" y="4726136"/>
            <a:ext cx="6053539" cy="523220"/>
          </a:xfrm>
          <a:prstGeom prst="rect">
            <a:avLst/>
          </a:prstGeom>
          <a:noFill/>
        </p:spPr>
        <p:txBody>
          <a:bodyPr wrap="square" rtlCol="0">
            <a:spAutoFit/>
          </a:bodyPr>
          <a:lstStyle/>
          <a:p>
            <a:r>
              <a:rPr lang="en-US" sz="2800" dirty="0" smtClean="0">
                <a:solidFill>
                  <a:schemeClr val="accent1">
                    <a:lumMod val="50000"/>
                  </a:schemeClr>
                </a:solidFill>
              </a:rPr>
              <a:t>Convenient and required facilities</a:t>
            </a:r>
            <a:endParaRPr lang="en-US" sz="2800" dirty="0">
              <a:solidFill>
                <a:schemeClr val="accent1">
                  <a:lumMod val="50000"/>
                </a:schemeClr>
              </a:solidFill>
            </a:endParaRPr>
          </a:p>
        </p:txBody>
      </p:sp>
      <p:sp>
        <p:nvSpPr>
          <p:cNvPr id="32" name="TextBox 31"/>
          <p:cNvSpPr txBox="1"/>
          <p:nvPr/>
        </p:nvSpPr>
        <p:spPr>
          <a:xfrm>
            <a:off x="5460669" y="5272116"/>
            <a:ext cx="4724400" cy="523220"/>
          </a:xfrm>
          <a:prstGeom prst="rect">
            <a:avLst/>
          </a:prstGeom>
          <a:noFill/>
        </p:spPr>
        <p:txBody>
          <a:bodyPr wrap="square" rtlCol="0">
            <a:spAutoFit/>
          </a:bodyPr>
          <a:lstStyle/>
          <a:p>
            <a:r>
              <a:rPr lang="en-US" sz="2800" dirty="0" smtClean="0">
                <a:solidFill>
                  <a:schemeClr val="accent1">
                    <a:lumMod val="50000"/>
                  </a:schemeClr>
                </a:solidFill>
              </a:rPr>
              <a:t>Additional Facilities</a:t>
            </a:r>
            <a:endParaRPr lang="en-US" sz="2800" dirty="0">
              <a:solidFill>
                <a:schemeClr val="accent1">
                  <a:lumMod val="50000"/>
                </a:schemeClr>
              </a:solidFill>
            </a:endParaRPr>
          </a:p>
        </p:txBody>
      </p:sp>
      <p:sp>
        <p:nvSpPr>
          <p:cNvPr id="33" name="TextBox 32"/>
          <p:cNvSpPr txBox="1"/>
          <p:nvPr/>
        </p:nvSpPr>
        <p:spPr>
          <a:xfrm>
            <a:off x="5451670" y="5817598"/>
            <a:ext cx="5486400" cy="523220"/>
          </a:xfrm>
          <a:prstGeom prst="rect">
            <a:avLst/>
          </a:prstGeom>
          <a:noFill/>
        </p:spPr>
        <p:txBody>
          <a:bodyPr wrap="square" rtlCol="0">
            <a:spAutoFit/>
          </a:bodyPr>
          <a:lstStyle/>
          <a:p>
            <a:r>
              <a:rPr lang="en-US" sz="2800" dirty="0" smtClean="0">
                <a:solidFill>
                  <a:schemeClr val="accent1">
                    <a:lumMod val="50000"/>
                  </a:schemeClr>
                </a:solidFill>
              </a:rPr>
              <a:t>Recommendation from people</a:t>
            </a:r>
            <a:endParaRPr lang="en-US" sz="2800" dirty="0">
              <a:solidFill>
                <a:schemeClr val="accent1">
                  <a:lumMod val="50000"/>
                </a:schemeClr>
              </a:solidFill>
            </a:endParaRPr>
          </a:p>
        </p:txBody>
      </p:sp>
      <p:cxnSp>
        <p:nvCxnSpPr>
          <p:cNvPr id="36" name="Straight Connector 35"/>
          <p:cNvCxnSpPr/>
          <p:nvPr/>
        </p:nvCxnSpPr>
        <p:spPr>
          <a:xfrm rot="240000" flipV="1">
            <a:off x="2227992" y="3810789"/>
            <a:ext cx="3240000" cy="216000"/>
          </a:xfrm>
          <a:prstGeom prst="line">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240000" flipV="1">
            <a:off x="2208082" y="4353821"/>
            <a:ext cx="3240000" cy="216000"/>
          </a:xfrm>
          <a:prstGeom prst="line">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240000" flipV="1">
            <a:off x="2227992" y="4876541"/>
            <a:ext cx="3240000" cy="216000"/>
          </a:xfrm>
          <a:prstGeom prst="line">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240000" flipV="1">
            <a:off x="2227992" y="5413777"/>
            <a:ext cx="3240000" cy="216000"/>
          </a:xfrm>
          <a:prstGeom prst="line">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240000" flipV="1">
            <a:off x="2203582" y="5956506"/>
            <a:ext cx="3240000" cy="216000"/>
          </a:xfrm>
          <a:prstGeom prst="line">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3514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500" fill="hold"/>
                                        <p:tgtEl>
                                          <p:spTgt spid="14"/>
                                        </p:tgtEl>
                                        <p:attrNameLst>
                                          <p:attrName>ppt_w</p:attrName>
                                        </p:attrNameLst>
                                      </p:cBhvr>
                                      <p:tavLst>
                                        <p:tav tm="0">
                                          <p:val>
                                            <p:fltVal val="0"/>
                                          </p:val>
                                        </p:tav>
                                        <p:tav tm="100000">
                                          <p:val>
                                            <p:strVal val="#ppt_w"/>
                                          </p:val>
                                        </p:tav>
                                      </p:tavLst>
                                    </p:anim>
                                    <p:anim calcmode="lin" valueType="num">
                                      <p:cBhvr>
                                        <p:cTn id="14" dur="500" fill="hold"/>
                                        <p:tgtEl>
                                          <p:spTgt spid="14"/>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37"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900" decel="100000" fill="hold"/>
                                        <p:tgtEl>
                                          <p:spTgt spid="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p:cTn id="33" dur="500" fill="hold"/>
                                        <p:tgtEl>
                                          <p:spTgt spid="22"/>
                                        </p:tgtEl>
                                        <p:attrNameLst>
                                          <p:attrName>ppt_w</p:attrName>
                                        </p:attrNameLst>
                                      </p:cBhvr>
                                      <p:tavLst>
                                        <p:tav tm="0">
                                          <p:val>
                                            <p:fltVal val="0"/>
                                          </p:val>
                                        </p:tav>
                                        <p:tav tm="100000">
                                          <p:val>
                                            <p:strVal val="#ppt_w"/>
                                          </p:val>
                                        </p:tav>
                                      </p:tavLst>
                                    </p:anim>
                                    <p:anim calcmode="lin" valueType="num">
                                      <p:cBhvr>
                                        <p:cTn id="34" dur="500" fill="hold"/>
                                        <p:tgtEl>
                                          <p:spTgt spid="22"/>
                                        </p:tgtEl>
                                        <p:attrNameLst>
                                          <p:attrName>ppt_h</p:attrName>
                                        </p:attrNameLst>
                                      </p:cBhvr>
                                      <p:tavLst>
                                        <p:tav tm="0">
                                          <p:val>
                                            <p:fltVal val="0"/>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23" presetClass="entr" presetSubtype="16"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p:cTn id="39" dur="500" fill="hold"/>
                                        <p:tgtEl>
                                          <p:spTgt spid="23"/>
                                        </p:tgtEl>
                                        <p:attrNameLst>
                                          <p:attrName>ppt_w</p:attrName>
                                        </p:attrNameLst>
                                      </p:cBhvr>
                                      <p:tavLst>
                                        <p:tav tm="0">
                                          <p:val>
                                            <p:fltVal val="0"/>
                                          </p:val>
                                        </p:tav>
                                        <p:tav tm="100000">
                                          <p:val>
                                            <p:strVal val="#ppt_w"/>
                                          </p:val>
                                        </p:tav>
                                      </p:tavLst>
                                    </p:anim>
                                    <p:anim calcmode="lin" valueType="num">
                                      <p:cBhvr>
                                        <p:cTn id="40" dur="500" fill="hold"/>
                                        <p:tgtEl>
                                          <p:spTgt spid="23"/>
                                        </p:tgtEl>
                                        <p:attrNameLst>
                                          <p:attrName>ppt_h</p:attrName>
                                        </p:attrNameLst>
                                      </p:cBhvr>
                                      <p:tavLst>
                                        <p:tav tm="0">
                                          <p:val>
                                            <p:fltVal val="0"/>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37"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1000"/>
                                        <p:tgtEl>
                                          <p:spTgt spid="19"/>
                                        </p:tgtEl>
                                      </p:cBhvr>
                                    </p:animEffect>
                                    <p:anim calcmode="lin" valueType="num">
                                      <p:cBhvr>
                                        <p:cTn id="52" dur="1000" fill="hold"/>
                                        <p:tgtEl>
                                          <p:spTgt spid="19"/>
                                        </p:tgtEl>
                                        <p:attrNameLst>
                                          <p:attrName>ppt_x</p:attrName>
                                        </p:attrNameLst>
                                      </p:cBhvr>
                                      <p:tavLst>
                                        <p:tav tm="0">
                                          <p:val>
                                            <p:strVal val="#ppt_x"/>
                                          </p:val>
                                        </p:tav>
                                        <p:tav tm="100000">
                                          <p:val>
                                            <p:strVal val="#ppt_x"/>
                                          </p:val>
                                        </p:tav>
                                      </p:tavLst>
                                    </p:anim>
                                    <p:anim calcmode="lin" valueType="num">
                                      <p:cBhvr>
                                        <p:cTn id="53" dur="900" decel="100000" fill="hold"/>
                                        <p:tgtEl>
                                          <p:spTgt spid="19"/>
                                        </p:tgtEl>
                                        <p:attrNameLst>
                                          <p:attrName>ppt_y</p:attrName>
                                        </p:attrNameLst>
                                      </p:cBhvr>
                                      <p:tavLst>
                                        <p:tav tm="0">
                                          <p:val>
                                            <p:strVal val="#ppt_y+1"/>
                                          </p:val>
                                        </p:tav>
                                        <p:tav tm="100000">
                                          <p:val>
                                            <p:strVal val="#ppt_y-.03"/>
                                          </p:val>
                                        </p:tav>
                                      </p:tavLst>
                                    </p:anim>
                                    <p:anim calcmode="lin" valueType="num">
                                      <p:cBhvr>
                                        <p:cTn id="54"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37"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1000"/>
                                        <p:tgtEl>
                                          <p:spTgt spid="27"/>
                                        </p:tgtEl>
                                      </p:cBhvr>
                                    </p:animEffect>
                                    <p:anim calcmode="lin" valueType="num">
                                      <p:cBhvr>
                                        <p:cTn id="60" dur="1000" fill="hold"/>
                                        <p:tgtEl>
                                          <p:spTgt spid="27"/>
                                        </p:tgtEl>
                                        <p:attrNameLst>
                                          <p:attrName>ppt_x</p:attrName>
                                        </p:attrNameLst>
                                      </p:cBhvr>
                                      <p:tavLst>
                                        <p:tav tm="0">
                                          <p:val>
                                            <p:strVal val="#ppt_x"/>
                                          </p:val>
                                        </p:tav>
                                        <p:tav tm="100000">
                                          <p:val>
                                            <p:strVal val="#ppt_x"/>
                                          </p:val>
                                        </p:tav>
                                      </p:tavLst>
                                    </p:anim>
                                    <p:anim calcmode="lin" valueType="num">
                                      <p:cBhvr>
                                        <p:cTn id="61" dur="900" decel="100000" fill="hold"/>
                                        <p:tgtEl>
                                          <p:spTgt spid="27"/>
                                        </p:tgtEl>
                                        <p:attrNameLst>
                                          <p:attrName>ppt_y</p:attrName>
                                        </p:attrNameLst>
                                      </p:cBhvr>
                                      <p:tavLst>
                                        <p:tav tm="0">
                                          <p:val>
                                            <p:strVal val="#ppt_y+1"/>
                                          </p:val>
                                        </p:tav>
                                        <p:tav tm="100000">
                                          <p:val>
                                            <p:strVal val="#ppt_y-.03"/>
                                          </p:val>
                                        </p:tav>
                                      </p:tavLst>
                                    </p:anim>
                                    <p:anim calcmode="lin" valueType="num">
                                      <p:cBhvr>
                                        <p:cTn id="62" dur="100" accel="100000" fill="hold">
                                          <p:stCondLst>
                                            <p:cond delay="900"/>
                                          </p:stCondLst>
                                        </p:cTn>
                                        <p:tgtEl>
                                          <p:spTgt spid="27"/>
                                        </p:tgtEl>
                                        <p:attrNameLst>
                                          <p:attrName>ppt_y</p:attrName>
                                        </p:attrNameLst>
                                      </p:cBhvr>
                                      <p:tavLst>
                                        <p:tav tm="0">
                                          <p:val>
                                            <p:strVal val="#ppt_y-.03"/>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500"/>
                                        <p:tgtEl>
                                          <p:spTgt spid="36"/>
                                        </p:tgtEl>
                                      </p:cBhvr>
                                    </p:animEffect>
                                  </p:childTnLst>
                                </p:cTn>
                              </p:par>
                              <p:par>
                                <p:cTn id="73" presetID="55" presetClass="entr" presetSubtype="0" fill="hold" grpId="0" nodeType="withEffect">
                                  <p:stCondLst>
                                    <p:cond delay="0"/>
                                  </p:stCondLst>
                                  <p:childTnLst>
                                    <p:set>
                                      <p:cBhvr>
                                        <p:cTn id="74" dur="1" fill="hold">
                                          <p:stCondLst>
                                            <p:cond delay="0"/>
                                          </p:stCondLst>
                                        </p:cTn>
                                        <p:tgtEl>
                                          <p:spTgt spid="29"/>
                                        </p:tgtEl>
                                        <p:attrNameLst>
                                          <p:attrName>style.visibility</p:attrName>
                                        </p:attrNameLst>
                                      </p:cBhvr>
                                      <p:to>
                                        <p:strVal val="visible"/>
                                      </p:to>
                                    </p:set>
                                    <p:anim calcmode="lin" valueType="num">
                                      <p:cBhvr>
                                        <p:cTn id="75" dur="500" fill="hold"/>
                                        <p:tgtEl>
                                          <p:spTgt spid="29"/>
                                        </p:tgtEl>
                                        <p:attrNameLst>
                                          <p:attrName>ppt_w</p:attrName>
                                        </p:attrNameLst>
                                      </p:cBhvr>
                                      <p:tavLst>
                                        <p:tav tm="0">
                                          <p:val>
                                            <p:strVal val="#ppt_w*0.70"/>
                                          </p:val>
                                        </p:tav>
                                        <p:tav tm="100000">
                                          <p:val>
                                            <p:strVal val="#ppt_w"/>
                                          </p:val>
                                        </p:tav>
                                      </p:tavLst>
                                    </p:anim>
                                    <p:anim calcmode="lin" valueType="num">
                                      <p:cBhvr>
                                        <p:cTn id="76" dur="500" fill="hold"/>
                                        <p:tgtEl>
                                          <p:spTgt spid="29"/>
                                        </p:tgtEl>
                                        <p:attrNameLst>
                                          <p:attrName>ppt_h</p:attrName>
                                        </p:attrNameLst>
                                      </p:cBhvr>
                                      <p:tavLst>
                                        <p:tav tm="0">
                                          <p:val>
                                            <p:strVal val="#ppt_h"/>
                                          </p:val>
                                        </p:tav>
                                        <p:tav tm="100000">
                                          <p:val>
                                            <p:strVal val="#ppt_h"/>
                                          </p:val>
                                        </p:tav>
                                      </p:tavLst>
                                    </p:anim>
                                    <p:animEffect transition="in" filter="fade">
                                      <p:cBhvr>
                                        <p:cTn id="77" dur="500"/>
                                        <p:tgtEl>
                                          <p:spTgt spid="29"/>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fade">
                                      <p:cBhvr>
                                        <p:cTn id="82" dur="500"/>
                                        <p:tgtEl>
                                          <p:spTgt spid="38"/>
                                        </p:tgtEl>
                                      </p:cBhvr>
                                    </p:animEffect>
                                  </p:childTnLst>
                                </p:cTn>
                              </p:par>
                              <p:par>
                                <p:cTn id="83" presetID="55" presetClass="entr" presetSubtype="0" fill="hold" grpId="0" nodeType="withEffect">
                                  <p:stCondLst>
                                    <p:cond delay="0"/>
                                  </p:stCondLst>
                                  <p:childTnLst>
                                    <p:set>
                                      <p:cBhvr>
                                        <p:cTn id="84" dur="1" fill="hold">
                                          <p:stCondLst>
                                            <p:cond delay="0"/>
                                          </p:stCondLst>
                                        </p:cTn>
                                        <p:tgtEl>
                                          <p:spTgt spid="30"/>
                                        </p:tgtEl>
                                        <p:attrNameLst>
                                          <p:attrName>style.visibility</p:attrName>
                                        </p:attrNameLst>
                                      </p:cBhvr>
                                      <p:to>
                                        <p:strVal val="visible"/>
                                      </p:to>
                                    </p:set>
                                    <p:anim calcmode="lin" valueType="num">
                                      <p:cBhvr>
                                        <p:cTn id="85" dur="500" fill="hold"/>
                                        <p:tgtEl>
                                          <p:spTgt spid="30"/>
                                        </p:tgtEl>
                                        <p:attrNameLst>
                                          <p:attrName>ppt_w</p:attrName>
                                        </p:attrNameLst>
                                      </p:cBhvr>
                                      <p:tavLst>
                                        <p:tav tm="0">
                                          <p:val>
                                            <p:strVal val="#ppt_w*0.70"/>
                                          </p:val>
                                        </p:tav>
                                        <p:tav tm="100000">
                                          <p:val>
                                            <p:strVal val="#ppt_w"/>
                                          </p:val>
                                        </p:tav>
                                      </p:tavLst>
                                    </p:anim>
                                    <p:anim calcmode="lin" valueType="num">
                                      <p:cBhvr>
                                        <p:cTn id="86" dur="500" fill="hold"/>
                                        <p:tgtEl>
                                          <p:spTgt spid="30"/>
                                        </p:tgtEl>
                                        <p:attrNameLst>
                                          <p:attrName>ppt_h</p:attrName>
                                        </p:attrNameLst>
                                      </p:cBhvr>
                                      <p:tavLst>
                                        <p:tav tm="0">
                                          <p:val>
                                            <p:strVal val="#ppt_h"/>
                                          </p:val>
                                        </p:tav>
                                        <p:tav tm="100000">
                                          <p:val>
                                            <p:strVal val="#ppt_h"/>
                                          </p:val>
                                        </p:tav>
                                      </p:tavLst>
                                    </p:anim>
                                    <p:animEffect transition="in" filter="fade">
                                      <p:cBhvr>
                                        <p:cTn id="87" dur="500"/>
                                        <p:tgtEl>
                                          <p:spTgt spid="30"/>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39"/>
                                        </p:tgtEl>
                                        <p:attrNameLst>
                                          <p:attrName>style.visibility</p:attrName>
                                        </p:attrNameLst>
                                      </p:cBhvr>
                                      <p:to>
                                        <p:strVal val="visible"/>
                                      </p:to>
                                    </p:set>
                                    <p:animEffect transition="in" filter="fade">
                                      <p:cBhvr>
                                        <p:cTn id="92" dur="500"/>
                                        <p:tgtEl>
                                          <p:spTgt spid="39"/>
                                        </p:tgtEl>
                                      </p:cBhvr>
                                    </p:animEffect>
                                  </p:childTnLst>
                                </p:cTn>
                              </p:par>
                              <p:par>
                                <p:cTn id="93" presetID="55" presetClass="entr" presetSubtype="0" fill="hold" grpId="0" nodeType="withEffect">
                                  <p:stCondLst>
                                    <p:cond delay="0"/>
                                  </p:stCondLst>
                                  <p:childTnLst>
                                    <p:set>
                                      <p:cBhvr>
                                        <p:cTn id="94" dur="1" fill="hold">
                                          <p:stCondLst>
                                            <p:cond delay="0"/>
                                          </p:stCondLst>
                                        </p:cTn>
                                        <p:tgtEl>
                                          <p:spTgt spid="31"/>
                                        </p:tgtEl>
                                        <p:attrNameLst>
                                          <p:attrName>style.visibility</p:attrName>
                                        </p:attrNameLst>
                                      </p:cBhvr>
                                      <p:to>
                                        <p:strVal val="visible"/>
                                      </p:to>
                                    </p:set>
                                    <p:anim calcmode="lin" valueType="num">
                                      <p:cBhvr>
                                        <p:cTn id="95" dur="500" fill="hold"/>
                                        <p:tgtEl>
                                          <p:spTgt spid="31"/>
                                        </p:tgtEl>
                                        <p:attrNameLst>
                                          <p:attrName>ppt_w</p:attrName>
                                        </p:attrNameLst>
                                      </p:cBhvr>
                                      <p:tavLst>
                                        <p:tav tm="0">
                                          <p:val>
                                            <p:strVal val="#ppt_w*0.70"/>
                                          </p:val>
                                        </p:tav>
                                        <p:tav tm="100000">
                                          <p:val>
                                            <p:strVal val="#ppt_w"/>
                                          </p:val>
                                        </p:tav>
                                      </p:tavLst>
                                    </p:anim>
                                    <p:anim calcmode="lin" valueType="num">
                                      <p:cBhvr>
                                        <p:cTn id="96" dur="500" fill="hold"/>
                                        <p:tgtEl>
                                          <p:spTgt spid="31"/>
                                        </p:tgtEl>
                                        <p:attrNameLst>
                                          <p:attrName>ppt_h</p:attrName>
                                        </p:attrNameLst>
                                      </p:cBhvr>
                                      <p:tavLst>
                                        <p:tav tm="0">
                                          <p:val>
                                            <p:strVal val="#ppt_h"/>
                                          </p:val>
                                        </p:tav>
                                        <p:tav tm="100000">
                                          <p:val>
                                            <p:strVal val="#ppt_h"/>
                                          </p:val>
                                        </p:tav>
                                      </p:tavLst>
                                    </p:anim>
                                    <p:animEffect transition="in" filter="fade">
                                      <p:cBhvr>
                                        <p:cTn id="97" dur="500"/>
                                        <p:tgtEl>
                                          <p:spTgt spid="31"/>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40"/>
                                        </p:tgtEl>
                                        <p:attrNameLst>
                                          <p:attrName>style.visibility</p:attrName>
                                        </p:attrNameLst>
                                      </p:cBhvr>
                                      <p:to>
                                        <p:strVal val="visible"/>
                                      </p:to>
                                    </p:set>
                                    <p:animEffect transition="in" filter="fade">
                                      <p:cBhvr>
                                        <p:cTn id="102" dur="500"/>
                                        <p:tgtEl>
                                          <p:spTgt spid="40"/>
                                        </p:tgtEl>
                                      </p:cBhvr>
                                    </p:animEffect>
                                  </p:childTnLst>
                                </p:cTn>
                              </p:par>
                              <p:par>
                                <p:cTn id="103" presetID="55" presetClass="entr" presetSubtype="0" fill="hold" grpId="0" nodeType="withEffect">
                                  <p:stCondLst>
                                    <p:cond delay="0"/>
                                  </p:stCondLst>
                                  <p:childTnLst>
                                    <p:set>
                                      <p:cBhvr>
                                        <p:cTn id="104" dur="1" fill="hold">
                                          <p:stCondLst>
                                            <p:cond delay="0"/>
                                          </p:stCondLst>
                                        </p:cTn>
                                        <p:tgtEl>
                                          <p:spTgt spid="32"/>
                                        </p:tgtEl>
                                        <p:attrNameLst>
                                          <p:attrName>style.visibility</p:attrName>
                                        </p:attrNameLst>
                                      </p:cBhvr>
                                      <p:to>
                                        <p:strVal val="visible"/>
                                      </p:to>
                                    </p:set>
                                    <p:anim calcmode="lin" valueType="num">
                                      <p:cBhvr>
                                        <p:cTn id="105" dur="500" fill="hold"/>
                                        <p:tgtEl>
                                          <p:spTgt spid="32"/>
                                        </p:tgtEl>
                                        <p:attrNameLst>
                                          <p:attrName>ppt_w</p:attrName>
                                        </p:attrNameLst>
                                      </p:cBhvr>
                                      <p:tavLst>
                                        <p:tav tm="0">
                                          <p:val>
                                            <p:strVal val="#ppt_w*0.70"/>
                                          </p:val>
                                        </p:tav>
                                        <p:tav tm="100000">
                                          <p:val>
                                            <p:strVal val="#ppt_w"/>
                                          </p:val>
                                        </p:tav>
                                      </p:tavLst>
                                    </p:anim>
                                    <p:anim calcmode="lin" valueType="num">
                                      <p:cBhvr>
                                        <p:cTn id="106" dur="500" fill="hold"/>
                                        <p:tgtEl>
                                          <p:spTgt spid="32"/>
                                        </p:tgtEl>
                                        <p:attrNameLst>
                                          <p:attrName>ppt_h</p:attrName>
                                        </p:attrNameLst>
                                      </p:cBhvr>
                                      <p:tavLst>
                                        <p:tav tm="0">
                                          <p:val>
                                            <p:strVal val="#ppt_h"/>
                                          </p:val>
                                        </p:tav>
                                        <p:tav tm="100000">
                                          <p:val>
                                            <p:strVal val="#ppt_h"/>
                                          </p:val>
                                        </p:tav>
                                      </p:tavLst>
                                    </p:anim>
                                    <p:animEffect transition="in" filter="fade">
                                      <p:cBhvr>
                                        <p:cTn id="107" dur="500"/>
                                        <p:tgtEl>
                                          <p:spTgt spid="32"/>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41"/>
                                        </p:tgtEl>
                                        <p:attrNameLst>
                                          <p:attrName>style.visibility</p:attrName>
                                        </p:attrNameLst>
                                      </p:cBhvr>
                                      <p:to>
                                        <p:strVal val="visible"/>
                                      </p:to>
                                    </p:set>
                                    <p:animEffect transition="in" filter="fade">
                                      <p:cBhvr>
                                        <p:cTn id="112" dur="500"/>
                                        <p:tgtEl>
                                          <p:spTgt spid="41"/>
                                        </p:tgtEl>
                                      </p:cBhvr>
                                    </p:animEffect>
                                  </p:childTnLst>
                                </p:cTn>
                              </p:par>
                              <p:par>
                                <p:cTn id="113" presetID="55" presetClass="entr" presetSubtype="0" fill="hold" grpId="0" nodeType="withEffect">
                                  <p:stCondLst>
                                    <p:cond delay="0"/>
                                  </p:stCondLst>
                                  <p:childTnLst>
                                    <p:set>
                                      <p:cBhvr>
                                        <p:cTn id="114" dur="1" fill="hold">
                                          <p:stCondLst>
                                            <p:cond delay="0"/>
                                          </p:stCondLst>
                                        </p:cTn>
                                        <p:tgtEl>
                                          <p:spTgt spid="33"/>
                                        </p:tgtEl>
                                        <p:attrNameLst>
                                          <p:attrName>style.visibility</p:attrName>
                                        </p:attrNameLst>
                                      </p:cBhvr>
                                      <p:to>
                                        <p:strVal val="visible"/>
                                      </p:to>
                                    </p:set>
                                    <p:anim calcmode="lin" valueType="num">
                                      <p:cBhvr>
                                        <p:cTn id="115" dur="500" fill="hold"/>
                                        <p:tgtEl>
                                          <p:spTgt spid="33"/>
                                        </p:tgtEl>
                                        <p:attrNameLst>
                                          <p:attrName>ppt_w</p:attrName>
                                        </p:attrNameLst>
                                      </p:cBhvr>
                                      <p:tavLst>
                                        <p:tav tm="0">
                                          <p:val>
                                            <p:strVal val="#ppt_w*0.70"/>
                                          </p:val>
                                        </p:tav>
                                        <p:tav tm="100000">
                                          <p:val>
                                            <p:strVal val="#ppt_w"/>
                                          </p:val>
                                        </p:tav>
                                      </p:tavLst>
                                    </p:anim>
                                    <p:anim calcmode="lin" valueType="num">
                                      <p:cBhvr>
                                        <p:cTn id="116" dur="500" fill="hold"/>
                                        <p:tgtEl>
                                          <p:spTgt spid="33"/>
                                        </p:tgtEl>
                                        <p:attrNameLst>
                                          <p:attrName>ppt_h</p:attrName>
                                        </p:attrNameLst>
                                      </p:cBhvr>
                                      <p:tavLst>
                                        <p:tav tm="0">
                                          <p:val>
                                            <p:strVal val="#ppt_h"/>
                                          </p:val>
                                        </p:tav>
                                        <p:tav tm="100000">
                                          <p:val>
                                            <p:strVal val="#ppt_h"/>
                                          </p:val>
                                        </p:tav>
                                      </p:tavLst>
                                    </p:anim>
                                    <p:animEffect transition="in" filter="fade">
                                      <p:cBhvr>
                                        <p:cTn id="11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4" grpId="0" animBg="1"/>
      <p:bldP spid="19" grpId="0" animBg="1"/>
      <p:bldP spid="22" grpId="0" animBg="1"/>
      <p:bldP spid="23" grpId="0" animBg="1"/>
      <p:bldP spid="27" grpId="0" animBg="1"/>
      <p:bldP spid="28" grpId="0"/>
      <p:bldP spid="29" grpId="0"/>
      <p:bldP spid="30" grpId="0"/>
      <p:bldP spid="31" grpId="0"/>
      <p:bldP spid="32" grpId="0"/>
      <p:bldP spid="3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Picture 60"/>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Flowchart: Alternate Process 1"/>
          <p:cNvSpPr/>
          <p:nvPr/>
        </p:nvSpPr>
        <p:spPr>
          <a:xfrm>
            <a:off x="8616537" y="461158"/>
            <a:ext cx="931223" cy="2514600"/>
          </a:xfrm>
          <a:prstGeom prst="flowChartAlternateProcess">
            <a:avLst/>
          </a:prstGeom>
          <a:solidFill>
            <a:schemeClr val="accent6">
              <a:lumMod val="40000"/>
              <a:lumOff val="60000"/>
            </a:schemeClr>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8821415" y="595073"/>
            <a:ext cx="640216" cy="2246769"/>
          </a:xfrm>
          <a:prstGeom prst="rect">
            <a:avLst/>
          </a:prstGeom>
          <a:noFill/>
        </p:spPr>
        <p:txBody>
          <a:bodyPr wrap="square" rtlCol="0">
            <a:spAutoFit/>
          </a:bodyPr>
          <a:lstStyle/>
          <a:p>
            <a:r>
              <a:rPr lang="en-US" sz="2800" dirty="0" smtClean="0">
                <a:solidFill>
                  <a:schemeClr val="accent6">
                    <a:lumMod val="50000"/>
                  </a:schemeClr>
                </a:solidFill>
              </a:rPr>
              <a:t>F1</a:t>
            </a:r>
          </a:p>
          <a:p>
            <a:r>
              <a:rPr lang="en-US" sz="2800" dirty="0" smtClean="0">
                <a:solidFill>
                  <a:schemeClr val="accent6">
                    <a:lumMod val="50000"/>
                  </a:schemeClr>
                </a:solidFill>
              </a:rPr>
              <a:t>F2</a:t>
            </a:r>
          </a:p>
          <a:p>
            <a:r>
              <a:rPr lang="en-US" sz="2800" dirty="0" smtClean="0">
                <a:solidFill>
                  <a:schemeClr val="accent6">
                    <a:lumMod val="50000"/>
                  </a:schemeClr>
                </a:solidFill>
              </a:rPr>
              <a:t>F3</a:t>
            </a:r>
          </a:p>
          <a:p>
            <a:r>
              <a:rPr lang="en-US" sz="2800" dirty="0" smtClean="0">
                <a:solidFill>
                  <a:schemeClr val="accent6">
                    <a:lumMod val="50000"/>
                  </a:schemeClr>
                </a:solidFill>
              </a:rPr>
              <a:t>F4</a:t>
            </a:r>
          </a:p>
          <a:p>
            <a:r>
              <a:rPr lang="en-US" sz="2800" dirty="0" smtClean="0">
                <a:solidFill>
                  <a:schemeClr val="accent6">
                    <a:lumMod val="50000"/>
                  </a:schemeClr>
                </a:solidFill>
              </a:rPr>
              <a:t>F5</a:t>
            </a:r>
            <a:endParaRPr lang="en-US" sz="2800" dirty="0">
              <a:solidFill>
                <a:schemeClr val="accent6">
                  <a:lumMod val="50000"/>
                </a:schemeClr>
              </a:solidFill>
            </a:endParaRPr>
          </a:p>
        </p:txBody>
      </p:sp>
      <p:cxnSp>
        <p:nvCxnSpPr>
          <p:cNvPr id="8" name="Straight Arrow Connector 7"/>
          <p:cNvCxnSpPr>
            <a:stCxn id="19" idx="3"/>
            <a:endCxn id="2" idx="1"/>
          </p:cNvCxnSpPr>
          <p:nvPr/>
        </p:nvCxnSpPr>
        <p:spPr>
          <a:xfrm>
            <a:off x="5617025" y="1015832"/>
            <a:ext cx="2999512" cy="702626"/>
          </a:xfrm>
          <a:prstGeom prst="straightConnector1">
            <a:avLst/>
          </a:prstGeom>
          <a:ln w="4445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25" idx="3"/>
            <a:endCxn id="2" idx="1"/>
          </p:cNvCxnSpPr>
          <p:nvPr/>
        </p:nvCxnSpPr>
        <p:spPr>
          <a:xfrm>
            <a:off x="5617026" y="1718457"/>
            <a:ext cx="2999511" cy="1"/>
          </a:xfrm>
          <a:prstGeom prst="straightConnector1">
            <a:avLst/>
          </a:prstGeom>
          <a:ln w="4445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26" idx="3"/>
            <a:endCxn id="2" idx="1"/>
          </p:cNvCxnSpPr>
          <p:nvPr/>
        </p:nvCxnSpPr>
        <p:spPr>
          <a:xfrm flipV="1">
            <a:off x="5617026" y="1718458"/>
            <a:ext cx="2999511" cy="702625"/>
          </a:xfrm>
          <a:prstGeom prst="straightConnector1">
            <a:avLst/>
          </a:prstGeom>
          <a:ln w="4445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2113804" y="731477"/>
            <a:ext cx="3503221" cy="568709"/>
          </a:xfrm>
          <a:prstGeom prst="roundRect">
            <a:avLst/>
          </a:prstGeom>
          <a:solidFill>
            <a:schemeClr val="accent1">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accent1">
                    <a:lumMod val="50000"/>
                  </a:schemeClr>
                </a:solidFill>
              </a:rPr>
              <a:t>Occupation</a:t>
            </a:r>
            <a:endParaRPr lang="en-IN" dirty="0">
              <a:solidFill>
                <a:schemeClr val="accent1">
                  <a:lumMod val="50000"/>
                </a:schemeClr>
              </a:solidFill>
            </a:endParaRPr>
          </a:p>
        </p:txBody>
      </p:sp>
      <p:sp>
        <p:nvSpPr>
          <p:cNvPr id="25" name="Rounded Rectangle 24"/>
          <p:cNvSpPr/>
          <p:nvPr/>
        </p:nvSpPr>
        <p:spPr>
          <a:xfrm>
            <a:off x="2113805" y="1434102"/>
            <a:ext cx="3503221" cy="568709"/>
          </a:xfrm>
          <a:prstGeom prst="roundRect">
            <a:avLst/>
          </a:prstGeom>
          <a:solidFill>
            <a:schemeClr val="accent1">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accent1">
                    <a:lumMod val="50000"/>
                  </a:schemeClr>
                </a:solidFill>
              </a:rPr>
              <a:t>Age</a:t>
            </a:r>
            <a:endParaRPr lang="en-IN" dirty="0">
              <a:solidFill>
                <a:schemeClr val="accent1">
                  <a:lumMod val="50000"/>
                </a:schemeClr>
              </a:solidFill>
            </a:endParaRPr>
          </a:p>
        </p:txBody>
      </p:sp>
      <p:sp>
        <p:nvSpPr>
          <p:cNvPr id="26" name="Rounded Rectangle 25"/>
          <p:cNvSpPr/>
          <p:nvPr/>
        </p:nvSpPr>
        <p:spPr>
          <a:xfrm>
            <a:off x="2113805" y="2136728"/>
            <a:ext cx="3503221" cy="568709"/>
          </a:xfrm>
          <a:prstGeom prst="roundRect">
            <a:avLst/>
          </a:prstGeom>
          <a:solidFill>
            <a:schemeClr val="accent1">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accent1">
                    <a:lumMod val="50000"/>
                  </a:schemeClr>
                </a:solidFill>
              </a:rPr>
              <a:t>Educational Level</a:t>
            </a:r>
            <a:endParaRPr lang="en-IN" sz="2800" dirty="0">
              <a:solidFill>
                <a:schemeClr val="accent1">
                  <a:lumMod val="50000"/>
                </a:schemeClr>
              </a:solidFill>
            </a:endParaRPr>
          </a:p>
        </p:txBody>
      </p:sp>
      <p:sp>
        <p:nvSpPr>
          <p:cNvPr id="33" name="Rounded Rectangle 32"/>
          <p:cNvSpPr/>
          <p:nvPr/>
        </p:nvSpPr>
        <p:spPr>
          <a:xfrm>
            <a:off x="579909" y="3522180"/>
            <a:ext cx="3503221" cy="568709"/>
          </a:xfrm>
          <a:prstGeom prst="roundRect">
            <a:avLst/>
          </a:prstGeom>
          <a:solidFill>
            <a:schemeClr val="accent1">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accent1">
                    <a:lumMod val="50000"/>
                  </a:schemeClr>
                </a:solidFill>
              </a:rPr>
              <a:t>Gender</a:t>
            </a:r>
            <a:endParaRPr lang="en-IN" dirty="0">
              <a:solidFill>
                <a:schemeClr val="accent1">
                  <a:lumMod val="50000"/>
                </a:schemeClr>
              </a:solidFill>
            </a:endParaRPr>
          </a:p>
        </p:txBody>
      </p:sp>
      <p:sp>
        <p:nvSpPr>
          <p:cNvPr id="34" name="Rounded Rectangle 33"/>
          <p:cNvSpPr/>
          <p:nvPr/>
        </p:nvSpPr>
        <p:spPr>
          <a:xfrm>
            <a:off x="4344386" y="3522180"/>
            <a:ext cx="3503221" cy="568709"/>
          </a:xfrm>
          <a:prstGeom prst="roundRect">
            <a:avLst/>
          </a:prstGeom>
          <a:solidFill>
            <a:schemeClr val="accent1">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accent1">
                    <a:lumMod val="50000"/>
                  </a:schemeClr>
                </a:solidFill>
              </a:rPr>
              <a:t>Housing Condition</a:t>
            </a:r>
            <a:endParaRPr lang="en-IN" dirty="0">
              <a:solidFill>
                <a:schemeClr val="accent1">
                  <a:lumMod val="50000"/>
                </a:schemeClr>
              </a:solidFill>
            </a:endParaRPr>
          </a:p>
        </p:txBody>
      </p:sp>
      <p:sp>
        <p:nvSpPr>
          <p:cNvPr id="35" name="Rounded Rectangle 34"/>
          <p:cNvSpPr/>
          <p:nvPr/>
        </p:nvSpPr>
        <p:spPr>
          <a:xfrm>
            <a:off x="8108863" y="3522180"/>
            <a:ext cx="3503221" cy="568709"/>
          </a:xfrm>
          <a:prstGeom prst="roundRect">
            <a:avLst/>
          </a:prstGeom>
          <a:solidFill>
            <a:schemeClr val="accent1">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accent1">
                    <a:lumMod val="50000"/>
                  </a:schemeClr>
                </a:solidFill>
              </a:rPr>
              <a:t>Income</a:t>
            </a:r>
            <a:endParaRPr lang="en-IN" dirty="0">
              <a:solidFill>
                <a:schemeClr val="accent1">
                  <a:lumMod val="50000"/>
                </a:schemeClr>
              </a:solidFill>
            </a:endParaRPr>
          </a:p>
        </p:txBody>
      </p:sp>
      <p:sp>
        <p:nvSpPr>
          <p:cNvPr id="38" name="Flowchart: Alternate Process 37"/>
          <p:cNvSpPr/>
          <p:nvPr/>
        </p:nvSpPr>
        <p:spPr>
          <a:xfrm>
            <a:off x="1865907" y="4742671"/>
            <a:ext cx="931223" cy="1430289"/>
          </a:xfrm>
          <a:prstGeom prst="flowChartAlternateProcess">
            <a:avLst/>
          </a:prstGeom>
          <a:solidFill>
            <a:schemeClr val="accent6">
              <a:lumMod val="40000"/>
              <a:lumOff val="60000"/>
            </a:schemeClr>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2058910" y="4787965"/>
            <a:ext cx="640216" cy="1384995"/>
          </a:xfrm>
          <a:prstGeom prst="rect">
            <a:avLst/>
          </a:prstGeom>
          <a:noFill/>
        </p:spPr>
        <p:txBody>
          <a:bodyPr wrap="square" rtlCol="0">
            <a:spAutoFit/>
          </a:bodyPr>
          <a:lstStyle/>
          <a:p>
            <a:r>
              <a:rPr lang="en-US" sz="2800" dirty="0" smtClean="0">
                <a:solidFill>
                  <a:schemeClr val="accent6">
                    <a:lumMod val="50000"/>
                  </a:schemeClr>
                </a:solidFill>
              </a:rPr>
              <a:t>F3</a:t>
            </a:r>
          </a:p>
          <a:p>
            <a:r>
              <a:rPr lang="en-US" sz="2800" dirty="0" smtClean="0">
                <a:solidFill>
                  <a:schemeClr val="accent6">
                    <a:lumMod val="50000"/>
                  </a:schemeClr>
                </a:solidFill>
              </a:rPr>
              <a:t>F4</a:t>
            </a:r>
          </a:p>
          <a:p>
            <a:r>
              <a:rPr lang="en-US" sz="2800" dirty="0" smtClean="0">
                <a:solidFill>
                  <a:schemeClr val="accent6">
                    <a:lumMod val="50000"/>
                  </a:schemeClr>
                </a:solidFill>
              </a:rPr>
              <a:t>F5</a:t>
            </a:r>
          </a:p>
        </p:txBody>
      </p:sp>
      <p:sp>
        <p:nvSpPr>
          <p:cNvPr id="43" name="Flowchart: Alternate Process 42"/>
          <p:cNvSpPr/>
          <p:nvPr/>
        </p:nvSpPr>
        <p:spPr>
          <a:xfrm>
            <a:off x="5630384" y="4742671"/>
            <a:ext cx="931223" cy="954107"/>
          </a:xfrm>
          <a:prstGeom prst="flowChartAlternateProcess">
            <a:avLst/>
          </a:prstGeom>
          <a:solidFill>
            <a:schemeClr val="accent6">
              <a:lumMod val="40000"/>
              <a:lumOff val="60000"/>
            </a:schemeClr>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5823387" y="4742671"/>
            <a:ext cx="640216" cy="954107"/>
          </a:xfrm>
          <a:prstGeom prst="rect">
            <a:avLst/>
          </a:prstGeom>
          <a:noFill/>
        </p:spPr>
        <p:txBody>
          <a:bodyPr wrap="square" rtlCol="0">
            <a:spAutoFit/>
          </a:bodyPr>
          <a:lstStyle/>
          <a:p>
            <a:r>
              <a:rPr lang="en-US" sz="2800" dirty="0" smtClean="0">
                <a:solidFill>
                  <a:schemeClr val="accent6">
                    <a:lumMod val="50000"/>
                  </a:schemeClr>
                </a:solidFill>
              </a:rPr>
              <a:t>F2</a:t>
            </a:r>
          </a:p>
          <a:p>
            <a:r>
              <a:rPr lang="en-US" sz="2800" dirty="0" smtClean="0">
                <a:solidFill>
                  <a:schemeClr val="accent6">
                    <a:lumMod val="50000"/>
                  </a:schemeClr>
                </a:solidFill>
              </a:rPr>
              <a:t>F5</a:t>
            </a:r>
          </a:p>
        </p:txBody>
      </p:sp>
      <p:sp>
        <p:nvSpPr>
          <p:cNvPr id="45" name="Flowchart: Alternate Process 44"/>
          <p:cNvSpPr/>
          <p:nvPr/>
        </p:nvSpPr>
        <p:spPr>
          <a:xfrm>
            <a:off x="9402256" y="4742670"/>
            <a:ext cx="931223" cy="1798585"/>
          </a:xfrm>
          <a:prstGeom prst="flowChartAlternateProcess">
            <a:avLst/>
          </a:prstGeom>
          <a:solidFill>
            <a:schemeClr val="accent6">
              <a:lumMod val="40000"/>
              <a:lumOff val="60000"/>
            </a:schemeClr>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9595260" y="4741337"/>
            <a:ext cx="640216" cy="1815882"/>
          </a:xfrm>
          <a:prstGeom prst="rect">
            <a:avLst/>
          </a:prstGeom>
          <a:noFill/>
        </p:spPr>
        <p:txBody>
          <a:bodyPr wrap="square" rtlCol="0">
            <a:spAutoFit/>
          </a:bodyPr>
          <a:lstStyle/>
          <a:p>
            <a:r>
              <a:rPr lang="en-US" sz="2800" dirty="0" smtClean="0">
                <a:solidFill>
                  <a:schemeClr val="accent6">
                    <a:lumMod val="50000"/>
                  </a:schemeClr>
                </a:solidFill>
              </a:rPr>
              <a:t>F2</a:t>
            </a:r>
          </a:p>
          <a:p>
            <a:r>
              <a:rPr lang="en-US" sz="2800" dirty="0" smtClean="0">
                <a:solidFill>
                  <a:schemeClr val="accent6">
                    <a:lumMod val="50000"/>
                  </a:schemeClr>
                </a:solidFill>
              </a:rPr>
              <a:t>F3</a:t>
            </a:r>
          </a:p>
          <a:p>
            <a:r>
              <a:rPr lang="en-US" sz="2800" dirty="0" smtClean="0">
                <a:solidFill>
                  <a:schemeClr val="accent6">
                    <a:lumMod val="50000"/>
                  </a:schemeClr>
                </a:solidFill>
              </a:rPr>
              <a:t>F4</a:t>
            </a:r>
          </a:p>
          <a:p>
            <a:r>
              <a:rPr lang="en-US" sz="2800" dirty="0" smtClean="0">
                <a:solidFill>
                  <a:schemeClr val="accent6">
                    <a:lumMod val="50000"/>
                  </a:schemeClr>
                </a:solidFill>
              </a:rPr>
              <a:t>F5</a:t>
            </a:r>
          </a:p>
        </p:txBody>
      </p:sp>
      <p:cxnSp>
        <p:nvCxnSpPr>
          <p:cNvPr id="47" name="Straight Arrow Connector 46"/>
          <p:cNvCxnSpPr>
            <a:stCxn id="33" idx="2"/>
            <a:endCxn id="38" idx="0"/>
          </p:cNvCxnSpPr>
          <p:nvPr/>
        </p:nvCxnSpPr>
        <p:spPr>
          <a:xfrm flipH="1">
            <a:off x="2331519" y="4090889"/>
            <a:ext cx="1" cy="651782"/>
          </a:xfrm>
          <a:prstGeom prst="straightConnector1">
            <a:avLst/>
          </a:prstGeom>
          <a:ln w="4445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34" idx="2"/>
            <a:endCxn id="43" idx="0"/>
          </p:cNvCxnSpPr>
          <p:nvPr/>
        </p:nvCxnSpPr>
        <p:spPr>
          <a:xfrm flipH="1">
            <a:off x="6095996" y="4090889"/>
            <a:ext cx="1" cy="651782"/>
          </a:xfrm>
          <a:prstGeom prst="straightConnector1">
            <a:avLst/>
          </a:prstGeom>
          <a:ln w="4445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2"/>
            <a:endCxn id="45" idx="0"/>
          </p:cNvCxnSpPr>
          <p:nvPr/>
        </p:nvCxnSpPr>
        <p:spPr>
          <a:xfrm>
            <a:off x="9860474" y="4090889"/>
            <a:ext cx="7394" cy="651781"/>
          </a:xfrm>
          <a:prstGeom prst="straightConnector1">
            <a:avLst/>
          </a:prstGeom>
          <a:ln w="4445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34072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900" decel="100000" fill="hold"/>
                                        <p:tgtEl>
                                          <p:spTgt spid="3"/>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par>
                                <p:cTn id="22" presetID="9"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dissolv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dissolve">
                                      <p:cBhvr>
                                        <p:cTn id="29" dur="500"/>
                                        <p:tgtEl>
                                          <p:spTgt spid="25"/>
                                        </p:tgtEl>
                                      </p:cBhvr>
                                    </p:animEffect>
                                  </p:childTnLst>
                                </p:cTn>
                              </p:par>
                              <p:par>
                                <p:cTn id="30" presetID="9"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dissolv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dissolve">
                                      <p:cBhvr>
                                        <p:cTn id="37" dur="500"/>
                                        <p:tgtEl>
                                          <p:spTgt spid="26"/>
                                        </p:tgtEl>
                                      </p:cBhvr>
                                    </p:animEffect>
                                  </p:childTnLst>
                                </p:cTn>
                              </p:par>
                              <p:par>
                                <p:cTn id="38" presetID="9" presetClass="entr" presetSubtype="0"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500"/>
                                        <p:tgtEl>
                                          <p:spTgt spid="33"/>
                                        </p:tgtEl>
                                      </p:cBhvr>
                                    </p:animEffect>
                                    <p:anim calcmode="lin" valueType="num">
                                      <p:cBhvr>
                                        <p:cTn id="46" dur="500" fill="hold"/>
                                        <p:tgtEl>
                                          <p:spTgt spid="33"/>
                                        </p:tgtEl>
                                        <p:attrNameLst>
                                          <p:attrName>ppt_x</p:attrName>
                                        </p:attrNameLst>
                                      </p:cBhvr>
                                      <p:tavLst>
                                        <p:tav tm="0">
                                          <p:val>
                                            <p:strVal val="#ppt_x"/>
                                          </p:val>
                                        </p:tav>
                                        <p:tav tm="100000">
                                          <p:val>
                                            <p:strVal val="#ppt_x"/>
                                          </p:val>
                                        </p:tav>
                                      </p:tavLst>
                                    </p:anim>
                                    <p:anim calcmode="lin" valueType="num">
                                      <p:cBhvr>
                                        <p:cTn id="47" dur="5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nodeType="clickEffect">
                                  <p:stCondLst>
                                    <p:cond delay="0"/>
                                  </p:stCondLst>
                                  <p:childTnLst>
                                    <p:set>
                                      <p:cBhvr>
                                        <p:cTn id="51" dur="1" fill="hold">
                                          <p:stCondLst>
                                            <p:cond delay="0"/>
                                          </p:stCondLst>
                                        </p:cTn>
                                        <p:tgtEl>
                                          <p:spTgt spid="47"/>
                                        </p:tgtEl>
                                        <p:attrNameLst>
                                          <p:attrName>style.visibility</p:attrName>
                                        </p:attrNameLst>
                                      </p:cBhvr>
                                      <p:to>
                                        <p:strVal val="visible"/>
                                      </p:to>
                                    </p:set>
                                    <p:anim calcmode="lin" valueType="num">
                                      <p:cBhvr>
                                        <p:cTn id="52" dur="200" fill="hold"/>
                                        <p:tgtEl>
                                          <p:spTgt spid="47"/>
                                        </p:tgtEl>
                                        <p:attrNameLst>
                                          <p:attrName>ppt_w</p:attrName>
                                        </p:attrNameLst>
                                      </p:cBhvr>
                                      <p:tavLst>
                                        <p:tav tm="0">
                                          <p:val>
                                            <p:fltVal val="0"/>
                                          </p:val>
                                        </p:tav>
                                        <p:tav tm="100000">
                                          <p:val>
                                            <p:strVal val="#ppt_w"/>
                                          </p:val>
                                        </p:tav>
                                      </p:tavLst>
                                    </p:anim>
                                    <p:anim calcmode="lin" valueType="num">
                                      <p:cBhvr>
                                        <p:cTn id="53" dur="200" fill="hold"/>
                                        <p:tgtEl>
                                          <p:spTgt spid="47"/>
                                        </p:tgtEl>
                                        <p:attrNameLst>
                                          <p:attrName>ppt_h</p:attrName>
                                        </p:attrNameLst>
                                      </p:cBhvr>
                                      <p:tavLst>
                                        <p:tav tm="0">
                                          <p:val>
                                            <p:fltVal val="0"/>
                                          </p:val>
                                        </p:tav>
                                        <p:tav tm="100000">
                                          <p:val>
                                            <p:strVal val="#ppt_h"/>
                                          </p:val>
                                        </p:tav>
                                      </p:tavLst>
                                    </p:anim>
                                    <p:animEffect transition="in" filter="fade">
                                      <p:cBhvr>
                                        <p:cTn id="54" dur="200"/>
                                        <p:tgtEl>
                                          <p:spTgt spid="47"/>
                                        </p:tgtEl>
                                      </p:cBhvr>
                                    </p:animEffect>
                                  </p:childTnLst>
                                </p:cTn>
                              </p:par>
                              <p:par>
                                <p:cTn id="55" presetID="37" presetClass="entr" presetSubtype="0"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500"/>
                                        <p:tgtEl>
                                          <p:spTgt spid="39"/>
                                        </p:tgtEl>
                                      </p:cBhvr>
                                    </p:animEffect>
                                    <p:anim calcmode="lin" valueType="num">
                                      <p:cBhvr>
                                        <p:cTn id="58" dur="500" fill="hold"/>
                                        <p:tgtEl>
                                          <p:spTgt spid="39"/>
                                        </p:tgtEl>
                                        <p:attrNameLst>
                                          <p:attrName>ppt_x</p:attrName>
                                        </p:attrNameLst>
                                      </p:cBhvr>
                                      <p:tavLst>
                                        <p:tav tm="0">
                                          <p:val>
                                            <p:strVal val="#ppt_x"/>
                                          </p:val>
                                        </p:tav>
                                        <p:tav tm="100000">
                                          <p:val>
                                            <p:strVal val="#ppt_x"/>
                                          </p:val>
                                        </p:tav>
                                      </p:tavLst>
                                    </p:anim>
                                    <p:anim calcmode="lin" valueType="num">
                                      <p:cBhvr>
                                        <p:cTn id="59" dur="450" decel="100000" fill="hold"/>
                                        <p:tgtEl>
                                          <p:spTgt spid="39"/>
                                        </p:tgtEl>
                                        <p:attrNameLst>
                                          <p:attrName>ppt_y</p:attrName>
                                        </p:attrNameLst>
                                      </p:cBhvr>
                                      <p:tavLst>
                                        <p:tav tm="0">
                                          <p:val>
                                            <p:strVal val="#ppt_y+1"/>
                                          </p:val>
                                        </p:tav>
                                        <p:tav tm="100000">
                                          <p:val>
                                            <p:strVal val="#ppt_y-.03"/>
                                          </p:val>
                                        </p:tav>
                                      </p:tavLst>
                                    </p:anim>
                                    <p:anim calcmode="lin" valueType="num">
                                      <p:cBhvr>
                                        <p:cTn id="60" dur="50" accel="100000" fill="hold">
                                          <p:stCondLst>
                                            <p:cond delay="450"/>
                                          </p:stCondLst>
                                        </p:cTn>
                                        <p:tgtEl>
                                          <p:spTgt spid="39"/>
                                        </p:tgtEl>
                                        <p:attrNameLst>
                                          <p:attrName>ppt_y</p:attrName>
                                        </p:attrNameLst>
                                      </p:cBhvr>
                                      <p:tavLst>
                                        <p:tav tm="0">
                                          <p:val>
                                            <p:strVal val="#ppt_y-.03"/>
                                          </p:val>
                                        </p:tav>
                                        <p:tav tm="100000">
                                          <p:val>
                                            <p:strVal val="#ppt_y"/>
                                          </p:val>
                                        </p:tav>
                                      </p:tavLst>
                                    </p:anim>
                                  </p:childTnLst>
                                </p:cTn>
                              </p:par>
                              <p:par>
                                <p:cTn id="61" presetID="37"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anim calcmode="lin" valueType="num">
                                      <p:cBhvr>
                                        <p:cTn id="64" dur="500" fill="hold"/>
                                        <p:tgtEl>
                                          <p:spTgt spid="38"/>
                                        </p:tgtEl>
                                        <p:attrNameLst>
                                          <p:attrName>ppt_x</p:attrName>
                                        </p:attrNameLst>
                                      </p:cBhvr>
                                      <p:tavLst>
                                        <p:tav tm="0">
                                          <p:val>
                                            <p:strVal val="#ppt_x"/>
                                          </p:val>
                                        </p:tav>
                                        <p:tav tm="100000">
                                          <p:val>
                                            <p:strVal val="#ppt_x"/>
                                          </p:val>
                                        </p:tav>
                                      </p:tavLst>
                                    </p:anim>
                                    <p:anim calcmode="lin" valueType="num">
                                      <p:cBhvr>
                                        <p:cTn id="65" dur="450" decel="100000" fill="hold"/>
                                        <p:tgtEl>
                                          <p:spTgt spid="38"/>
                                        </p:tgtEl>
                                        <p:attrNameLst>
                                          <p:attrName>ppt_y</p:attrName>
                                        </p:attrNameLst>
                                      </p:cBhvr>
                                      <p:tavLst>
                                        <p:tav tm="0">
                                          <p:val>
                                            <p:strVal val="#ppt_y+1"/>
                                          </p:val>
                                        </p:tav>
                                        <p:tav tm="100000">
                                          <p:val>
                                            <p:strVal val="#ppt_y-.03"/>
                                          </p:val>
                                        </p:tav>
                                      </p:tavLst>
                                    </p:anim>
                                    <p:anim calcmode="lin" valueType="num">
                                      <p:cBhvr>
                                        <p:cTn id="66" dur="50" accel="100000" fill="hold">
                                          <p:stCondLst>
                                            <p:cond delay="45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34"/>
                                        </p:tgtEl>
                                        <p:attrNameLst>
                                          <p:attrName>style.visibility</p:attrName>
                                        </p:attrNameLst>
                                      </p:cBhvr>
                                      <p:to>
                                        <p:strVal val="visible"/>
                                      </p:to>
                                    </p:set>
                                    <p:animEffect transition="in" filter="fade">
                                      <p:cBhvr>
                                        <p:cTn id="71" dur="500"/>
                                        <p:tgtEl>
                                          <p:spTgt spid="34"/>
                                        </p:tgtEl>
                                      </p:cBhvr>
                                    </p:animEffect>
                                    <p:anim calcmode="lin" valueType="num">
                                      <p:cBhvr>
                                        <p:cTn id="72" dur="500" fill="hold"/>
                                        <p:tgtEl>
                                          <p:spTgt spid="34"/>
                                        </p:tgtEl>
                                        <p:attrNameLst>
                                          <p:attrName>ppt_x</p:attrName>
                                        </p:attrNameLst>
                                      </p:cBhvr>
                                      <p:tavLst>
                                        <p:tav tm="0">
                                          <p:val>
                                            <p:strVal val="#ppt_x"/>
                                          </p:val>
                                        </p:tav>
                                        <p:tav tm="100000">
                                          <p:val>
                                            <p:strVal val="#ppt_x"/>
                                          </p:val>
                                        </p:tav>
                                      </p:tavLst>
                                    </p:anim>
                                    <p:anim calcmode="lin" valueType="num">
                                      <p:cBhvr>
                                        <p:cTn id="73" dur="5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3" presetClass="entr" presetSubtype="16" fill="hold" nodeType="clickEffect">
                                  <p:stCondLst>
                                    <p:cond delay="0"/>
                                  </p:stCondLst>
                                  <p:childTnLst>
                                    <p:set>
                                      <p:cBhvr>
                                        <p:cTn id="77" dur="1" fill="hold">
                                          <p:stCondLst>
                                            <p:cond delay="0"/>
                                          </p:stCondLst>
                                        </p:cTn>
                                        <p:tgtEl>
                                          <p:spTgt spid="50"/>
                                        </p:tgtEl>
                                        <p:attrNameLst>
                                          <p:attrName>style.visibility</p:attrName>
                                        </p:attrNameLst>
                                      </p:cBhvr>
                                      <p:to>
                                        <p:strVal val="visible"/>
                                      </p:to>
                                    </p:set>
                                    <p:anim calcmode="lin" valueType="num">
                                      <p:cBhvr>
                                        <p:cTn id="78" dur="200" fill="hold"/>
                                        <p:tgtEl>
                                          <p:spTgt spid="50"/>
                                        </p:tgtEl>
                                        <p:attrNameLst>
                                          <p:attrName>ppt_w</p:attrName>
                                        </p:attrNameLst>
                                      </p:cBhvr>
                                      <p:tavLst>
                                        <p:tav tm="0">
                                          <p:val>
                                            <p:fltVal val="0"/>
                                          </p:val>
                                        </p:tav>
                                        <p:tav tm="100000">
                                          <p:val>
                                            <p:strVal val="#ppt_w"/>
                                          </p:val>
                                        </p:tav>
                                      </p:tavLst>
                                    </p:anim>
                                    <p:anim calcmode="lin" valueType="num">
                                      <p:cBhvr>
                                        <p:cTn id="79" dur="200" fill="hold"/>
                                        <p:tgtEl>
                                          <p:spTgt spid="50"/>
                                        </p:tgtEl>
                                        <p:attrNameLst>
                                          <p:attrName>ppt_h</p:attrName>
                                        </p:attrNameLst>
                                      </p:cBhvr>
                                      <p:tavLst>
                                        <p:tav tm="0">
                                          <p:val>
                                            <p:fltVal val="0"/>
                                          </p:val>
                                        </p:tav>
                                        <p:tav tm="100000">
                                          <p:val>
                                            <p:strVal val="#ppt_h"/>
                                          </p:val>
                                        </p:tav>
                                      </p:tavLst>
                                    </p:anim>
                                  </p:childTnLst>
                                </p:cTn>
                              </p:par>
                              <p:par>
                                <p:cTn id="80" presetID="37" presetClass="entr" presetSubtype="0" fill="hold" grpId="0" nodeType="withEffect">
                                  <p:stCondLst>
                                    <p:cond delay="0"/>
                                  </p:stCondLst>
                                  <p:childTnLst>
                                    <p:set>
                                      <p:cBhvr>
                                        <p:cTn id="81" dur="1" fill="hold">
                                          <p:stCondLst>
                                            <p:cond delay="0"/>
                                          </p:stCondLst>
                                        </p:cTn>
                                        <p:tgtEl>
                                          <p:spTgt spid="43"/>
                                        </p:tgtEl>
                                        <p:attrNameLst>
                                          <p:attrName>style.visibility</p:attrName>
                                        </p:attrNameLst>
                                      </p:cBhvr>
                                      <p:to>
                                        <p:strVal val="visible"/>
                                      </p:to>
                                    </p:set>
                                    <p:animEffect transition="in" filter="fade">
                                      <p:cBhvr>
                                        <p:cTn id="82" dur="500"/>
                                        <p:tgtEl>
                                          <p:spTgt spid="43"/>
                                        </p:tgtEl>
                                      </p:cBhvr>
                                    </p:animEffect>
                                    <p:anim calcmode="lin" valueType="num">
                                      <p:cBhvr>
                                        <p:cTn id="83" dur="500" fill="hold"/>
                                        <p:tgtEl>
                                          <p:spTgt spid="43"/>
                                        </p:tgtEl>
                                        <p:attrNameLst>
                                          <p:attrName>ppt_x</p:attrName>
                                        </p:attrNameLst>
                                      </p:cBhvr>
                                      <p:tavLst>
                                        <p:tav tm="0">
                                          <p:val>
                                            <p:strVal val="#ppt_x"/>
                                          </p:val>
                                        </p:tav>
                                        <p:tav tm="100000">
                                          <p:val>
                                            <p:strVal val="#ppt_x"/>
                                          </p:val>
                                        </p:tav>
                                      </p:tavLst>
                                    </p:anim>
                                    <p:anim calcmode="lin" valueType="num">
                                      <p:cBhvr>
                                        <p:cTn id="84" dur="450" decel="100000" fill="hold"/>
                                        <p:tgtEl>
                                          <p:spTgt spid="43"/>
                                        </p:tgtEl>
                                        <p:attrNameLst>
                                          <p:attrName>ppt_y</p:attrName>
                                        </p:attrNameLst>
                                      </p:cBhvr>
                                      <p:tavLst>
                                        <p:tav tm="0">
                                          <p:val>
                                            <p:strVal val="#ppt_y+1"/>
                                          </p:val>
                                        </p:tav>
                                        <p:tav tm="100000">
                                          <p:val>
                                            <p:strVal val="#ppt_y-.03"/>
                                          </p:val>
                                        </p:tav>
                                      </p:tavLst>
                                    </p:anim>
                                    <p:anim calcmode="lin" valueType="num">
                                      <p:cBhvr>
                                        <p:cTn id="85" dur="50" accel="100000" fill="hold">
                                          <p:stCondLst>
                                            <p:cond delay="450"/>
                                          </p:stCondLst>
                                        </p:cTn>
                                        <p:tgtEl>
                                          <p:spTgt spid="43"/>
                                        </p:tgtEl>
                                        <p:attrNameLst>
                                          <p:attrName>ppt_y</p:attrName>
                                        </p:attrNameLst>
                                      </p:cBhvr>
                                      <p:tavLst>
                                        <p:tav tm="0">
                                          <p:val>
                                            <p:strVal val="#ppt_y-.03"/>
                                          </p:val>
                                        </p:tav>
                                        <p:tav tm="100000">
                                          <p:val>
                                            <p:strVal val="#ppt_y"/>
                                          </p:val>
                                        </p:tav>
                                      </p:tavLst>
                                    </p:anim>
                                  </p:childTnLst>
                                </p:cTn>
                              </p:par>
                              <p:par>
                                <p:cTn id="86" presetID="37" presetClass="entr" presetSubtype="0" fill="hold" grpId="0" nodeType="withEffect">
                                  <p:stCondLst>
                                    <p:cond delay="0"/>
                                  </p:stCondLst>
                                  <p:childTnLst>
                                    <p:set>
                                      <p:cBhvr>
                                        <p:cTn id="87" dur="1" fill="hold">
                                          <p:stCondLst>
                                            <p:cond delay="0"/>
                                          </p:stCondLst>
                                        </p:cTn>
                                        <p:tgtEl>
                                          <p:spTgt spid="44"/>
                                        </p:tgtEl>
                                        <p:attrNameLst>
                                          <p:attrName>style.visibility</p:attrName>
                                        </p:attrNameLst>
                                      </p:cBhvr>
                                      <p:to>
                                        <p:strVal val="visible"/>
                                      </p:to>
                                    </p:set>
                                    <p:animEffect transition="in" filter="fade">
                                      <p:cBhvr>
                                        <p:cTn id="88" dur="500"/>
                                        <p:tgtEl>
                                          <p:spTgt spid="44"/>
                                        </p:tgtEl>
                                      </p:cBhvr>
                                    </p:animEffect>
                                    <p:anim calcmode="lin" valueType="num">
                                      <p:cBhvr>
                                        <p:cTn id="89" dur="500" fill="hold"/>
                                        <p:tgtEl>
                                          <p:spTgt spid="44"/>
                                        </p:tgtEl>
                                        <p:attrNameLst>
                                          <p:attrName>ppt_x</p:attrName>
                                        </p:attrNameLst>
                                      </p:cBhvr>
                                      <p:tavLst>
                                        <p:tav tm="0">
                                          <p:val>
                                            <p:strVal val="#ppt_x"/>
                                          </p:val>
                                        </p:tav>
                                        <p:tav tm="100000">
                                          <p:val>
                                            <p:strVal val="#ppt_x"/>
                                          </p:val>
                                        </p:tav>
                                      </p:tavLst>
                                    </p:anim>
                                    <p:anim calcmode="lin" valueType="num">
                                      <p:cBhvr>
                                        <p:cTn id="90" dur="450" decel="100000" fill="hold"/>
                                        <p:tgtEl>
                                          <p:spTgt spid="44"/>
                                        </p:tgtEl>
                                        <p:attrNameLst>
                                          <p:attrName>ppt_y</p:attrName>
                                        </p:attrNameLst>
                                      </p:cBhvr>
                                      <p:tavLst>
                                        <p:tav tm="0">
                                          <p:val>
                                            <p:strVal val="#ppt_y+1"/>
                                          </p:val>
                                        </p:tav>
                                        <p:tav tm="100000">
                                          <p:val>
                                            <p:strVal val="#ppt_y-.03"/>
                                          </p:val>
                                        </p:tav>
                                      </p:tavLst>
                                    </p:anim>
                                    <p:anim calcmode="lin" valueType="num">
                                      <p:cBhvr>
                                        <p:cTn id="91" dur="50" accel="100000" fill="hold">
                                          <p:stCondLst>
                                            <p:cond delay="450"/>
                                          </p:stCondLst>
                                        </p:cTn>
                                        <p:tgtEl>
                                          <p:spTgt spid="44"/>
                                        </p:tgtEl>
                                        <p:attrNameLst>
                                          <p:attrName>ppt_y</p:attrName>
                                        </p:attrNameLst>
                                      </p:cBhvr>
                                      <p:tavLst>
                                        <p:tav tm="0">
                                          <p:val>
                                            <p:strVal val="#ppt_y-.03"/>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grpId="0" nodeType="click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fade">
                                      <p:cBhvr>
                                        <p:cTn id="96" dur="500"/>
                                        <p:tgtEl>
                                          <p:spTgt spid="35"/>
                                        </p:tgtEl>
                                      </p:cBhvr>
                                    </p:animEffect>
                                    <p:anim calcmode="lin" valueType="num">
                                      <p:cBhvr>
                                        <p:cTn id="97" dur="500" fill="hold"/>
                                        <p:tgtEl>
                                          <p:spTgt spid="35"/>
                                        </p:tgtEl>
                                        <p:attrNameLst>
                                          <p:attrName>ppt_x</p:attrName>
                                        </p:attrNameLst>
                                      </p:cBhvr>
                                      <p:tavLst>
                                        <p:tav tm="0">
                                          <p:val>
                                            <p:strVal val="#ppt_x"/>
                                          </p:val>
                                        </p:tav>
                                        <p:tav tm="100000">
                                          <p:val>
                                            <p:strVal val="#ppt_x"/>
                                          </p:val>
                                        </p:tav>
                                      </p:tavLst>
                                    </p:anim>
                                    <p:anim calcmode="lin" valueType="num">
                                      <p:cBhvr>
                                        <p:cTn id="98" dur="5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3" presetClass="entr" presetSubtype="16" fill="hold" nodeType="clickEffect">
                                  <p:stCondLst>
                                    <p:cond delay="0"/>
                                  </p:stCondLst>
                                  <p:childTnLst>
                                    <p:set>
                                      <p:cBhvr>
                                        <p:cTn id="102" dur="1" fill="hold">
                                          <p:stCondLst>
                                            <p:cond delay="0"/>
                                          </p:stCondLst>
                                        </p:cTn>
                                        <p:tgtEl>
                                          <p:spTgt spid="51"/>
                                        </p:tgtEl>
                                        <p:attrNameLst>
                                          <p:attrName>style.visibility</p:attrName>
                                        </p:attrNameLst>
                                      </p:cBhvr>
                                      <p:to>
                                        <p:strVal val="visible"/>
                                      </p:to>
                                    </p:set>
                                    <p:anim calcmode="lin" valueType="num">
                                      <p:cBhvr>
                                        <p:cTn id="103" dur="200" fill="hold"/>
                                        <p:tgtEl>
                                          <p:spTgt spid="51"/>
                                        </p:tgtEl>
                                        <p:attrNameLst>
                                          <p:attrName>ppt_w</p:attrName>
                                        </p:attrNameLst>
                                      </p:cBhvr>
                                      <p:tavLst>
                                        <p:tav tm="0">
                                          <p:val>
                                            <p:fltVal val="0"/>
                                          </p:val>
                                        </p:tav>
                                        <p:tav tm="100000">
                                          <p:val>
                                            <p:strVal val="#ppt_w"/>
                                          </p:val>
                                        </p:tav>
                                      </p:tavLst>
                                    </p:anim>
                                    <p:anim calcmode="lin" valueType="num">
                                      <p:cBhvr>
                                        <p:cTn id="104" dur="200" fill="hold"/>
                                        <p:tgtEl>
                                          <p:spTgt spid="51"/>
                                        </p:tgtEl>
                                        <p:attrNameLst>
                                          <p:attrName>ppt_h</p:attrName>
                                        </p:attrNameLst>
                                      </p:cBhvr>
                                      <p:tavLst>
                                        <p:tav tm="0">
                                          <p:val>
                                            <p:fltVal val="0"/>
                                          </p:val>
                                        </p:tav>
                                        <p:tav tm="100000">
                                          <p:val>
                                            <p:strVal val="#ppt_h"/>
                                          </p:val>
                                        </p:tav>
                                      </p:tavLst>
                                    </p:anim>
                                  </p:childTnLst>
                                </p:cTn>
                              </p:par>
                              <p:par>
                                <p:cTn id="105" presetID="37" presetClass="entr" presetSubtype="0" fill="hold" grpId="0" nodeType="withEffect">
                                  <p:stCondLst>
                                    <p:cond delay="0"/>
                                  </p:stCondLst>
                                  <p:childTnLst>
                                    <p:set>
                                      <p:cBhvr>
                                        <p:cTn id="106" dur="1" fill="hold">
                                          <p:stCondLst>
                                            <p:cond delay="0"/>
                                          </p:stCondLst>
                                        </p:cTn>
                                        <p:tgtEl>
                                          <p:spTgt spid="45"/>
                                        </p:tgtEl>
                                        <p:attrNameLst>
                                          <p:attrName>style.visibility</p:attrName>
                                        </p:attrNameLst>
                                      </p:cBhvr>
                                      <p:to>
                                        <p:strVal val="visible"/>
                                      </p:to>
                                    </p:set>
                                    <p:animEffect transition="in" filter="fade">
                                      <p:cBhvr>
                                        <p:cTn id="107" dur="500"/>
                                        <p:tgtEl>
                                          <p:spTgt spid="45"/>
                                        </p:tgtEl>
                                      </p:cBhvr>
                                    </p:animEffect>
                                    <p:anim calcmode="lin" valueType="num">
                                      <p:cBhvr>
                                        <p:cTn id="108" dur="500" fill="hold"/>
                                        <p:tgtEl>
                                          <p:spTgt spid="45"/>
                                        </p:tgtEl>
                                        <p:attrNameLst>
                                          <p:attrName>ppt_x</p:attrName>
                                        </p:attrNameLst>
                                      </p:cBhvr>
                                      <p:tavLst>
                                        <p:tav tm="0">
                                          <p:val>
                                            <p:strVal val="#ppt_x"/>
                                          </p:val>
                                        </p:tav>
                                        <p:tav tm="100000">
                                          <p:val>
                                            <p:strVal val="#ppt_x"/>
                                          </p:val>
                                        </p:tav>
                                      </p:tavLst>
                                    </p:anim>
                                    <p:anim calcmode="lin" valueType="num">
                                      <p:cBhvr>
                                        <p:cTn id="109" dur="450" decel="100000" fill="hold"/>
                                        <p:tgtEl>
                                          <p:spTgt spid="45"/>
                                        </p:tgtEl>
                                        <p:attrNameLst>
                                          <p:attrName>ppt_y</p:attrName>
                                        </p:attrNameLst>
                                      </p:cBhvr>
                                      <p:tavLst>
                                        <p:tav tm="0">
                                          <p:val>
                                            <p:strVal val="#ppt_y+1"/>
                                          </p:val>
                                        </p:tav>
                                        <p:tav tm="100000">
                                          <p:val>
                                            <p:strVal val="#ppt_y-.03"/>
                                          </p:val>
                                        </p:tav>
                                      </p:tavLst>
                                    </p:anim>
                                    <p:anim calcmode="lin" valueType="num">
                                      <p:cBhvr>
                                        <p:cTn id="110" dur="50" accel="100000" fill="hold">
                                          <p:stCondLst>
                                            <p:cond delay="450"/>
                                          </p:stCondLst>
                                        </p:cTn>
                                        <p:tgtEl>
                                          <p:spTgt spid="45"/>
                                        </p:tgtEl>
                                        <p:attrNameLst>
                                          <p:attrName>ppt_y</p:attrName>
                                        </p:attrNameLst>
                                      </p:cBhvr>
                                      <p:tavLst>
                                        <p:tav tm="0">
                                          <p:val>
                                            <p:strVal val="#ppt_y-.03"/>
                                          </p:val>
                                        </p:tav>
                                        <p:tav tm="100000">
                                          <p:val>
                                            <p:strVal val="#ppt_y"/>
                                          </p:val>
                                        </p:tav>
                                      </p:tavLst>
                                    </p:anim>
                                  </p:childTnLst>
                                </p:cTn>
                              </p:par>
                              <p:par>
                                <p:cTn id="111" presetID="37" presetClass="entr" presetSubtype="0" fill="hold" grpId="0" nodeType="withEffect">
                                  <p:stCondLst>
                                    <p:cond delay="0"/>
                                  </p:stCondLst>
                                  <p:childTnLst>
                                    <p:set>
                                      <p:cBhvr>
                                        <p:cTn id="112" dur="1" fill="hold">
                                          <p:stCondLst>
                                            <p:cond delay="0"/>
                                          </p:stCondLst>
                                        </p:cTn>
                                        <p:tgtEl>
                                          <p:spTgt spid="46"/>
                                        </p:tgtEl>
                                        <p:attrNameLst>
                                          <p:attrName>style.visibility</p:attrName>
                                        </p:attrNameLst>
                                      </p:cBhvr>
                                      <p:to>
                                        <p:strVal val="visible"/>
                                      </p:to>
                                    </p:set>
                                    <p:animEffect transition="in" filter="fade">
                                      <p:cBhvr>
                                        <p:cTn id="113" dur="500"/>
                                        <p:tgtEl>
                                          <p:spTgt spid="46"/>
                                        </p:tgtEl>
                                      </p:cBhvr>
                                    </p:animEffect>
                                    <p:anim calcmode="lin" valueType="num">
                                      <p:cBhvr>
                                        <p:cTn id="114" dur="500" fill="hold"/>
                                        <p:tgtEl>
                                          <p:spTgt spid="46"/>
                                        </p:tgtEl>
                                        <p:attrNameLst>
                                          <p:attrName>ppt_x</p:attrName>
                                        </p:attrNameLst>
                                      </p:cBhvr>
                                      <p:tavLst>
                                        <p:tav tm="0">
                                          <p:val>
                                            <p:strVal val="#ppt_x"/>
                                          </p:val>
                                        </p:tav>
                                        <p:tav tm="100000">
                                          <p:val>
                                            <p:strVal val="#ppt_x"/>
                                          </p:val>
                                        </p:tav>
                                      </p:tavLst>
                                    </p:anim>
                                    <p:anim calcmode="lin" valueType="num">
                                      <p:cBhvr>
                                        <p:cTn id="115" dur="450" decel="100000" fill="hold"/>
                                        <p:tgtEl>
                                          <p:spTgt spid="46"/>
                                        </p:tgtEl>
                                        <p:attrNameLst>
                                          <p:attrName>ppt_y</p:attrName>
                                        </p:attrNameLst>
                                      </p:cBhvr>
                                      <p:tavLst>
                                        <p:tav tm="0">
                                          <p:val>
                                            <p:strVal val="#ppt_y+1"/>
                                          </p:val>
                                        </p:tav>
                                        <p:tav tm="100000">
                                          <p:val>
                                            <p:strVal val="#ppt_y-.03"/>
                                          </p:val>
                                        </p:tav>
                                      </p:tavLst>
                                    </p:anim>
                                    <p:anim calcmode="lin" valueType="num">
                                      <p:cBhvr>
                                        <p:cTn id="116" dur="50" accel="100000" fill="hold">
                                          <p:stCondLst>
                                            <p:cond delay="450"/>
                                          </p:stCondLst>
                                        </p:cTn>
                                        <p:tgtEl>
                                          <p:spTgt spid="4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9" grpId="0" animBg="1"/>
      <p:bldP spid="25" grpId="0" animBg="1"/>
      <p:bldP spid="26" grpId="0" animBg="1"/>
      <p:bldP spid="33" grpId="0" animBg="1"/>
      <p:bldP spid="34" grpId="0" animBg="1"/>
      <p:bldP spid="35" grpId="0" animBg="1"/>
      <p:bldP spid="38" grpId="0" animBg="1"/>
      <p:bldP spid="39" grpId="0"/>
      <p:bldP spid="43" grpId="0" animBg="1"/>
      <p:bldP spid="44" grpId="0"/>
      <p:bldP spid="45" grpId="0" animBg="1"/>
      <p:bldP spid="46"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282956" y="836984"/>
            <a:ext cx="2013361" cy="68225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2146" y="2615005"/>
            <a:ext cx="4876800" cy="48768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978" y="722114"/>
            <a:ext cx="2219709" cy="911991"/>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94362" y="830643"/>
            <a:ext cx="688594" cy="688594"/>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4249" y="749779"/>
            <a:ext cx="2911736" cy="884326"/>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12974" y="3024689"/>
            <a:ext cx="2473011" cy="780481"/>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5978" y="2685203"/>
            <a:ext cx="1459454" cy="1459454"/>
          </a:xfrm>
          <a:prstGeom prst="rect">
            <a:avLst/>
          </a:prstGeom>
        </p:spPr>
      </p:pic>
    </p:spTree>
    <p:extLst>
      <p:ext uri="{BB962C8B-B14F-4D97-AF65-F5344CB8AC3E}">
        <p14:creationId xmlns:p14="http://schemas.microsoft.com/office/powerpoint/2010/main" val="3629277815"/>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anim calcmode="lin" valueType="num">
                                      <p:cBhvr>
                                        <p:cTn id="8" dur="700" fill="hold"/>
                                        <p:tgtEl>
                                          <p:spTgt spid="4"/>
                                        </p:tgtEl>
                                        <p:attrNameLst>
                                          <p:attrName>ppt_x</p:attrName>
                                        </p:attrNameLst>
                                      </p:cBhvr>
                                      <p:tavLst>
                                        <p:tav tm="0">
                                          <p:val>
                                            <p:strVal val="#ppt_x"/>
                                          </p:val>
                                        </p:tav>
                                        <p:tav tm="100000">
                                          <p:val>
                                            <p:strVal val="#ppt_x"/>
                                          </p:val>
                                        </p:tav>
                                      </p:tavLst>
                                    </p:anim>
                                    <p:anim calcmode="lin" valueType="num">
                                      <p:cBhvr>
                                        <p:cTn id="9" dur="7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48588" y="719091"/>
            <a:ext cx="5582297" cy="584775"/>
          </a:xfrm>
          <a:prstGeom prst="rect">
            <a:avLst/>
          </a:prstGeom>
          <a:noFill/>
        </p:spPr>
        <p:txBody>
          <a:bodyPr wrap="none" rtlCol="0">
            <a:spAutoFit/>
          </a:bodyPr>
          <a:lstStyle/>
          <a:p>
            <a:r>
              <a:rPr lang="en-US" sz="3200" dirty="0" smtClean="0">
                <a:solidFill>
                  <a:srgbClr val="002060"/>
                </a:solidFill>
                <a:latin typeface="Times New Roman" panose="02020603050405020304" pitchFamily="18" charset="0"/>
                <a:cs typeface="Times New Roman" panose="02020603050405020304" pitchFamily="18" charset="0"/>
              </a:rPr>
              <a:t>OUR HEARTY THANKS TO…</a:t>
            </a:r>
            <a:endParaRPr lang="en-IN" sz="3200" dirty="0">
              <a:solidFill>
                <a:srgbClr val="00206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0182" y="4445000"/>
            <a:ext cx="6184900" cy="2413000"/>
          </a:xfrm>
          <a:prstGeom prst="rect">
            <a:avLst/>
          </a:prstGeom>
        </p:spPr>
      </p:pic>
      <p:sp>
        <p:nvSpPr>
          <p:cNvPr id="6" name="TextBox 5"/>
          <p:cNvSpPr txBox="1"/>
          <p:nvPr/>
        </p:nvSpPr>
        <p:spPr>
          <a:xfrm>
            <a:off x="2150651" y="1802399"/>
            <a:ext cx="8778172" cy="1791260"/>
          </a:xfrm>
          <a:prstGeom prst="rect">
            <a:avLst/>
          </a:prstGeom>
          <a:noFill/>
        </p:spPr>
        <p:txBody>
          <a:bodyPr wrap="none" rtlCol="0">
            <a:spAutoFit/>
          </a:bodyPr>
          <a:lstStyle/>
          <a:p>
            <a:pPr marL="342900" lvl="0" indent="-342900">
              <a:spcBef>
                <a:spcPct val="20000"/>
              </a:spcBef>
              <a:buFont typeface="Arial" pitchFamily="34" charset="0"/>
              <a:buChar char="•"/>
            </a:pPr>
            <a:r>
              <a:rPr lang="en-US" sz="2400" dirty="0" smtClean="0">
                <a:solidFill>
                  <a:prstClr val="black"/>
                </a:solidFill>
              </a:rPr>
              <a:t>Project </a:t>
            </a:r>
            <a:r>
              <a:rPr lang="en-US" sz="2400" dirty="0">
                <a:solidFill>
                  <a:prstClr val="black"/>
                </a:solidFill>
              </a:rPr>
              <a:t>M</a:t>
            </a:r>
            <a:r>
              <a:rPr lang="en-US" sz="2400" dirty="0" smtClean="0">
                <a:solidFill>
                  <a:prstClr val="black"/>
                </a:solidFill>
              </a:rPr>
              <a:t>entor </a:t>
            </a:r>
            <a:r>
              <a:rPr lang="en-US" sz="2400" b="1" dirty="0" smtClean="0">
                <a:solidFill>
                  <a:prstClr val="black"/>
                </a:solidFill>
              </a:rPr>
              <a:t>Prof. Anil </a:t>
            </a:r>
            <a:r>
              <a:rPr lang="en-US" sz="2400" b="1" dirty="0" err="1" smtClean="0">
                <a:solidFill>
                  <a:prstClr val="black"/>
                </a:solidFill>
              </a:rPr>
              <a:t>Arekar</a:t>
            </a:r>
            <a:endParaRPr lang="en-US" sz="2400" dirty="0" smtClean="0">
              <a:solidFill>
                <a:prstClr val="black"/>
              </a:solidFill>
            </a:endParaRPr>
          </a:p>
          <a:p>
            <a:pPr marL="342900" lvl="0" indent="-342900">
              <a:spcBef>
                <a:spcPct val="20000"/>
              </a:spcBef>
              <a:buFont typeface="Arial" pitchFamily="34" charset="0"/>
              <a:buChar char="•"/>
            </a:pPr>
            <a:r>
              <a:rPr lang="en-US" sz="2400" dirty="0" smtClean="0">
                <a:solidFill>
                  <a:prstClr val="black"/>
                </a:solidFill>
              </a:rPr>
              <a:t>Special Thanks to </a:t>
            </a:r>
            <a:r>
              <a:rPr lang="en-US" sz="2400" b="1" dirty="0" smtClean="0">
                <a:solidFill>
                  <a:prstClr val="black"/>
                </a:solidFill>
              </a:rPr>
              <a:t>Dr. Santosh P. </a:t>
            </a:r>
            <a:r>
              <a:rPr lang="en-US" sz="2400" b="1" dirty="0" err="1" smtClean="0">
                <a:solidFill>
                  <a:prstClr val="black"/>
                </a:solidFill>
              </a:rPr>
              <a:t>Gite</a:t>
            </a:r>
            <a:r>
              <a:rPr lang="en-US" sz="2400" dirty="0">
                <a:solidFill>
                  <a:prstClr val="black"/>
                </a:solidFill>
              </a:rPr>
              <a:t>	</a:t>
            </a:r>
            <a:r>
              <a:rPr lang="en-US" sz="2400" b="1" dirty="0">
                <a:solidFill>
                  <a:prstClr val="black"/>
                </a:solidFill>
              </a:rPr>
              <a:t> </a:t>
            </a:r>
          </a:p>
          <a:p>
            <a:pPr marL="342900" lvl="0" indent="-342900">
              <a:spcBef>
                <a:spcPct val="20000"/>
              </a:spcBef>
              <a:buFont typeface="Arial" pitchFamily="34" charset="0"/>
              <a:buChar char="•"/>
            </a:pPr>
            <a:r>
              <a:rPr lang="en-US" sz="2400" dirty="0">
                <a:solidFill>
                  <a:prstClr val="black"/>
                </a:solidFill>
              </a:rPr>
              <a:t>All P</a:t>
            </a:r>
            <a:r>
              <a:rPr lang="en-US" sz="2400" dirty="0" smtClean="0">
                <a:solidFill>
                  <a:prstClr val="black"/>
                </a:solidFill>
              </a:rPr>
              <a:t>rofessors </a:t>
            </a:r>
            <a:r>
              <a:rPr lang="en-US" sz="2400" dirty="0">
                <a:solidFill>
                  <a:prstClr val="black"/>
                </a:solidFill>
              </a:rPr>
              <a:t>of Statistics </a:t>
            </a:r>
            <a:r>
              <a:rPr lang="en-US" sz="2400" dirty="0" smtClean="0">
                <a:solidFill>
                  <a:prstClr val="black"/>
                </a:solidFill>
              </a:rPr>
              <a:t>Department </a:t>
            </a:r>
            <a:r>
              <a:rPr lang="en-US" sz="2400" dirty="0">
                <a:solidFill>
                  <a:prstClr val="black"/>
                </a:solidFill>
              </a:rPr>
              <a:t>for their valuable </a:t>
            </a:r>
            <a:r>
              <a:rPr lang="en-US" sz="2400" dirty="0" smtClean="0">
                <a:solidFill>
                  <a:prstClr val="black"/>
                </a:solidFill>
              </a:rPr>
              <a:t>guidance</a:t>
            </a:r>
            <a:endParaRPr lang="en-US" sz="2400" dirty="0">
              <a:solidFill>
                <a:prstClr val="black"/>
              </a:solidFill>
            </a:endParaRPr>
          </a:p>
          <a:p>
            <a:pPr marL="342900" lvl="0" indent="-342900">
              <a:spcBef>
                <a:spcPct val="20000"/>
              </a:spcBef>
              <a:buFont typeface="Arial" pitchFamily="34" charset="0"/>
              <a:buChar char="•"/>
            </a:pPr>
            <a:r>
              <a:rPr lang="en-US" sz="2400" dirty="0">
                <a:solidFill>
                  <a:prstClr val="black"/>
                </a:solidFill>
              </a:rPr>
              <a:t>Entire non-teaching staff for their </a:t>
            </a:r>
            <a:r>
              <a:rPr lang="en-US" sz="2400" dirty="0" smtClean="0">
                <a:solidFill>
                  <a:prstClr val="black"/>
                </a:solidFill>
              </a:rPr>
              <a:t>help</a:t>
            </a:r>
            <a:endParaRPr lang="en-IN" sz="2400" dirty="0">
              <a:solidFill>
                <a:prstClr val="black"/>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432" y="3689604"/>
            <a:ext cx="10058400" cy="3168396"/>
          </a:xfrm>
          <a:prstGeom prst="rect">
            <a:avLst/>
          </a:prstGeom>
        </p:spPr>
      </p:pic>
    </p:spTree>
    <p:extLst>
      <p:ext uri="{BB962C8B-B14F-4D97-AF65-F5344CB8AC3E}">
        <p14:creationId xmlns:p14="http://schemas.microsoft.com/office/powerpoint/2010/main" val="3620608670"/>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anim calcmode="lin" valueType="num">
                                      <p:cBhvr>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6">
                                            <p:txEl>
                                              <p:pRg st="0" end="0"/>
                                            </p:txEl>
                                          </p:spTgt>
                                        </p:tgtEl>
                                        <p:attrNameLst>
                                          <p:attrName>ppt_y</p:attrName>
                                        </p:attrNameLst>
                                      </p:cBhvr>
                                      <p:tavLst>
                                        <p:tav tm="0">
                                          <p:val>
                                            <p:strVal val="#ppt_y+.1"/>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1" end="1"/>
                                            </p:txEl>
                                          </p:spTgt>
                                        </p:tgtEl>
                                        <p:attrNameLst>
                                          <p:attrName>style.visibility</p:attrName>
                                        </p:attrNameLst>
                                      </p:cBhvr>
                                      <p:to>
                                        <p:strVal val="visible"/>
                                      </p:to>
                                    </p:set>
                                    <p:animEffect transition="in" filter="fade">
                                      <p:cBhvr>
                                        <p:cTn id="28" dur="1000"/>
                                        <p:tgtEl>
                                          <p:spTgt spid="6">
                                            <p:txEl>
                                              <p:pRg st="1" end="1"/>
                                            </p:txEl>
                                          </p:spTgt>
                                        </p:tgtEl>
                                      </p:cBhvr>
                                    </p:animEffect>
                                    <p:anim calcmode="lin" valueType="num">
                                      <p:cBhvr>
                                        <p:cTn id="29"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1" end="1"/>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6">
                                            <p:txEl>
                                              <p:pRg st="2" end="2"/>
                                            </p:txEl>
                                          </p:spTgt>
                                        </p:tgtEl>
                                        <p:attrNameLst>
                                          <p:attrName>style.visibility</p:attrName>
                                        </p:attrNameLst>
                                      </p:cBhvr>
                                      <p:to>
                                        <p:strVal val="visible"/>
                                      </p:to>
                                    </p:set>
                                    <p:animEffect transition="in" filter="fade">
                                      <p:cBhvr>
                                        <p:cTn id="33" dur="1000"/>
                                        <p:tgtEl>
                                          <p:spTgt spid="6">
                                            <p:txEl>
                                              <p:pRg st="2" end="2"/>
                                            </p:txEl>
                                          </p:spTgt>
                                        </p:tgtEl>
                                      </p:cBhvr>
                                    </p:animEffect>
                                    <p:anim calcmode="lin" valueType="num">
                                      <p:cBhvr>
                                        <p:cTn id="34"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6">
                                            <p:txEl>
                                              <p:pRg st="2" end="2"/>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6">
                                            <p:txEl>
                                              <p:pRg st="3" end="3"/>
                                            </p:txEl>
                                          </p:spTgt>
                                        </p:tgtEl>
                                        <p:attrNameLst>
                                          <p:attrName>style.visibility</p:attrName>
                                        </p:attrNameLst>
                                      </p:cBhvr>
                                      <p:to>
                                        <p:strVal val="visible"/>
                                      </p:to>
                                    </p:set>
                                    <p:animEffect transition="in" filter="fade">
                                      <p:cBhvr>
                                        <p:cTn id="38" dur="1000"/>
                                        <p:tgtEl>
                                          <p:spTgt spid="6">
                                            <p:txEl>
                                              <p:pRg st="3" end="3"/>
                                            </p:txEl>
                                          </p:spTgt>
                                        </p:tgtEl>
                                      </p:cBhvr>
                                    </p:animEffect>
                                    <p:anim calcmode="lin" valueType="num">
                                      <p:cBhvr>
                                        <p:cTn id="39"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6">
                                            <p:txEl>
                                              <p:pRg st="3" end="3"/>
                                            </p:txEl>
                                          </p:spTgt>
                                        </p:tgtEl>
                                        <p:attrNameLst>
                                          <p:attrName>ppt_y</p:attrName>
                                        </p:attrNameLst>
                                      </p:cBhvr>
                                      <p:tavLst>
                                        <p:tav tm="0">
                                          <p:val>
                                            <p:strVal val="#ppt_y+.1"/>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ppt_x"/>
                                          </p:val>
                                        </p:tav>
                                        <p:tav tm="100000">
                                          <p:val>
                                            <p:strVal val="#ppt_x"/>
                                          </p:val>
                                        </p:tav>
                                      </p:tavLst>
                                    </p:anim>
                                    <p:anim calcmode="lin" valueType="num">
                                      <p:cBhvr additive="base">
                                        <p:cTn id="4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9976" y="3697458"/>
            <a:ext cx="4730063" cy="316054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600" y="755112"/>
            <a:ext cx="3543300" cy="2724150"/>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ackgroundRemoval t="0" b="100000" l="1000" r="100000">
                        <a14:foregroundMark x1="20667" y1="38482" x2="20667" y2="38482"/>
                        <a14:foregroundMark x1="61000" y1="53659" x2="61000" y2="53659"/>
                        <a14:foregroundMark x1="69000" y1="66938" x2="69000" y2="66938"/>
                        <a14:foregroundMark x1="64667" y1="78320" x2="64667" y2="78320"/>
                        <a14:foregroundMark x1="60667" y1="81843" x2="60667" y2="81843"/>
                        <a14:foregroundMark x1="61667" y1="63957" x2="61667" y2="63957"/>
                        <a14:foregroundMark x1="56333" y1="61518" x2="56333" y2="61518"/>
                        <a14:foregroundMark x1="58667" y1="49864" x2="58667" y2="49864"/>
                        <a14:foregroundMark x1="65000" y1="44986" x2="65000" y2="44986"/>
                        <a14:foregroundMark x1="71000" y1="76152" x2="71000" y2="76152"/>
                        <a14:foregroundMark x1="68667" y1="74255" x2="68667" y2="74255"/>
                        <a14:foregroundMark x1="69333" y1="84011" x2="69333" y2="84011"/>
                        <a14:foregroundMark x1="90000" y1="26558" x2="90000" y2="26558"/>
                        <a14:foregroundMark x1="88333" y1="44986" x2="88333" y2="44986"/>
                        <a14:foregroundMark x1="89333" y1="37127" x2="89333" y2="37127"/>
                        <a14:foregroundMark x1="90667" y1="53117" x2="90667" y2="53117"/>
                        <a14:foregroundMark x1="87667" y1="62060" x2="87667" y2="62060"/>
                        <a14:foregroundMark x1="85667" y1="10840" x2="85667" y2="10840"/>
                        <a14:foregroundMark x1="37667" y1="3794" x2="40000" y2="4065"/>
                        <a14:foregroundMark x1="43333" y1="16802" x2="43333" y2="16802"/>
                        <a14:foregroundMark x1="37333" y1="20325" x2="37333" y2="20325"/>
                        <a14:foregroundMark x1="15333" y1="20867" x2="15333" y2="20867"/>
                        <a14:foregroundMark x1="70000" y1="81030" x2="70000" y2="81030"/>
                        <a14:foregroundMark x1="70667" y1="88618" x2="70667" y2="88618"/>
                        <a14:foregroundMark x1="67333" y1="91328" x2="67333" y2="91328"/>
                        <a14:foregroundMark x1="68333" y1="87805" x2="68333" y2="87805"/>
                        <a14:foregroundMark x1="89667" y1="65041" x2="89667" y2="65041"/>
                        <a14:foregroundMark x1="88333" y1="58537" x2="88333" y2="58537"/>
                        <a14:foregroundMark x1="90667" y1="32791" x2="90667" y2="32791"/>
                        <a14:foregroundMark x1="21000" y1="54472" x2="21000" y2="54472"/>
                        <a14:foregroundMark x1="19333" y1="71003" x2="19333" y2="71003"/>
                        <a14:foregroundMark x1="20333" y1="75610" x2="20333" y2="75610"/>
                        <a14:foregroundMark x1="20333" y1="63957" x2="20333" y2="63957"/>
                        <a14:foregroundMark x1="20333" y1="58537" x2="20333" y2="58537"/>
                        <a14:foregroundMark x1="19000" y1="51220" x2="19000" y2="51220"/>
                        <a14:foregroundMark x1="44333" y1="58537" x2="44333" y2="58537"/>
                        <a14:foregroundMark x1="44333" y1="60434" x2="44333" y2="60434"/>
                        <a14:foregroundMark x1="43333" y1="58266" x2="43333" y2="58266"/>
                        <a14:foregroundMark x1="37333" y1="57182" x2="37333" y2="57182"/>
                        <a14:foregroundMark x1="88000" y1="47696" x2="88000" y2="47696"/>
                      </a14:backgroundRemoval>
                    </a14:imgEffect>
                  </a14:imgLayer>
                </a14:imgProps>
              </a:ext>
              <a:ext uri="{28A0092B-C50C-407E-A947-70E740481C1C}">
                <a14:useLocalDpi xmlns:a14="http://schemas.microsoft.com/office/drawing/2010/main" val="0"/>
              </a:ext>
            </a:extLst>
          </a:blip>
          <a:stretch>
            <a:fillRect/>
          </a:stretch>
        </p:blipFill>
        <p:spPr>
          <a:xfrm>
            <a:off x="663959" y="1090023"/>
            <a:ext cx="3279941" cy="4034328"/>
          </a:xfrm>
          <a:prstGeom prst="rect">
            <a:avLst/>
          </a:prstGeom>
        </p:spPr>
      </p:pic>
      <p:sp>
        <p:nvSpPr>
          <p:cNvPr id="5" name="TextBox 4"/>
          <p:cNvSpPr txBox="1"/>
          <p:nvPr/>
        </p:nvSpPr>
        <p:spPr>
          <a:xfrm>
            <a:off x="4458688" y="1308219"/>
            <a:ext cx="3292633" cy="2862322"/>
          </a:xfrm>
          <a:prstGeom prst="rect">
            <a:avLst/>
          </a:prstGeom>
          <a:noFill/>
        </p:spPr>
        <p:txBody>
          <a:bodyPr wrap="none" rtlCol="0">
            <a:spAutoFit/>
          </a:bodyPr>
          <a:lstStyle/>
          <a:p>
            <a:pPr algn="ctr">
              <a:lnSpc>
                <a:spcPct val="200000"/>
              </a:lnSpc>
            </a:pPr>
            <a:r>
              <a:rPr lang="en-US" dirty="0" smtClean="0">
                <a:latin typeface="Times New Roman" panose="02020603050405020304" pitchFamily="18" charset="0"/>
                <a:cs typeface="Times New Roman" panose="02020603050405020304" pitchFamily="18" charset="0"/>
              </a:rPr>
              <a:t>PRIYA KALWAR</a:t>
            </a:r>
          </a:p>
          <a:p>
            <a:pPr>
              <a:lnSpc>
                <a:spcPct val="200000"/>
              </a:lnSpc>
            </a:pPr>
            <a:r>
              <a:rPr lang="en-US" dirty="0" smtClean="0">
                <a:latin typeface="Times New Roman" panose="02020603050405020304" pitchFamily="18" charset="0"/>
                <a:cs typeface="Times New Roman" panose="02020603050405020304" pitchFamily="18" charset="0"/>
              </a:rPr>
              <a:t>SHANTIKRISHNA  PANICKER</a:t>
            </a:r>
          </a:p>
          <a:p>
            <a:pPr algn="ctr">
              <a:lnSpc>
                <a:spcPct val="200000"/>
              </a:lnSpc>
            </a:pPr>
            <a:r>
              <a:rPr lang="en-US" dirty="0" smtClean="0">
                <a:latin typeface="Times New Roman" panose="02020603050405020304" pitchFamily="18" charset="0"/>
                <a:cs typeface="Times New Roman" panose="02020603050405020304" pitchFamily="18" charset="0"/>
              </a:rPr>
              <a:t>SALIM SHAIKH</a:t>
            </a:r>
          </a:p>
          <a:p>
            <a:pPr algn="ctr">
              <a:lnSpc>
                <a:spcPct val="200000"/>
              </a:lnSpc>
            </a:pPr>
            <a:r>
              <a:rPr lang="en-US" dirty="0" smtClean="0">
                <a:latin typeface="Times New Roman" panose="02020603050405020304" pitchFamily="18" charset="0"/>
                <a:cs typeface="Times New Roman" panose="02020603050405020304" pitchFamily="18" charset="0"/>
              </a:rPr>
              <a:t>ANKITA SAMEL</a:t>
            </a:r>
          </a:p>
          <a:p>
            <a:pPr algn="ctr">
              <a:lnSpc>
                <a:spcPct val="200000"/>
              </a:lnSpc>
            </a:pPr>
            <a:r>
              <a:rPr lang="en-US" dirty="0" smtClean="0">
                <a:latin typeface="Times New Roman" panose="02020603050405020304" pitchFamily="18" charset="0"/>
                <a:cs typeface="Times New Roman" panose="02020603050405020304" pitchFamily="18" charset="0"/>
              </a:rPr>
              <a:t>NITHYA ESAKI</a:t>
            </a:r>
            <a:endParaRPr lang="en-US" dirty="0">
              <a:latin typeface="Times New Roman" panose="02020603050405020304" pitchFamily="18" charset="0"/>
              <a:cs typeface="Times New Roman" panose="02020603050405020304" pitchFamily="18" charset="0"/>
            </a:endParaRPr>
          </a:p>
        </p:txBody>
      </p:sp>
      <p:sp>
        <p:nvSpPr>
          <p:cNvPr id="6" name="TextBox 5"/>
          <p:cNvSpPr txBox="1"/>
          <p:nvPr/>
        </p:nvSpPr>
        <p:spPr>
          <a:xfrm>
            <a:off x="4432817" y="443692"/>
            <a:ext cx="3344377" cy="646331"/>
          </a:xfrm>
          <a:prstGeom prst="rect">
            <a:avLst/>
          </a:prstGeom>
          <a:noFill/>
        </p:spPr>
        <p:txBody>
          <a:bodyPr wrap="none" rtlCol="0">
            <a:spAutoFit/>
          </a:bodyPr>
          <a:lstStyle/>
          <a:p>
            <a:r>
              <a:rPr lang="en-US" sz="3600" u="sng" dirty="0" smtClean="0">
                <a:solidFill>
                  <a:schemeClr val="accent1">
                    <a:lumMod val="50000"/>
                  </a:schemeClr>
                </a:solidFill>
              </a:rPr>
              <a:t>TEAM MEMBERS</a:t>
            </a:r>
            <a:endParaRPr lang="en-IN" sz="3600" u="sng" dirty="0">
              <a:solidFill>
                <a:schemeClr val="accent1">
                  <a:lumMod val="50000"/>
                </a:schemeClr>
              </a:solidFill>
            </a:endParaRPr>
          </a:p>
        </p:txBody>
      </p:sp>
      <p:pic>
        <p:nvPicPr>
          <p:cNvPr id="8" name="Picture 7"/>
          <p:cNvPicPr>
            <a:picLocks noChangeAspect="1"/>
          </p:cNvPicPr>
          <p:nvPr/>
        </p:nvPicPr>
        <p:blipFill>
          <a:blip r:embed="rId6">
            <a:extLst>
              <a:ext uri="{BEBA8EAE-BF5A-486C-A8C5-ECC9F3942E4B}">
                <a14:imgProps xmlns:a14="http://schemas.microsoft.com/office/drawing/2010/main">
                  <a14:imgLayer r:embed="rId5">
                    <a14:imgEffect>
                      <a14:backgroundRemoval t="0" b="100000" l="1000" r="100000">
                        <a14:foregroundMark x1="20667" y1="38482" x2="20667" y2="38482"/>
                        <a14:foregroundMark x1="61000" y1="53659" x2="61000" y2="53659"/>
                        <a14:foregroundMark x1="69000" y1="66938" x2="69000" y2="66938"/>
                        <a14:foregroundMark x1="64667" y1="78320" x2="64667" y2="78320"/>
                        <a14:foregroundMark x1="60667" y1="81843" x2="60667" y2="81843"/>
                        <a14:foregroundMark x1="61667" y1="63957" x2="61667" y2="63957"/>
                        <a14:foregroundMark x1="56333" y1="61518" x2="56333" y2="61518"/>
                        <a14:foregroundMark x1="58667" y1="49864" x2="58667" y2="49864"/>
                        <a14:foregroundMark x1="65000" y1="44986" x2="65000" y2="44986"/>
                        <a14:foregroundMark x1="71000" y1="76152" x2="71000" y2="76152"/>
                        <a14:foregroundMark x1="68667" y1="74255" x2="68667" y2="74255"/>
                        <a14:foregroundMark x1="69333" y1="84011" x2="69333" y2="84011"/>
                        <a14:foregroundMark x1="90000" y1="26558" x2="90000" y2="26558"/>
                        <a14:foregroundMark x1="88333" y1="44986" x2="88333" y2="44986"/>
                        <a14:foregroundMark x1="89333" y1="37127" x2="89333" y2="37127"/>
                        <a14:foregroundMark x1="90667" y1="53117" x2="90667" y2="53117"/>
                        <a14:foregroundMark x1="87667" y1="62060" x2="87667" y2="62060"/>
                        <a14:foregroundMark x1="85667" y1="10840" x2="85667" y2="10840"/>
                        <a14:foregroundMark x1="37667" y1="3794" x2="40000" y2="4065"/>
                        <a14:foregroundMark x1="43333" y1="16802" x2="43333" y2="16802"/>
                        <a14:foregroundMark x1="37333" y1="20325" x2="37333" y2="20325"/>
                        <a14:foregroundMark x1="15333" y1="20867" x2="15333" y2="20867"/>
                        <a14:foregroundMark x1="70000" y1="81030" x2="70000" y2="81030"/>
                        <a14:foregroundMark x1="70667" y1="88618" x2="70667" y2="88618"/>
                        <a14:foregroundMark x1="67333" y1="91328" x2="67333" y2="91328"/>
                        <a14:foregroundMark x1="68333" y1="87805" x2="68333" y2="87805"/>
                        <a14:foregroundMark x1="89667" y1="65041" x2="89667" y2="65041"/>
                        <a14:foregroundMark x1="88333" y1="58537" x2="88333" y2="58537"/>
                        <a14:foregroundMark x1="90667" y1="32791" x2="90667" y2="32791"/>
                        <a14:foregroundMark x1="21000" y1="54472" x2="21000" y2="54472"/>
                        <a14:foregroundMark x1="19333" y1="71003" x2="19333" y2="71003"/>
                        <a14:foregroundMark x1="20333" y1="75610" x2="20333" y2="75610"/>
                        <a14:foregroundMark x1="20333" y1="63957" x2="20333" y2="63957"/>
                        <a14:foregroundMark x1="20333" y1="58537" x2="20333" y2="58537"/>
                        <a14:foregroundMark x1="19000" y1="51220" x2="19000" y2="51220"/>
                        <a14:foregroundMark x1="44333" y1="58537" x2="44333" y2="58537"/>
                        <a14:foregroundMark x1="44333" y1="60434" x2="44333" y2="60434"/>
                        <a14:foregroundMark x1="43333" y1="58266" x2="43333" y2="58266"/>
                        <a14:foregroundMark x1="37333" y1="57182" x2="37333" y2="57182"/>
                        <a14:foregroundMark x1="88000" y1="47696" x2="88000" y2="47696"/>
                      </a14:backgroundRemoval>
                    </a14:imgEffect>
                    <a14:imgEffect>
                      <a14:saturation sat="66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972147" y="177554"/>
            <a:ext cx="6370378" cy="7835566"/>
          </a:xfrm>
          <a:prstGeom prst="rect">
            <a:avLst/>
          </a:prstGeom>
        </p:spPr>
      </p:pic>
    </p:spTree>
    <p:extLst>
      <p:ext uri="{BB962C8B-B14F-4D97-AF65-F5344CB8AC3E}">
        <p14:creationId xmlns:p14="http://schemas.microsoft.com/office/powerpoint/2010/main" val="42778849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anim calcmode="lin" valueType="num">
                                      <p:cBhvr>
                                        <p:cTn id="26" dur="500" fill="hold"/>
                                        <p:tgtEl>
                                          <p:spTgt spid="5"/>
                                        </p:tgtEl>
                                        <p:attrNameLst>
                                          <p:attrName>ppt_x</p:attrName>
                                        </p:attrNameLst>
                                      </p:cBhvr>
                                      <p:tavLst>
                                        <p:tav tm="0">
                                          <p:val>
                                            <p:strVal val="#ppt_x"/>
                                          </p:val>
                                        </p:tav>
                                        <p:tav tm="100000">
                                          <p:val>
                                            <p:strVal val="#ppt_x"/>
                                          </p:val>
                                        </p:tav>
                                      </p:tavLst>
                                    </p:anim>
                                    <p:anim calcmode="lin" valueType="num">
                                      <p:cBhvr>
                                        <p:cTn id="27" dur="500" fill="hold"/>
                                        <p:tgtEl>
                                          <p:spTgt spid="5"/>
                                        </p:tgtEl>
                                        <p:attrNameLst>
                                          <p:attrName>ppt_y</p:attrName>
                                        </p:attrNameLst>
                                      </p:cBhvr>
                                      <p:tavLst>
                                        <p:tav tm="0">
                                          <p:val>
                                            <p:strVal val="#ppt_y+.1"/>
                                          </p:val>
                                        </p:tav>
                                        <p:tav tm="100000">
                                          <p:val>
                                            <p:strVal val="#ppt_y"/>
                                          </p:val>
                                        </p:tav>
                                      </p:tavLst>
                                    </p:anim>
                                  </p:childTnLst>
                                </p:cTn>
                              </p:par>
                              <p:par>
                                <p:cTn id="28" presetID="10" presetClass="entr" presetSubtype="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txBox="1">
            <a:spLocks/>
          </p:cNvSpPr>
          <p:nvPr/>
        </p:nvSpPr>
        <p:spPr>
          <a:xfrm>
            <a:off x="329242" y="60196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smtClean="0">
                <a:solidFill>
                  <a:schemeClr val="accent1">
                    <a:lumMod val="50000"/>
                  </a:schemeClr>
                </a:solidFill>
              </a:rPr>
              <a:t>OBJECTIVES</a:t>
            </a:r>
            <a:endParaRPr lang="en-US" dirty="0">
              <a:solidFill>
                <a:schemeClr val="accent1">
                  <a:lumMod val="50000"/>
                </a:schemeClr>
              </a:solidFill>
            </a:endParaRPr>
          </a:p>
        </p:txBody>
      </p:sp>
      <p:sp>
        <p:nvSpPr>
          <p:cNvPr id="3" name="Content Placeholder 2"/>
          <p:cNvSpPr txBox="1">
            <a:spLocks/>
          </p:cNvSpPr>
          <p:nvPr/>
        </p:nvSpPr>
        <p:spPr>
          <a:xfrm>
            <a:off x="1092679" y="1901470"/>
            <a:ext cx="10006642" cy="4490643"/>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1">
                  <a:lumMod val="50000"/>
                </a:schemeClr>
              </a:buClr>
              <a:buFont typeface="Wingdings" panose="05000000000000000000" pitchFamily="2" charset="2"/>
              <a:buChar char="Ø"/>
            </a:pPr>
            <a:r>
              <a:rPr lang="en-US" sz="2200" dirty="0" smtClean="0">
                <a:latin typeface="+mj-lt"/>
              </a:rPr>
              <a:t>  To identify the socio-demographic factors that influence people to select Public bank.</a:t>
            </a:r>
            <a:br>
              <a:rPr lang="en-US" sz="2200" dirty="0" smtClean="0">
                <a:latin typeface="+mj-lt"/>
              </a:rPr>
            </a:br>
            <a:endParaRPr lang="en-US" sz="2200" dirty="0" smtClean="0">
              <a:latin typeface="+mj-lt"/>
            </a:endParaRPr>
          </a:p>
          <a:p>
            <a:pPr>
              <a:buClr>
                <a:schemeClr val="accent1">
                  <a:lumMod val="50000"/>
                </a:schemeClr>
              </a:buClr>
              <a:buFont typeface="Wingdings" panose="05000000000000000000" pitchFamily="2" charset="2"/>
              <a:buChar char="Ø"/>
            </a:pPr>
            <a:r>
              <a:rPr lang="en-US" sz="2200" dirty="0" smtClean="0">
                <a:latin typeface="+mj-lt"/>
              </a:rPr>
              <a:t>  To identify the socio-demographic factors that influence people to select Private bank.</a:t>
            </a:r>
            <a:br>
              <a:rPr lang="en-US" sz="2200" dirty="0" smtClean="0">
                <a:latin typeface="+mj-lt"/>
              </a:rPr>
            </a:br>
            <a:endParaRPr lang="en-US" sz="2200" dirty="0" smtClean="0">
              <a:latin typeface="+mj-lt"/>
            </a:endParaRPr>
          </a:p>
          <a:p>
            <a:pPr>
              <a:buClr>
                <a:schemeClr val="accent1">
                  <a:lumMod val="50000"/>
                </a:schemeClr>
              </a:buClr>
              <a:buFont typeface="Wingdings" panose="05000000000000000000" pitchFamily="2" charset="2"/>
              <a:buChar char="Ø"/>
            </a:pPr>
            <a:r>
              <a:rPr lang="en-US" sz="2200" dirty="0" smtClean="0">
                <a:latin typeface="+mj-lt"/>
              </a:rPr>
              <a:t>  To determine the criteria that customers consider important when selecting a bank.</a:t>
            </a:r>
            <a:br>
              <a:rPr lang="en-US" sz="2200" dirty="0" smtClean="0">
                <a:latin typeface="+mj-lt"/>
              </a:rPr>
            </a:br>
            <a:endParaRPr lang="en-US" sz="2200" dirty="0" smtClean="0">
              <a:latin typeface="+mj-lt"/>
            </a:endParaRPr>
          </a:p>
          <a:p>
            <a:pPr>
              <a:buClr>
                <a:schemeClr val="accent1">
                  <a:lumMod val="50000"/>
                </a:schemeClr>
              </a:buClr>
              <a:buFont typeface="Wingdings" panose="05000000000000000000" pitchFamily="2" charset="2"/>
              <a:buChar char="Ø"/>
            </a:pPr>
            <a:r>
              <a:rPr lang="en-US" sz="2200" dirty="0" smtClean="0">
                <a:latin typeface="+mj-lt"/>
              </a:rPr>
              <a:t>  To identify whether there is any significant difference in bank selection criteria among</a:t>
            </a:r>
            <a:br>
              <a:rPr lang="en-US" sz="2200" dirty="0" smtClean="0">
                <a:latin typeface="+mj-lt"/>
              </a:rPr>
            </a:br>
            <a:r>
              <a:rPr lang="en-US" sz="2200" dirty="0" smtClean="0">
                <a:latin typeface="+mj-lt"/>
              </a:rPr>
              <a:t>  the demographic (Gender , Age , Education level , Income level, Housing conditions)</a:t>
            </a:r>
            <a:br>
              <a:rPr lang="en-US" sz="2200" dirty="0" smtClean="0">
                <a:latin typeface="+mj-lt"/>
              </a:rPr>
            </a:br>
            <a:r>
              <a:rPr lang="en-US" sz="2200" dirty="0" smtClean="0">
                <a:latin typeface="+mj-lt"/>
              </a:rPr>
              <a:t>  groups of customers.</a:t>
            </a:r>
            <a:br>
              <a:rPr lang="en-US" sz="2200" dirty="0" smtClean="0">
                <a:latin typeface="+mj-lt"/>
              </a:rPr>
            </a:br>
            <a:endParaRPr lang="en-US" sz="2200" dirty="0" smtClean="0">
              <a:latin typeface="+mj-lt"/>
            </a:endParaRPr>
          </a:p>
          <a:p>
            <a:pPr>
              <a:buClr>
                <a:schemeClr val="accent1">
                  <a:lumMod val="50000"/>
                </a:schemeClr>
              </a:buClr>
              <a:buFont typeface="Wingdings" panose="05000000000000000000" pitchFamily="2" charset="2"/>
              <a:buChar char="Ø"/>
            </a:pPr>
            <a:r>
              <a:rPr lang="en-US" sz="2200" dirty="0" smtClean="0">
                <a:latin typeface="+mj-lt"/>
                <a:cs typeface="Times New Roman" panose="02020603050405020304" pitchFamily="18" charset="0"/>
              </a:rPr>
              <a:t>  To rank the levels of each socio-demographic groups according to the importance they</a:t>
            </a:r>
            <a:br>
              <a:rPr lang="en-US" sz="2200" dirty="0" smtClean="0">
                <a:latin typeface="+mj-lt"/>
                <a:cs typeface="Times New Roman" panose="02020603050405020304" pitchFamily="18" charset="0"/>
              </a:rPr>
            </a:br>
            <a:r>
              <a:rPr lang="en-US" sz="2200" dirty="0" smtClean="0">
                <a:latin typeface="+mj-lt"/>
                <a:cs typeface="Times New Roman" panose="02020603050405020304" pitchFamily="18" charset="0"/>
              </a:rPr>
              <a:t>  give to each factors.</a:t>
            </a:r>
          </a:p>
          <a:p>
            <a:pPr>
              <a:buClr>
                <a:schemeClr val="accent1">
                  <a:lumMod val="50000"/>
                </a:schemeClr>
              </a:buClr>
              <a:buFont typeface="Wingdings" panose="05000000000000000000" pitchFamily="2" charset="2"/>
              <a:buChar char="Ø"/>
            </a:pPr>
            <a:endParaRPr lang="en-US" sz="2200" dirty="0">
              <a:latin typeface="+mj-lt"/>
            </a:endParaRPr>
          </a:p>
        </p:txBody>
      </p:sp>
      <p:pic>
        <p:nvPicPr>
          <p:cNvPr id="6" name="Picture 5"/>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50209" y1="22771" x2="50209" y2="22771"/>
                        <a14:foregroundMark x1="42678" y1="33121" x2="42678" y2="33121"/>
                        <a14:foregroundMark x1="32636" y1="49841" x2="32636" y2="49841"/>
                        <a14:foregroundMark x1="34728" y1="63694" x2="34728" y2="63694"/>
                        <a14:foregroundMark x1="16318" y1="26592" x2="16318" y2="26592"/>
                        <a14:foregroundMark x1="12971" y1="29459" x2="12971" y2="29459"/>
                        <a14:foregroundMark x1="10042" y1="34554" x2="10042" y2="34554"/>
                        <a14:foregroundMark x1="8368" y1="37898" x2="8368" y2="37898"/>
                        <a14:foregroundMark x1="11715" y1="32484" x2="11715" y2="32484"/>
                        <a14:foregroundMark x1="50209" y1="41083" x2="50209" y2="41083"/>
                        <a14:foregroundMark x1="28033" y1="27389" x2="28033" y2="27389"/>
                        <a14:foregroundMark x1="27615" y1="36624" x2="27615" y2="36624"/>
                        <a14:foregroundMark x1="45607" y1="57962" x2="45607" y2="57962"/>
                        <a14:foregroundMark x1="7531" y1="71338" x2="7531" y2="71338"/>
                        <a14:foregroundMark x1="6276" y1="67994" x2="6276" y2="67994"/>
                        <a14:foregroundMark x1="5021" y1="65764" x2="5021" y2="65764"/>
                      </a14:backgroundRemoval>
                    </a14:imgEffect>
                  </a14:imgLayer>
                </a14:imgProps>
              </a:ext>
              <a:ext uri="{28A0092B-C50C-407E-A947-70E740481C1C}">
                <a14:useLocalDpi xmlns:a14="http://schemas.microsoft.com/office/drawing/2010/main" val="0"/>
              </a:ext>
            </a:extLst>
          </a:blip>
          <a:stretch>
            <a:fillRect/>
          </a:stretch>
        </p:blipFill>
        <p:spPr>
          <a:xfrm rot="21420308">
            <a:off x="7913775" y="284585"/>
            <a:ext cx="526773" cy="1384156"/>
          </a:xfrm>
          <a:prstGeom prst="rect">
            <a:avLst/>
          </a:prstGeom>
        </p:spPr>
      </p:pic>
      <p:pic>
        <p:nvPicPr>
          <p:cNvPr id="7" name="Picture 6"/>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foregroundMark x1="30185" y1="41091" x2="30185" y2="41091"/>
                        <a14:foregroundMark x1="42664" y1="43636" x2="42664" y2="43636"/>
                      </a14:backgroundRemoval>
                    </a14:imgEffect>
                  </a14:imgLayer>
                </a14:imgProps>
              </a:ext>
              <a:ext uri="{28A0092B-C50C-407E-A947-70E740481C1C}">
                <a14:useLocalDpi xmlns:a14="http://schemas.microsoft.com/office/drawing/2010/main" val="0"/>
              </a:ext>
            </a:extLst>
          </a:blip>
          <a:stretch>
            <a:fillRect/>
          </a:stretch>
        </p:blipFill>
        <p:spPr>
          <a:xfrm flipV="1">
            <a:off x="-1180501" y="694146"/>
            <a:ext cx="1180501" cy="547450"/>
          </a:xfrm>
          <a:prstGeom prst="rect">
            <a:avLst/>
          </a:prstGeom>
        </p:spPr>
      </p:pic>
    </p:spTree>
    <p:extLst>
      <p:ext uri="{BB962C8B-B14F-4D97-AF65-F5344CB8AC3E}">
        <p14:creationId xmlns:p14="http://schemas.microsoft.com/office/powerpoint/2010/main" val="323045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63" presetClass="path" presetSubtype="0" accel="50000" decel="50000" fill="hold" nodeType="clickEffect">
                                  <p:stCondLst>
                                    <p:cond delay="0"/>
                                  </p:stCondLst>
                                  <p:childTnLst>
                                    <p:animMotion origin="layout" path="M -0.00065 -2.22222E-6 L 0.67461 0.00093 " pathEditMode="relative" rAng="0" ptsTypes="AA">
                                      <p:cBhvr>
                                        <p:cTn id="16" dur="500" fill="hold"/>
                                        <p:tgtEl>
                                          <p:spTgt spid="7"/>
                                        </p:tgtEl>
                                        <p:attrNameLst>
                                          <p:attrName>ppt_x</p:attrName>
                                          <p:attrName>ppt_y</p:attrName>
                                        </p:attrNameLst>
                                      </p:cBhvr>
                                      <p:rCtr x="33763" y="46"/>
                                    </p:animMotion>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anim calcmode="lin" valueType="num">
                                      <p:cBhvr>
                                        <p:cTn id="22" dur="500" fill="hold"/>
                                        <p:tgtEl>
                                          <p:spTgt spid="3"/>
                                        </p:tgtEl>
                                        <p:attrNameLst>
                                          <p:attrName>ppt_x</p:attrName>
                                        </p:attrNameLst>
                                      </p:cBhvr>
                                      <p:tavLst>
                                        <p:tav tm="0">
                                          <p:val>
                                            <p:strVal val="#ppt_x"/>
                                          </p:val>
                                        </p:tav>
                                        <p:tav tm="100000">
                                          <p:val>
                                            <p:strVal val="#ppt_x"/>
                                          </p:val>
                                        </p:tav>
                                      </p:tavLst>
                                    </p:anim>
                                    <p:anim calcmode="lin" valueType="num">
                                      <p:cBhvr>
                                        <p:cTn id="23"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0" end="0"/>
                                            </p:txEl>
                                          </p:spTgt>
                                        </p:tgtEl>
                                        <p:attrNameLst>
                                          <p:attrName>style.visibility</p:attrName>
                                        </p:attrNameLst>
                                      </p:cBhvr>
                                      <p:to>
                                        <p:strVal val="visible"/>
                                      </p:to>
                                    </p:set>
                                    <p:animEffect transition="in" filter="fade">
                                      <p:cBhvr>
                                        <p:cTn id="28" dur="500"/>
                                        <p:tgtEl>
                                          <p:spTgt spid="3">
                                            <p:txEl>
                                              <p:pRg st="0" end="0"/>
                                            </p:txEl>
                                          </p:spTgt>
                                        </p:tgtEl>
                                      </p:cBhvr>
                                    </p:animEffect>
                                    <p:anim calcmode="lin" valueType="num">
                                      <p:cBhvr>
                                        <p:cTn id="2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animEffect transition="in" filter="fade">
                                      <p:cBhvr>
                                        <p:cTn id="35" dur="500"/>
                                        <p:tgtEl>
                                          <p:spTgt spid="3">
                                            <p:txEl>
                                              <p:pRg st="1" end="1"/>
                                            </p:txEl>
                                          </p:spTgt>
                                        </p:tgtEl>
                                      </p:cBhvr>
                                    </p:animEffect>
                                    <p:anim calcmode="lin" valueType="num">
                                      <p:cBhvr>
                                        <p:cTn id="36"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2" end="2"/>
                                            </p:txEl>
                                          </p:spTgt>
                                        </p:tgtEl>
                                        <p:attrNameLst>
                                          <p:attrName>style.visibility</p:attrName>
                                        </p:attrNameLst>
                                      </p:cBhvr>
                                      <p:to>
                                        <p:strVal val="visible"/>
                                      </p:to>
                                    </p:set>
                                    <p:animEffect transition="in" filter="fade">
                                      <p:cBhvr>
                                        <p:cTn id="42" dur="500"/>
                                        <p:tgtEl>
                                          <p:spTgt spid="3">
                                            <p:txEl>
                                              <p:pRg st="2" end="2"/>
                                            </p:txEl>
                                          </p:spTgt>
                                        </p:tgtEl>
                                      </p:cBhvr>
                                    </p:animEffect>
                                    <p:anim calcmode="lin" valueType="num">
                                      <p:cBhvr>
                                        <p:cTn id="4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44"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3" end="3"/>
                                            </p:txEl>
                                          </p:spTgt>
                                        </p:tgtEl>
                                        <p:attrNameLst>
                                          <p:attrName>style.visibility</p:attrName>
                                        </p:attrNameLst>
                                      </p:cBhvr>
                                      <p:to>
                                        <p:strVal val="visible"/>
                                      </p:to>
                                    </p:set>
                                    <p:animEffect transition="in" filter="fade">
                                      <p:cBhvr>
                                        <p:cTn id="49" dur="500"/>
                                        <p:tgtEl>
                                          <p:spTgt spid="3">
                                            <p:txEl>
                                              <p:pRg st="3" end="3"/>
                                            </p:txEl>
                                          </p:spTgt>
                                        </p:tgtEl>
                                      </p:cBhvr>
                                    </p:animEffect>
                                    <p:anim calcmode="lin" valueType="num">
                                      <p:cBhvr>
                                        <p:cTn id="5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51"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4" end="4"/>
                                            </p:txEl>
                                          </p:spTgt>
                                        </p:tgtEl>
                                        <p:attrNameLst>
                                          <p:attrName>style.visibility</p:attrName>
                                        </p:attrNameLst>
                                      </p:cBhvr>
                                      <p:to>
                                        <p:strVal val="visible"/>
                                      </p:to>
                                    </p:set>
                                    <p:animEffect transition="in" filter="fade">
                                      <p:cBhvr>
                                        <p:cTn id="56" dur="500"/>
                                        <p:tgtEl>
                                          <p:spTgt spid="3">
                                            <p:txEl>
                                              <p:pRg st="4" end="4"/>
                                            </p:txEl>
                                          </p:spTgt>
                                        </p:tgtEl>
                                      </p:cBhvr>
                                    </p:animEffect>
                                    <p:anim calcmode="lin" valueType="num">
                                      <p:cBhvr>
                                        <p:cTn id="5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58"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ackgroundRemoval t="0" b="100000" l="2688" r="86750">
                        <a14:foregroundMark x1="47750" y1="14222" x2="47750" y2="14222"/>
                        <a14:foregroundMark x1="46063" y1="96889" x2="46063" y2="96889"/>
                        <a14:backgroundMark x1="18000" y1="6000" x2="18000" y2="6000"/>
                        <a14:backgroundMark x1="24063" y1="12889" x2="24063" y2="12889"/>
                        <a14:backgroundMark x1="71125" y1="9444" x2="71125" y2="9444"/>
                        <a14:backgroundMark x1="67438" y1="5778" x2="67438" y2="5778"/>
                        <a14:backgroundMark x1="63125" y1="2333" x2="63125" y2="2333"/>
                        <a14:backgroundMark x1="85563" y1="12556" x2="85563" y2="12556"/>
                        <a14:backgroundMark x1="82500" y1="6444" x2="82500" y2="6444"/>
                        <a14:backgroundMark x1="26687" y1="5222" x2="26687" y2="5222"/>
                        <a14:backgroundMark x1="15875" y1="17333" x2="15875" y2="17333"/>
                        <a14:backgroundMark x1="14563" y1="24222" x2="14563" y2="24222"/>
                        <a14:backgroundMark x1="14500" y1="14889" x2="14500" y2="14889"/>
                        <a14:backgroundMark x1="14813" y1="5778" x2="14813" y2="5778"/>
                        <a14:backgroundMark x1="21375" y1="1889" x2="21625" y2="2000"/>
                        <a14:backgroundMark x1="30938" y1="3667" x2="30938" y2="3667"/>
                        <a14:backgroundMark x1="41438" y1="2000" x2="41438" y2="2000"/>
                        <a14:backgroundMark x1="57313" y1="1889" x2="57313" y2="1889"/>
                        <a14:backgroundMark x1="69313" y1="13222" x2="69313" y2="13222"/>
                        <a14:backgroundMark x1="75438" y1="18222" x2="75438" y2="18222"/>
                        <a14:backgroundMark x1="82438" y1="18889" x2="82438" y2="18889"/>
                        <a14:backgroundMark x1="84188" y1="20333" x2="84188" y2="20333"/>
                      </a14:backgroundRemoval>
                    </a14:imgEffect>
                  </a14:imgLayer>
                </a14:imgProps>
              </a:ext>
              <a:ext uri="{28A0092B-C50C-407E-A947-70E740481C1C}">
                <a14:useLocalDpi xmlns:a14="http://schemas.microsoft.com/office/drawing/2010/main" val="0"/>
              </a:ext>
            </a:extLst>
          </a:blip>
          <a:stretch>
            <a:fillRect/>
          </a:stretch>
        </p:blipFill>
        <p:spPr>
          <a:xfrm>
            <a:off x="0" y="0"/>
            <a:ext cx="12343218" cy="6943060"/>
          </a:xfrm>
          <a:prstGeom prst="rect">
            <a:avLst/>
          </a:prstGeom>
        </p:spPr>
      </p:pic>
      <p:sp>
        <p:nvSpPr>
          <p:cNvPr id="6" name="TextBox 5"/>
          <p:cNvSpPr txBox="1"/>
          <p:nvPr/>
        </p:nvSpPr>
        <p:spPr>
          <a:xfrm>
            <a:off x="2697741" y="2355112"/>
            <a:ext cx="6947736" cy="1862048"/>
          </a:xfrm>
          <a:prstGeom prst="rect">
            <a:avLst/>
          </a:prstGeom>
          <a:noFill/>
        </p:spPr>
        <p:txBody>
          <a:bodyPr wrap="none" rtlCol="0">
            <a:spAutoFit/>
          </a:bodyPr>
          <a:lstStyle/>
          <a:p>
            <a:r>
              <a:rPr lang="en-US" sz="11500" dirty="0" smtClean="0">
                <a:solidFill>
                  <a:schemeClr val="accent1">
                    <a:lumMod val="50000"/>
                  </a:schemeClr>
                </a:solidFill>
                <a:latin typeface="Adobe Arabic" panose="02040503050201020203" pitchFamily="18" charset="-78"/>
                <a:cs typeface="Adobe Arabic" panose="02040503050201020203" pitchFamily="18" charset="-78"/>
              </a:rPr>
              <a:t>THANK YOU!</a:t>
            </a:r>
            <a:endParaRPr lang="en-IN" sz="11500" dirty="0">
              <a:solidFill>
                <a:schemeClr val="accent1">
                  <a:lumMod val="50000"/>
                </a:schemeClr>
              </a:solidFill>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8055973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sndAc>
          <p:stSnd>
            <p:snd r:embed="rId2" name="arrow.wav"/>
          </p:stSnd>
        </p:sndAc>
      </p:transition>
    </mc:Choice>
    <mc:Fallback xmlns="">
      <p:transition spd="slow">
        <p:fade/>
        <p:sndAc>
          <p:stSnd>
            <p:snd r:embed="rId5" name="arrow.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5"/>
                                        </p:tgtEl>
                                      </p:cBhvr>
                                      <p:by x="150000" y="150000"/>
                                    </p:animScale>
                                  </p:childTnLst>
                                </p:cTn>
                              </p:par>
                              <p:par>
                                <p:cTn id="7" presetID="42"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1000"/>
                                        <p:tgtEl>
                                          <p:spTgt spid="6"/>
                                        </p:tgtEl>
                                      </p:cBhvr>
                                    </p:animEffect>
                                    <p:anim calcmode="lin" valueType="num">
                                      <p:cBhvr>
                                        <p:cTn id="10" dur="1000" fill="hold"/>
                                        <p:tgtEl>
                                          <p:spTgt spid="6"/>
                                        </p:tgtEl>
                                        <p:attrNameLst>
                                          <p:attrName>ppt_x</p:attrName>
                                        </p:attrNameLst>
                                      </p:cBhvr>
                                      <p:tavLst>
                                        <p:tav tm="0">
                                          <p:val>
                                            <p:strVal val="#ppt_x"/>
                                          </p:val>
                                        </p:tav>
                                        <p:tav tm="100000">
                                          <p:val>
                                            <p:strVal val="#ppt_x"/>
                                          </p:val>
                                        </p:tav>
                                      </p:tavLst>
                                    </p:anim>
                                    <p:anim calcmode="lin" valueType="num">
                                      <p:cBhvr>
                                        <p:cTn id="1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ackgroundRemoval t="0" b="100000" l="2688" r="86750">
                        <a14:foregroundMark x1="47750" y1="14222" x2="47750" y2="14222"/>
                        <a14:foregroundMark x1="46063" y1="96889" x2="46063" y2="96889"/>
                        <a14:backgroundMark x1="18000" y1="6000" x2="18000" y2="6000"/>
                        <a14:backgroundMark x1="24063" y1="12889" x2="24063" y2="12889"/>
                        <a14:backgroundMark x1="71125" y1="9444" x2="71125" y2="9444"/>
                        <a14:backgroundMark x1="67438" y1="5778" x2="67438" y2="5778"/>
                        <a14:backgroundMark x1="63125" y1="2333" x2="63125" y2="2333"/>
                        <a14:backgroundMark x1="85563" y1="12556" x2="85563" y2="12556"/>
                        <a14:backgroundMark x1="82500" y1="6444" x2="82500" y2="6444"/>
                        <a14:backgroundMark x1="26687" y1="5222" x2="26687" y2="5222"/>
                        <a14:backgroundMark x1="15875" y1="17333" x2="15875" y2="17333"/>
                        <a14:backgroundMark x1="14563" y1="24222" x2="14563" y2="24222"/>
                        <a14:backgroundMark x1="14500" y1="14889" x2="14500" y2="14889"/>
                        <a14:backgroundMark x1="14813" y1="5778" x2="14813" y2="5778"/>
                        <a14:backgroundMark x1="21375" y1="1889" x2="21625" y2="2000"/>
                        <a14:backgroundMark x1="30938" y1="3667" x2="30938" y2="3667"/>
                        <a14:backgroundMark x1="41438" y1="2000" x2="41438" y2="2000"/>
                        <a14:backgroundMark x1="57313" y1="1889" x2="57313" y2="1889"/>
                        <a14:backgroundMark x1="69313" y1="13222" x2="69313" y2="13222"/>
                        <a14:backgroundMark x1="75438" y1="18222" x2="75438" y2="18222"/>
                        <a14:backgroundMark x1="82438" y1="18889" x2="82438" y2="18889"/>
                        <a14:backgroundMark x1="84188" y1="20333" x2="84188" y2="20333"/>
                      </a14:backgroundRemoval>
                    </a14:imgEffect>
                  </a14:imgLayer>
                </a14:imgProps>
              </a:ext>
              <a:ext uri="{28A0092B-C50C-407E-A947-70E740481C1C}">
                <a14:useLocalDpi xmlns:a14="http://schemas.microsoft.com/office/drawing/2010/main" val="0"/>
              </a:ext>
            </a:extLst>
          </a:blip>
          <a:stretch>
            <a:fillRect/>
          </a:stretch>
        </p:blipFill>
        <p:spPr>
          <a:xfrm>
            <a:off x="0" y="0"/>
            <a:ext cx="12343218" cy="6943060"/>
          </a:xfrm>
          <a:prstGeom prst="rect">
            <a:avLst/>
          </a:prstGeom>
        </p:spPr>
      </p:pic>
      <p:sp>
        <p:nvSpPr>
          <p:cNvPr id="2" name="TextBox 1"/>
          <p:cNvSpPr txBox="1"/>
          <p:nvPr/>
        </p:nvSpPr>
        <p:spPr>
          <a:xfrm>
            <a:off x="2874072" y="2194257"/>
            <a:ext cx="6595074" cy="2554545"/>
          </a:xfrm>
          <a:prstGeom prst="rect">
            <a:avLst/>
          </a:prstGeom>
          <a:noFill/>
        </p:spPr>
        <p:txBody>
          <a:bodyPr wrap="none" rtlCol="0">
            <a:spAutoFit/>
          </a:bodyPr>
          <a:lstStyle/>
          <a:p>
            <a:pPr algn="ctr"/>
            <a:r>
              <a:rPr lang="en-US" sz="8000" dirty="0" smtClean="0">
                <a:solidFill>
                  <a:schemeClr val="accent1">
                    <a:lumMod val="50000"/>
                  </a:schemeClr>
                </a:solidFill>
                <a:latin typeface="Times New Roman" panose="02020603050405020304" pitchFamily="18" charset="0"/>
                <a:cs typeface="Times New Roman" panose="02020603050405020304" pitchFamily="18" charset="0"/>
              </a:rPr>
              <a:t>ANY </a:t>
            </a:r>
            <a:br>
              <a:rPr lang="en-US" sz="8000" dirty="0" smtClean="0">
                <a:solidFill>
                  <a:schemeClr val="accent1">
                    <a:lumMod val="50000"/>
                  </a:schemeClr>
                </a:solidFill>
                <a:latin typeface="Times New Roman" panose="02020603050405020304" pitchFamily="18" charset="0"/>
                <a:cs typeface="Times New Roman" panose="02020603050405020304" pitchFamily="18" charset="0"/>
              </a:rPr>
            </a:br>
            <a:r>
              <a:rPr lang="en-US" sz="8000" dirty="0" smtClean="0">
                <a:solidFill>
                  <a:schemeClr val="accent1">
                    <a:lumMod val="50000"/>
                  </a:schemeClr>
                </a:solidFill>
                <a:latin typeface="Times New Roman" panose="02020603050405020304" pitchFamily="18" charset="0"/>
                <a:cs typeface="Times New Roman" panose="02020603050405020304" pitchFamily="18" charset="0"/>
              </a:rPr>
              <a:t>QUESTIONS ?</a:t>
            </a:r>
            <a:endParaRPr lang="en-IN" sz="8000"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7221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2" presetClass="emph" presetSubtype="0" fill="hold" nodeType="clickEffect">
                                  <p:stCondLst>
                                    <p:cond delay="0"/>
                                  </p:stCondLst>
                                  <p:childTnLst>
                                    <p:animRot by="120000">
                                      <p:cBhvr>
                                        <p:cTn id="11" dur="100" fill="hold">
                                          <p:stCondLst>
                                            <p:cond delay="0"/>
                                          </p:stCondLst>
                                        </p:cTn>
                                        <p:tgtEl>
                                          <p:spTgt spid="4"/>
                                        </p:tgtEl>
                                        <p:attrNameLst>
                                          <p:attrName>r</p:attrName>
                                        </p:attrNameLst>
                                      </p:cBhvr>
                                    </p:animRot>
                                    <p:animRot by="-240000">
                                      <p:cBhvr>
                                        <p:cTn id="12" dur="200" fill="hold">
                                          <p:stCondLst>
                                            <p:cond delay="200"/>
                                          </p:stCondLst>
                                        </p:cTn>
                                        <p:tgtEl>
                                          <p:spTgt spid="4"/>
                                        </p:tgtEl>
                                        <p:attrNameLst>
                                          <p:attrName>r</p:attrName>
                                        </p:attrNameLst>
                                      </p:cBhvr>
                                    </p:animRot>
                                    <p:animRot by="240000">
                                      <p:cBhvr>
                                        <p:cTn id="13" dur="200" fill="hold">
                                          <p:stCondLst>
                                            <p:cond delay="400"/>
                                          </p:stCondLst>
                                        </p:cTn>
                                        <p:tgtEl>
                                          <p:spTgt spid="4"/>
                                        </p:tgtEl>
                                        <p:attrNameLst>
                                          <p:attrName>r</p:attrName>
                                        </p:attrNameLst>
                                      </p:cBhvr>
                                    </p:animRot>
                                    <p:animRot by="-240000">
                                      <p:cBhvr>
                                        <p:cTn id="14" dur="200" fill="hold">
                                          <p:stCondLst>
                                            <p:cond delay="600"/>
                                          </p:stCondLst>
                                        </p:cTn>
                                        <p:tgtEl>
                                          <p:spTgt spid="4"/>
                                        </p:tgtEl>
                                        <p:attrNameLst>
                                          <p:attrName>r</p:attrName>
                                        </p:attrNameLst>
                                      </p:cBhvr>
                                    </p:animRot>
                                    <p:animRot by="120000">
                                      <p:cBhvr>
                                        <p:cTn id="15"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641012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54829" y="7576459"/>
            <a:ext cx="7848600" cy="230832"/>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900" b="1" dirty="0">
                <a:ln w="11430"/>
                <a:gradFill>
                  <a:gsLst>
                    <a:gs pos="0">
                      <a:srgbClr val="DA1F28">
                        <a:tint val="70000"/>
                        <a:satMod val="245000"/>
                      </a:srgbClr>
                    </a:gs>
                    <a:gs pos="75000">
                      <a:srgbClr val="DA1F28">
                        <a:tint val="90000"/>
                        <a:shade val="60000"/>
                        <a:satMod val="240000"/>
                      </a:srgbClr>
                    </a:gs>
                    <a:gs pos="100000">
                      <a:srgbClr val="DA1F28">
                        <a:tint val="100000"/>
                        <a:shade val="50000"/>
                        <a:satMod val="240000"/>
                      </a:srgbClr>
                    </a:gs>
                  </a:gsLst>
                  <a:lin ang="5400000"/>
                </a:gradFill>
                <a:effectLst>
                  <a:outerShdw blurRad="50800" dist="39000" dir="5460000" algn="tl">
                    <a:srgbClr val="000000">
                      <a:alpha val="38000"/>
                    </a:srgbClr>
                  </a:outerShdw>
                </a:effectLst>
                <a:latin typeface="Century Schoolbook" pitchFamily="18" charset="0"/>
              </a:rPr>
              <a:t>Sample Size &amp; Sampling Technique</a:t>
            </a:r>
          </a:p>
        </p:txBody>
      </p:sp>
      <p:sp>
        <p:nvSpPr>
          <p:cNvPr id="3" name="TextBox 2"/>
          <p:cNvSpPr txBox="1"/>
          <p:nvPr/>
        </p:nvSpPr>
        <p:spPr>
          <a:xfrm>
            <a:off x="1774370" y="7807291"/>
            <a:ext cx="7924800" cy="898451"/>
          </a:xfrm>
          <a:prstGeom prst="rect">
            <a:avLst/>
          </a:prstGeom>
          <a:noFill/>
        </p:spPr>
        <p:txBody>
          <a:bodyPr wrap="square" rtlCol="0">
            <a:spAutoFit/>
          </a:bodyPr>
          <a:lstStyle/>
          <a:p>
            <a:pPr>
              <a:lnSpc>
                <a:spcPct val="150000"/>
              </a:lnSpc>
              <a:buFont typeface="Wingdings" pitchFamily="2" charset="2"/>
              <a:buChar char="Ø"/>
            </a:pPr>
            <a:r>
              <a:rPr lang="en-US" sz="900" dirty="0">
                <a:solidFill>
                  <a:prstClr val="black"/>
                </a:solidFill>
                <a:latin typeface="Times New Roman" pitchFamily="18" charset="0"/>
                <a:cs typeface="Times New Roman" pitchFamily="18" charset="0"/>
              </a:rPr>
              <a:t>Pilot Study Sample Size = </a:t>
            </a:r>
            <a:r>
              <a:rPr lang="en-US" sz="900" dirty="0" smtClean="0">
                <a:solidFill>
                  <a:prstClr val="black"/>
                </a:solidFill>
                <a:latin typeface="Times New Roman" pitchFamily="18" charset="0"/>
                <a:cs typeface="Times New Roman" pitchFamily="18" charset="0"/>
              </a:rPr>
              <a:t>30</a:t>
            </a:r>
            <a:endParaRPr lang="en-US" sz="900" dirty="0">
              <a:solidFill>
                <a:prstClr val="black"/>
              </a:solidFill>
              <a:latin typeface="Times New Roman" pitchFamily="18" charset="0"/>
              <a:cs typeface="Times New Roman" pitchFamily="18" charset="0"/>
            </a:endParaRPr>
          </a:p>
          <a:p>
            <a:pPr>
              <a:lnSpc>
                <a:spcPct val="150000"/>
              </a:lnSpc>
              <a:buFont typeface="Wingdings" pitchFamily="2" charset="2"/>
              <a:buChar char="Ø"/>
            </a:pPr>
            <a:r>
              <a:rPr lang="en-US" sz="900" dirty="0">
                <a:solidFill>
                  <a:prstClr val="black"/>
                </a:solidFill>
                <a:latin typeface="Times New Roman" pitchFamily="18" charset="0"/>
                <a:cs typeface="Times New Roman" pitchFamily="18" charset="0"/>
              </a:rPr>
              <a:t>Sampling Technique = convenience sampling</a:t>
            </a:r>
          </a:p>
          <a:p>
            <a:pPr>
              <a:lnSpc>
                <a:spcPct val="150000"/>
              </a:lnSpc>
              <a:buFont typeface="Wingdings" pitchFamily="2" charset="2"/>
              <a:buChar char="Ø"/>
            </a:pPr>
            <a:r>
              <a:rPr lang="en-US" sz="900" dirty="0">
                <a:solidFill>
                  <a:prstClr val="black"/>
                </a:solidFill>
                <a:latin typeface="Times New Roman" pitchFamily="18" charset="0"/>
                <a:cs typeface="Times New Roman" pitchFamily="18" charset="0"/>
              </a:rPr>
              <a:t>Total Sample Size = </a:t>
            </a:r>
            <a:r>
              <a:rPr lang="en-US" sz="900" dirty="0" smtClean="0">
                <a:solidFill>
                  <a:prstClr val="black"/>
                </a:solidFill>
                <a:latin typeface="Times New Roman" pitchFamily="18" charset="0"/>
                <a:cs typeface="Times New Roman" pitchFamily="18" charset="0"/>
              </a:rPr>
              <a:t>1014</a:t>
            </a:r>
            <a:endParaRPr lang="en-US" sz="900" dirty="0">
              <a:solidFill>
                <a:prstClr val="black"/>
              </a:solidFill>
              <a:latin typeface="Times New Roman" pitchFamily="18" charset="0"/>
              <a:cs typeface="Times New Roman" pitchFamily="18" charset="0"/>
            </a:endParaRPr>
          </a:p>
          <a:p>
            <a:pPr>
              <a:lnSpc>
                <a:spcPct val="150000"/>
              </a:lnSpc>
              <a:buFont typeface="Wingdings" pitchFamily="2" charset="2"/>
              <a:buChar char="Ø"/>
            </a:pPr>
            <a:r>
              <a:rPr lang="en-US" sz="900" dirty="0">
                <a:solidFill>
                  <a:prstClr val="black"/>
                </a:solidFill>
                <a:latin typeface="Times New Roman" pitchFamily="18" charset="0"/>
                <a:cs typeface="Times New Roman" pitchFamily="18" charset="0"/>
              </a:rPr>
              <a:t>Sample Size for Model fitting = </a:t>
            </a:r>
            <a:r>
              <a:rPr lang="en-US" sz="900" dirty="0" smtClean="0">
                <a:solidFill>
                  <a:prstClr val="black"/>
                </a:solidFill>
                <a:latin typeface="Times New Roman" pitchFamily="18" charset="0"/>
                <a:cs typeface="Times New Roman" pitchFamily="18" charset="0"/>
              </a:rPr>
              <a:t>962</a:t>
            </a:r>
            <a:endParaRPr lang="en-US" sz="900" dirty="0">
              <a:solidFill>
                <a:prstClr val="black"/>
              </a:solidFill>
              <a:latin typeface="Times New Roman" pitchFamily="18" charset="0"/>
              <a:cs typeface="Times New Roman" pitchFamily="18" charset="0"/>
            </a:endParaRP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181" b="100000" l="0" r="100000">
                        <a14:foregroundMark x1="65025" y1="68231" x2="65025" y2="68231"/>
                        <a14:foregroundMark x1="66379" y1="66426" x2="66379" y2="66426"/>
                        <a14:foregroundMark x1="68350" y1="63718" x2="68350" y2="63718"/>
                        <a14:foregroundMark x1="65764" y1="68592" x2="65764" y2="68592"/>
                        <a14:foregroundMark x1="65640" y1="70939" x2="65640" y2="70939"/>
                        <a14:foregroundMark x1="19089" y1="70217" x2="19089" y2="70217"/>
                        <a14:foregroundMark x1="17611" y1="67690" x2="17611" y2="67690"/>
                        <a14:foregroundMark x1="19212" y1="68231" x2="19212" y2="68231"/>
                      </a14:backgroundRemoval>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523333" y="1576731"/>
            <a:ext cx="6175837" cy="4213563"/>
          </a:xfrm>
          <a:prstGeom prst="rect">
            <a:avLst/>
          </a:prstGeom>
        </p:spPr>
      </p:pic>
      <p:sp>
        <p:nvSpPr>
          <p:cNvPr id="7" name="TextBox 6"/>
          <p:cNvSpPr txBox="1"/>
          <p:nvPr/>
        </p:nvSpPr>
        <p:spPr>
          <a:xfrm>
            <a:off x="3902526" y="576458"/>
            <a:ext cx="4386943" cy="769441"/>
          </a:xfrm>
          <a:prstGeom prst="rect">
            <a:avLst/>
          </a:prstGeom>
          <a:noFill/>
        </p:spPr>
        <p:txBody>
          <a:bodyPr wrap="square" rtlCol="0">
            <a:spAutoFit/>
          </a:bodyPr>
          <a:lstStyle/>
          <a:p>
            <a:pPr algn="ctr"/>
            <a:r>
              <a:rPr lang="en-US" sz="4400" dirty="0" smtClean="0">
                <a:solidFill>
                  <a:schemeClr val="accent1">
                    <a:lumMod val="50000"/>
                  </a:schemeClr>
                </a:solidFill>
                <a:latin typeface="+mj-lt"/>
              </a:rPr>
              <a:t>DATA CLEANING</a:t>
            </a:r>
            <a:endParaRPr lang="en-IN" sz="4400" dirty="0">
              <a:solidFill>
                <a:schemeClr val="accent1">
                  <a:lumMod val="50000"/>
                </a:schemeClr>
              </a:solidFill>
              <a:latin typeface="+mj-lt"/>
            </a:endParaRPr>
          </a:p>
        </p:txBody>
      </p:sp>
    </p:spTree>
    <p:extLst>
      <p:ext uri="{BB962C8B-B14F-4D97-AF65-F5344CB8AC3E}">
        <p14:creationId xmlns:p14="http://schemas.microsoft.com/office/powerpoint/2010/main" val="17406598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ox(in)">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0_Office Theme">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1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4472C4">
            <a:hueOff val="0"/>
            <a:satOff val="0"/>
            <a:lumOff val="0"/>
            <a:alphaOff val="0"/>
          </a:srgbClr>
        </a:solidFill>
        <a:ln>
          <a:noFill/>
        </a:ln>
        <a:effectLst/>
        <a:sp3d extrusionH="152250" prstMaterial="matte">
          <a:bevelT w="165100" prst="coolSlant"/>
        </a:sp3d>
      </a:spPr>
      <a:body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3_Office Theme">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8_Office Theme">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9_Office Theme">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2762</TotalTime>
  <Words>3286</Words>
  <Application>Microsoft Office PowerPoint</Application>
  <PresentationFormat>Widescreen</PresentationFormat>
  <Paragraphs>644</Paragraphs>
  <Slides>82</Slides>
  <Notes>2</Notes>
  <HiddenSlides>0</HiddenSlides>
  <MMClips>0</MMClips>
  <ScaleCrop>false</ScaleCrop>
  <HeadingPairs>
    <vt:vector size="6" baseType="variant">
      <vt:variant>
        <vt:lpstr>Fonts Used</vt:lpstr>
      </vt:variant>
      <vt:variant>
        <vt:i4>11</vt:i4>
      </vt:variant>
      <vt:variant>
        <vt:lpstr>Theme</vt:lpstr>
      </vt:variant>
      <vt:variant>
        <vt:i4>11</vt:i4>
      </vt:variant>
      <vt:variant>
        <vt:lpstr>Slide Titles</vt:lpstr>
      </vt:variant>
      <vt:variant>
        <vt:i4>82</vt:i4>
      </vt:variant>
    </vt:vector>
  </HeadingPairs>
  <TitlesOfParts>
    <vt:vector size="104" baseType="lpstr">
      <vt:lpstr>Adobe Arabic</vt:lpstr>
      <vt:lpstr>Adobe Garamond</vt:lpstr>
      <vt:lpstr>Arial</vt:lpstr>
      <vt:lpstr>Baskerville Old Face</vt:lpstr>
      <vt:lpstr>Calibri</vt:lpstr>
      <vt:lpstr>Calibri Light</vt:lpstr>
      <vt:lpstr>Cambria Math</vt:lpstr>
      <vt:lpstr>Century Schoolbook</vt:lpstr>
      <vt:lpstr>Mangal</vt:lpstr>
      <vt:lpstr>Times New Roman</vt:lpstr>
      <vt:lpstr>Wingdings</vt:lpstr>
      <vt:lpstr>Office Theme</vt:lpstr>
      <vt:lpstr>1_Office Theme</vt:lpstr>
      <vt:lpstr>2_Office Theme</vt:lpstr>
      <vt:lpstr>4_Office Theme</vt:lpstr>
      <vt:lpstr>5_Office Theme</vt:lpstr>
      <vt:lpstr>6_Office Theme</vt:lpstr>
      <vt:lpstr>3_Office Theme</vt:lpstr>
      <vt:lpstr>8_Office Theme</vt:lpstr>
      <vt:lpstr>9_Office Theme</vt:lpstr>
      <vt:lpstr>10_Office Theme</vt:lpstr>
      <vt:lpstr>11_Office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OBJECTIVE - 1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ODDS RATIO INTERPRETATION </vt:lpstr>
      <vt:lpstr>Housing Conditions: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Income: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Factor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FACTOR SCORES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CtrlSoft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Salim</dc:creator>
  <cp:lastModifiedBy>Ajaykrishna</cp:lastModifiedBy>
  <cp:revision>300</cp:revision>
  <dcterms:created xsi:type="dcterms:W3CDTF">2016-12-07T11:22:49Z</dcterms:created>
  <dcterms:modified xsi:type="dcterms:W3CDTF">2016-12-21T15:48:31Z</dcterms:modified>
</cp:coreProperties>
</file>